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15"/>
  </p:notesMasterIdLst>
  <p:sldIdLst>
    <p:sldId id="256" r:id="rId5"/>
    <p:sldId id="258" r:id="rId6"/>
    <p:sldId id="273" r:id="rId7"/>
    <p:sldId id="284" r:id="rId8"/>
    <p:sldId id="282" r:id="rId9"/>
    <p:sldId id="283" r:id="rId10"/>
    <p:sldId id="285" r:id="rId11"/>
    <p:sldId id="286" r:id="rId12"/>
    <p:sldId id="278" r:id="rId13"/>
    <p:sldId id="279" r:id="rId14"/>
  </p:sldIdLst>
  <p:sldSz cx="18288000" cy="10287000"/>
  <p:notesSz cx="6858000" cy="9144000"/>
  <p:embeddedFontLst>
    <p:embeddedFont>
      <p:font typeface="Gabriola" panose="04040605051002020D02" pitchFamily="82" charset="0"/>
      <p:regular r:id="rId16"/>
    </p:embeddedFont>
    <p:embeddedFont>
      <p:font typeface="Helvetica Now" panose="020B0604020202020204" charset="0"/>
      <p:regular r:id="rId17"/>
    </p:embeddedFont>
    <p:embeddedFont>
      <p:font typeface="Helvetica Now Bold" panose="020B0604020202020204" charset="0"/>
      <p:regular r:id="rId18"/>
    </p:embeddedFont>
    <p:embeddedFont>
      <p:font typeface="Helvetica Now Light" panose="020B0604020202020204" charset="0"/>
      <p:regular r:id="rId1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5EA8"/>
    <a:srgbClr val="BBD2E0"/>
    <a:srgbClr val="1A64AF"/>
    <a:srgbClr val="E0C9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770" autoAdjust="0"/>
    <p:restoredTop sz="95033" autoAdjust="0"/>
  </p:normalViewPr>
  <p:slideViewPr>
    <p:cSldViewPr>
      <p:cViewPr varScale="1">
        <p:scale>
          <a:sx n="72" d="100"/>
          <a:sy n="72" d="100"/>
        </p:scale>
        <p:origin x="912"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3.fntdata"/><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2.fntdata"/><Relationship Id="rId2" Type="http://schemas.openxmlformats.org/officeDocument/2006/relationships/customXml" Target="../customXml/item2.xml"/><Relationship Id="rId16" Type="http://schemas.openxmlformats.org/officeDocument/2006/relationships/font" Target="fonts/font1.fntdata"/><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F20E8C-4149-4D0A-B293-1C062F582477}" type="datetimeFigureOut">
              <a:rPr lang="fr-FR" smtClean="0"/>
              <a:t>07/04/2026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4885ED-A7F4-4801-B127-B8C112B773FC}" type="slidenum">
              <a:rPr lang="fr-FR" smtClean="0"/>
              <a:t>‹N°›</a:t>
            </a:fld>
            <a:endParaRPr lang="fr-FR"/>
          </a:p>
        </p:txBody>
      </p:sp>
    </p:spTree>
    <p:extLst>
      <p:ext uri="{BB962C8B-B14F-4D97-AF65-F5344CB8AC3E}">
        <p14:creationId xmlns:p14="http://schemas.microsoft.com/office/powerpoint/2010/main" val="36818985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I represent the SMIAGE pilot site in France within the </a:t>
            </a:r>
            <a:r>
              <a:rPr lang="en-US" dirty="0" err="1"/>
              <a:t>GoBeyond</a:t>
            </a:r>
            <a:r>
              <a:rPr lang="en-US" dirty="0"/>
              <a:t> project. As local hydrometeorological risk managers in the Alpes-Maritimes department, we train municipal teams in natural hazard response—particularly regarding flooding—and provide them with technical support during crisis. We have selected three municipalities within the territory to introduce them to the EW4MED platform, developed through this project, and to gather their feedback and expectations regarding this tool.</a:t>
            </a:r>
          </a:p>
          <a:p>
            <a:endParaRPr lang="en-US" dirty="0"/>
          </a:p>
          <a:p>
            <a:r>
              <a:rPr lang="en-US" dirty="0"/>
              <a:t>Through the various events experienced and the crisis management exercises organized, we can say that the main aspect to look for is the efficiency of a tool to centralize relevant information for crisis management, the possibility of communicating between different actors in crisis management and the possibility of keeping track of events and actions carried out in a dynamic logbook for feedbacks and future training.</a:t>
            </a:r>
          </a:p>
        </p:txBody>
      </p:sp>
      <p:sp>
        <p:nvSpPr>
          <p:cNvPr id="4" name="Espace réservé du numéro de diapositive 3"/>
          <p:cNvSpPr>
            <a:spLocks noGrp="1"/>
          </p:cNvSpPr>
          <p:nvPr>
            <p:ph type="sldNum" sz="quarter" idx="5"/>
          </p:nvPr>
        </p:nvSpPr>
        <p:spPr/>
        <p:txBody>
          <a:bodyPr/>
          <a:lstStyle/>
          <a:p>
            <a:fld id="{084885ED-A7F4-4801-B127-B8C112B773FC}" type="slidenum">
              <a:rPr lang="fr-FR" smtClean="0"/>
              <a:t>2</a:t>
            </a:fld>
            <a:endParaRPr lang="fr-FR"/>
          </a:p>
        </p:txBody>
      </p:sp>
    </p:spTree>
    <p:extLst>
      <p:ext uri="{BB962C8B-B14F-4D97-AF65-F5344CB8AC3E}">
        <p14:creationId xmlns:p14="http://schemas.microsoft.com/office/powerpoint/2010/main" val="31930605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Following significant events within our territory, we organize post-event review meetings with the municipalities concerned to evaluate:</a:t>
            </a:r>
          </a:p>
          <a:p>
            <a:r>
              <a:rPr lang="en-US" dirty="0"/>
              <a:t>- the procedures that worked well or failed;</a:t>
            </a:r>
          </a:p>
          <a:p>
            <a:r>
              <a:rPr lang="en-US" dirty="0"/>
              <a:t>- the alert thresholds requiring re-evaluation;</a:t>
            </a:r>
          </a:p>
          <a:p>
            <a:r>
              <a:rPr lang="en-US" dirty="0"/>
              <a:t>- the communication channels between decision-makers.</a:t>
            </a:r>
            <a:endParaRPr lang="fr-FR" dirty="0"/>
          </a:p>
        </p:txBody>
      </p:sp>
      <p:sp>
        <p:nvSpPr>
          <p:cNvPr id="4" name="Espace réservé du numéro de diapositive 3"/>
          <p:cNvSpPr>
            <a:spLocks noGrp="1"/>
          </p:cNvSpPr>
          <p:nvPr>
            <p:ph type="sldNum" sz="quarter" idx="5"/>
          </p:nvPr>
        </p:nvSpPr>
        <p:spPr/>
        <p:txBody>
          <a:bodyPr/>
          <a:lstStyle/>
          <a:p>
            <a:fld id="{084885ED-A7F4-4801-B127-B8C112B773FC}" type="slidenum">
              <a:rPr lang="fr-FR" smtClean="0"/>
              <a:t>3</a:t>
            </a:fld>
            <a:endParaRPr lang="fr-FR"/>
          </a:p>
        </p:txBody>
      </p:sp>
    </p:spTree>
    <p:extLst>
      <p:ext uri="{BB962C8B-B14F-4D97-AF65-F5344CB8AC3E}">
        <p14:creationId xmlns:p14="http://schemas.microsoft.com/office/powerpoint/2010/main" val="18690900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B511C2-D260-F0C0-2AC6-B525F806434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9EE9158-A95B-2FAB-4E89-25E8CBDFC0A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BF6B29A-F59B-374D-17A6-CD7DC3BD0CAA}"/>
              </a:ext>
            </a:extLst>
          </p:cNvPr>
          <p:cNvSpPr>
            <a:spLocks noGrp="1"/>
          </p:cNvSpPr>
          <p:nvPr>
            <p:ph type="body" idx="1"/>
          </p:nvPr>
        </p:nvSpPr>
        <p:spPr/>
        <p:txBody>
          <a:bodyPr/>
          <a:lstStyle/>
          <a:p>
            <a:r>
              <a:rPr lang="en-US" dirty="0"/>
              <a:t>Following significant events within our territory, we organize post-event review meetings with the municipalities concerned to evaluate:</a:t>
            </a:r>
          </a:p>
          <a:p>
            <a:r>
              <a:rPr lang="en-US" dirty="0"/>
              <a:t>- the procedures that worked well or failed;</a:t>
            </a:r>
          </a:p>
          <a:p>
            <a:r>
              <a:rPr lang="en-US" dirty="0"/>
              <a:t>- the alert thresholds requiring re-evaluation;</a:t>
            </a:r>
          </a:p>
          <a:p>
            <a:r>
              <a:rPr lang="en-US" dirty="0"/>
              <a:t>- the communication channels between decision-makers.</a:t>
            </a:r>
            <a:endParaRPr lang="fr-FR" dirty="0"/>
          </a:p>
        </p:txBody>
      </p:sp>
      <p:sp>
        <p:nvSpPr>
          <p:cNvPr id="4" name="Espace réservé du numéro de diapositive 3">
            <a:extLst>
              <a:ext uri="{FF2B5EF4-FFF2-40B4-BE49-F238E27FC236}">
                <a16:creationId xmlns:a16="http://schemas.microsoft.com/office/drawing/2014/main" id="{1C0E1C52-FFC7-CC8A-21B9-DF62BB564FD3}"/>
              </a:ext>
            </a:extLst>
          </p:cNvPr>
          <p:cNvSpPr>
            <a:spLocks noGrp="1"/>
          </p:cNvSpPr>
          <p:nvPr>
            <p:ph type="sldNum" sz="quarter" idx="5"/>
          </p:nvPr>
        </p:nvSpPr>
        <p:spPr/>
        <p:txBody>
          <a:bodyPr/>
          <a:lstStyle/>
          <a:p>
            <a:fld id="{084885ED-A7F4-4801-B127-B8C112B773FC}" type="slidenum">
              <a:rPr lang="fr-FR" smtClean="0"/>
              <a:t>4</a:t>
            </a:fld>
            <a:endParaRPr lang="fr-FR"/>
          </a:p>
        </p:txBody>
      </p:sp>
    </p:spTree>
    <p:extLst>
      <p:ext uri="{BB962C8B-B14F-4D97-AF65-F5344CB8AC3E}">
        <p14:creationId xmlns:p14="http://schemas.microsoft.com/office/powerpoint/2010/main" val="32862470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488767-2069-001D-61CE-3197F41DD36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06C656C-6525-5720-1872-AED81D04D93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55E5F61-E2ED-3C13-D4F2-18923FEFF17E}"/>
              </a:ext>
            </a:extLst>
          </p:cNvPr>
          <p:cNvSpPr>
            <a:spLocks noGrp="1"/>
          </p:cNvSpPr>
          <p:nvPr>
            <p:ph type="body" idx="1"/>
          </p:nvPr>
        </p:nvSpPr>
        <p:spPr/>
        <p:txBody>
          <a:bodyPr/>
          <a:lstStyle/>
          <a:p>
            <a:r>
              <a:rPr lang="en-US" dirty="0"/>
              <a:t>Following significant events within our territory, we organize post-event review meetings with the municipalities concerned to evaluate:</a:t>
            </a:r>
          </a:p>
          <a:p>
            <a:r>
              <a:rPr lang="en-US" dirty="0"/>
              <a:t>- the procedures that worked well or failed;</a:t>
            </a:r>
          </a:p>
          <a:p>
            <a:r>
              <a:rPr lang="en-US" dirty="0"/>
              <a:t>- the alert thresholds requiring re-evaluation;</a:t>
            </a:r>
          </a:p>
          <a:p>
            <a:r>
              <a:rPr lang="en-US" dirty="0"/>
              <a:t>- the communication channels between decision-makers.</a:t>
            </a:r>
            <a:endParaRPr lang="fr-FR" dirty="0"/>
          </a:p>
        </p:txBody>
      </p:sp>
      <p:sp>
        <p:nvSpPr>
          <p:cNvPr id="4" name="Espace réservé du numéro de diapositive 3">
            <a:extLst>
              <a:ext uri="{FF2B5EF4-FFF2-40B4-BE49-F238E27FC236}">
                <a16:creationId xmlns:a16="http://schemas.microsoft.com/office/drawing/2014/main" id="{95723342-CD03-2CBD-F934-0650F4D303D2}"/>
              </a:ext>
            </a:extLst>
          </p:cNvPr>
          <p:cNvSpPr>
            <a:spLocks noGrp="1"/>
          </p:cNvSpPr>
          <p:nvPr>
            <p:ph type="sldNum" sz="quarter" idx="5"/>
          </p:nvPr>
        </p:nvSpPr>
        <p:spPr/>
        <p:txBody>
          <a:bodyPr/>
          <a:lstStyle/>
          <a:p>
            <a:fld id="{084885ED-A7F4-4801-B127-B8C112B773FC}" type="slidenum">
              <a:rPr lang="fr-FR" smtClean="0"/>
              <a:t>5</a:t>
            </a:fld>
            <a:endParaRPr lang="fr-FR"/>
          </a:p>
        </p:txBody>
      </p:sp>
    </p:spTree>
    <p:extLst>
      <p:ext uri="{BB962C8B-B14F-4D97-AF65-F5344CB8AC3E}">
        <p14:creationId xmlns:p14="http://schemas.microsoft.com/office/powerpoint/2010/main" val="28180416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3AF7C6-2A9F-B4FE-1CC4-4E32B734326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D70CCE8-A58B-17F2-90CE-11C73213893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4FE331A-0BBE-DD3B-CBE6-60811696E6CB}"/>
              </a:ext>
            </a:extLst>
          </p:cNvPr>
          <p:cNvSpPr>
            <a:spLocks noGrp="1"/>
          </p:cNvSpPr>
          <p:nvPr>
            <p:ph type="body" idx="1"/>
          </p:nvPr>
        </p:nvSpPr>
        <p:spPr/>
        <p:txBody>
          <a:bodyPr/>
          <a:lstStyle/>
          <a:p>
            <a:r>
              <a:rPr lang="en-US" dirty="0"/>
              <a:t>Following significant events within our territory, we organize post-event review meetings with the municipalities concerned to evaluate:</a:t>
            </a:r>
          </a:p>
          <a:p>
            <a:r>
              <a:rPr lang="en-US" dirty="0"/>
              <a:t>- the procedures that worked well or failed;</a:t>
            </a:r>
          </a:p>
          <a:p>
            <a:r>
              <a:rPr lang="en-US" dirty="0"/>
              <a:t>- the alert thresholds requiring re-evaluation;</a:t>
            </a:r>
          </a:p>
          <a:p>
            <a:r>
              <a:rPr lang="en-US" dirty="0"/>
              <a:t>- the communication channels between decision-makers.</a:t>
            </a:r>
            <a:endParaRPr lang="fr-FR" dirty="0"/>
          </a:p>
        </p:txBody>
      </p:sp>
      <p:sp>
        <p:nvSpPr>
          <p:cNvPr id="4" name="Espace réservé du numéro de diapositive 3">
            <a:extLst>
              <a:ext uri="{FF2B5EF4-FFF2-40B4-BE49-F238E27FC236}">
                <a16:creationId xmlns:a16="http://schemas.microsoft.com/office/drawing/2014/main" id="{B0BC2DB1-CE3E-A993-3F26-B26ADC23CD50}"/>
              </a:ext>
            </a:extLst>
          </p:cNvPr>
          <p:cNvSpPr>
            <a:spLocks noGrp="1"/>
          </p:cNvSpPr>
          <p:nvPr>
            <p:ph type="sldNum" sz="quarter" idx="5"/>
          </p:nvPr>
        </p:nvSpPr>
        <p:spPr/>
        <p:txBody>
          <a:bodyPr/>
          <a:lstStyle/>
          <a:p>
            <a:fld id="{084885ED-A7F4-4801-B127-B8C112B773FC}" type="slidenum">
              <a:rPr lang="fr-FR" smtClean="0"/>
              <a:t>6</a:t>
            </a:fld>
            <a:endParaRPr lang="fr-FR"/>
          </a:p>
        </p:txBody>
      </p:sp>
    </p:spTree>
    <p:extLst>
      <p:ext uri="{BB962C8B-B14F-4D97-AF65-F5344CB8AC3E}">
        <p14:creationId xmlns:p14="http://schemas.microsoft.com/office/powerpoint/2010/main" val="33875975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CA9D20-4F24-15DA-BFA9-21DD9C46320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05E267D-A71B-C604-B20B-63CF023A05B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3F8BF23-7FE8-9581-A0F8-5A2BF917171D}"/>
              </a:ext>
            </a:extLst>
          </p:cNvPr>
          <p:cNvSpPr>
            <a:spLocks noGrp="1"/>
          </p:cNvSpPr>
          <p:nvPr>
            <p:ph type="body" idx="1"/>
          </p:nvPr>
        </p:nvSpPr>
        <p:spPr/>
        <p:txBody>
          <a:bodyPr/>
          <a:lstStyle/>
          <a:p>
            <a:r>
              <a:rPr lang="en-US" dirty="0"/>
              <a:t>Following significant events within our territory, we organize post-event review meetings with the municipalities concerned to evaluate:</a:t>
            </a:r>
          </a:p>
          <a:p>
            <a:r>
              <a:rPr lang="en-US" dirty="0"/>
              <a:t>- the procedures that worked well or failed;</a:t>
            </a:r>
          </a:p>
          <a:p>
            <a:r>
              <a:rPr lang="en-US" dirty="0"/>
              <a:t>- the alert thresholds requiring re-evaluation;</a:t>
            </a:r>
          </a:p>
          <a:p>
            <a:r>
              <a:rPr lang="en-US" dirty="0"/>
              <a:t>- the communication channels between decision-makers.</a:t>
            </a:r>
            <a:endParaRPr lang="fr-FR" dirty="0"/>
          </a:p>
        </p:txBody>
      </p:sp>
      <p:sp>
        <p:nvSpPr>
          <p:cNvPr id="4" name="Espace réservé du numéro de diapositive 3">
            <a:extLst>
              <a:ext uri="{FF2B5EF4-FFF2-40B4-BE49-F238E27FC236}">
                <a16:creationId xmlns:a16="http://schemas.microsoft.com/office/drawing/2014/main" id="{F893DF9B-9819-AD2D-42A5-6CAFB6EAA34C}"/>
              </a:ext>
            </a:extLst>
          </p:cNvPr>
          <p:cNvSpPr>
            <a:spLocks noGrp="1"/>
          </p:cNvSpPr>
          <p:nvPr>
            <p:ph type="sldNum" sz="quarter" idx="5"/>
          </p:nvPr>
        </p:nvSpPr>
        <p:spPr/>
        <p:txBody>
          <a:bodyPr/>
          <a:lstStyle/>
          <a:p>
            <a:fld id="{084885ED-A7F4-4801-B127-B8C112B773FC}" type="slidenum">
              <a:rPr lang="fr-FR" smtClean="0"/>
              <a:t>7</a:t>
            </a:fld>
            <a:endParaRPr lang="fr-FR"/>
          </a:p>
        </p:txBody>
      </p:sp>
    </p:spTree>
    <p:extLst>
      <p:ext uri="{BB962C8B-B14F-4D97-AF65-F5344CB8AC3E}">
        <p14:creationId xmlns:p14="http://schemas.microsoft.com/office/powerpoint/2010/main" val="1796222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B829B8-0153-00B7-1684-22960B9A3A8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DDDA776-3960-A92E-7A5A-A146784BDDE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3054704-FAE5-92A5-FE0F-7828892F438A}"/>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67ACA21-C3DA-DA35-D031-ECBC7B7F6D66}"/>
              </a:ext>
            </a:extLst>
          </p:cNvPr>
          <p:cNvSpPr>
            <a:spLocks noGrp="1"/>
          </p:cNvSpPr>
          <p:nvPr>
            <p:ph type="sldNum" sz="quarter" idx="5"/>
          </p:nvPr>
        </p:nvSpPr>
        <p:spPr/>
        <p:txBody>
          <a:bodyPr/>
          <a:lstStyle/>
          <a:p>
            <a:fld id="{084885ED-A7F4-4801-B127-B8C112B773FC}" type="slidenum">
              <a:rPr lang="fr-FR" smtClean="0"/>
              <a:t>8</a:t>
            </a:fld>
            <a:endParaRPr lang="fr-FR"/>
          </a:p>
        </p:txBody>
      </p:sp>
    </p:spTree>
    <p:extLst>
      <p:ext uri="{BB962C8B-B14F-4D97-AF65-F5344CB8AC3E}">
        <p14:creationId xmlns:p14="http://schemas.microsoft.com/office/powerpoint/2010/main" val="33813636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D0BF66-37C1-25C9-FEBB-1DF58A74BAA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84722FA-3E11-B4EB-BF7D-42FBA154149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8D4B4E4-5628-819E-A196-5857622FDBC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4B40C3FA-51BF-FF0F-32BE-3999A6732A0D}"/>
              </a:ext>
            </a:extLst>
          </p:cNvPr>
          <p:cNvSpPr>
            <a:spLocks noGrp="1"/>
          </p:cNvSpPr>
          <p:nvPr>
            <p:ph type="sldNum" sz="quarter" idx="5"/>
          </p:nvPr>
        </p:nvSpPr>
        <p:spPr/>
        <p:txBody>
          <a:bodyPr/>
          <a:lstStyle/>
          <a:p>
            <a:fld id="{084885ED-A7F4-4801-B127-B8C112B773FC}" type="slidenum">
              <a:rPr lang="fr-FR" smtClean="0"/>
              <a:t>9</a:t>
            </a:fld>
            <a:endParaRPr lang="fr-FR"/>
          </a:p>
        </p:txBody>
      </p:sp>
    </p:spTree>
    <p:extLst>
      <p:ext uri="{BB962C8B-B14F-4D97-AF65-F5344CB8AC3E}">
        <p14:creationId xmlns:p14="http://schemas.microsoft.com/office/powerpoint/2010/main" val="13463819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5B77E8-BBC1-460E-0BFC-814FE71E2C4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CD495E6-CFE1-922C-4F73-F19EEA93CDC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9D0DA49-A479-363B-35A2-A7F1C769DD3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Predict’s</a:t>
            </a:r>
            <a:r>
              <a:rPr lang="en-US" dirty="0"/>
              <a:t> EW4MED platform is a web-based mapping platform designed to facilitate the preparation of action plans for various types of natural hazards—by cross-referencing a territory’s critical assets with areas potentially exposed to specific risks—and to enable the real-time visualization of evolving hazards during a crisis, thereby allowing for the deployment of protective resources to safeguard the population and infrastructure.</a:t>
            </a:r>
            <a:endParaRPr lang="fr-FR" dirty="0"/>
          </a:p>
          <a:p>
            <a:endParaRPr lang="fr-FR" dirty="0"/>
          </a:p>
        </p:txBody>
      </p:sp>
      <p:sp>
        <p:nvSpPr>
          <p:cNvPr id="4" name="Espace réservé du numéro de diapositive 3">
            <a:extLst>
              <a:ext uri="{FF2B5EF4-FFF2-40B4-BE49-F238E27FC236}">
                <a16:creationId xmlns:a16="http://schemas.microsoft.com/office/drawing/2014/main" id="{62C92CBB-FB54-69DE-3266-B4D947551008}"/>
              </a:ext>
            </a:extLst>
          </p:cNvPr>
          <p:cNvSpPr>
            <a:spLocks noGrp="1"/>
          </p:cNvSpPr>
          <p:nvPr>
            <p:ph type="sldNum" sz="quarter" idx="5"/>
          </p:nvPr>
        </p:nvSpPr>
        <p:spPr/>
        <p:txBody>
          <a:bodyPr/>
          <a:lstStyle/>
          <a:p>
            <a:fld id="{084885ED-A7F4-4801-B127-B8C112B773FC}" type="slidenum">
              <a:rPr lang="fr-FR" smtClean="0"/>
              <a:t>10</a:t>
            </a:fld>
            <a:endParaRPr lang="fr-FR"/>
          </a:p>
        </p:txBody>
      </p:sp>
    </p:spTree>
    <p:extLst>
      <p:ext uri="{BB962C8B-B14F-4D97-AF65-F5344CB8AC3E}">
        <p14:creationId xmlns:p14="http://schemas.microsoft.com/office/powerpoint/2010/main" val="28127365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4/7/2026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4/7/2026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4/7/2026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4/7/2026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8.png"/><Relationship Id="rId7"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21.png"/><Relationship Id="rId4" Type="http://schemas.openxmlformats.org/officeDocument/2006/relationships/image" Target="../media/image9.sv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svg"/><Relationship Id="rId9"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6.png"/><Relationship Id="rId7"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6.png"/><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 Id="rId9" Type="http://schemas.microsoft.com/office/2007/relationships/hdphoto" Target="../media/hdphoto1.wdp"/></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6.pn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9.svg"/><Relationship Id="rId11" Type="http://schemas.microsoft.com/office/2007/relationships/hdphoto" Target="../media/hdphoto3.wdp"/><Relationship Id="rId5" Type="http://schemas.openxmlformats.org/officeDocument/2006/relationships/image" Target="../media/image8.png"/><Relationship Id="rId10" Type="http://schemas.openxmlformats.org/officeDocument/2006/relationships/image" Target="../media/image19.png"/><Relationship Id="rId4" Type="http://schemas.openxmlformats.org/officeDocument/2006/relationships/image" Target="../media/image7.svg"/><Relationship Id="rId9"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s/_rels/slide9.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6.png"/><Relationship Id="rId7"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A64AE"/>
        </a:solidFill>
        <a:effectLst/>
      </p:bgPr>
    </p:bg>
    <p:spTree>
      <p:nvGrpSpPr>
        <p:cNvPr id="1" name=""/>
        <p:cNvGrpSpPr/>
        <p:nvPr/>
      </p:nvGrpSpPr>
      <p:grpSpPr>
        <a:xfrm>
          <a:off x="0" y="0"/>
          <a:ext cx="0" cy="0"/>
          <a:chOff x="0" y="0"/>
          <a:chExt cx="0" cy="0"/>
        </a:xfrm>
      </p:grpSpPr>
      <p:sp>
        <p:nvSpPr>
          <p:cNvPr id="2" name="Freeform 2"/>
          <p:cNvSpPr/>
          <p:nvPr/>
        </p:nvSpPr>
        <p:spPr>
          <a:xfrm>
            <a:off x="15047759" y="3749017"/>
            <a:ext cx="3240241" cy="6504134"/>
          </a:xfrm>
          <a:custGeom>
            <a:avLst/>
            <a:gdLst/>
            <a:ahLst/>
            <a:cxnLst/>
            <a:rect l="l" t="t" r="r" b="b"/>
            <a:pathLst>
              <a:path w="3240241" h="6504134">
                <a:moveTo>
                  <a:pt x="0" y="0"/>
                </a:moveTo>
                <a:lnTo>
                  <a:pt x="3240241" y="0"/>
                </a:lnTo>
                <a:lnTo>
                  <a:pt x="3240241" y="6504133"/>
                </a:lnTo>
                <a:lnTo>
                  <a:pt x="0" y="650413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a:spLocks noGrp="1" noRot="1" noMove="1" noResize="1" noEditPoints="1" noAdjustHandles="1" noChangeArrowheads="1" noChangeShapeType="1"/>
          </p:cNvSpPr>
          <p:nvPr/>
        </p:nvSpPr>
        <p:spPr>
          <a:xfrm>
            <a:off x="11989582" y="-7034"/>
            <a:ext cx="6298418" cy="10865534"/>
          </a:xfrm>
          <a:custGeom>
            <a:avLst/>
            <a:gdLst/>
            <a:ahLst/>
            <a:cxnLst/>
            <a:rect l="l" t="t" r="r" b="b"/>
            <a:pathLst>
              <a:path w="12596836" h="16603301">
                <a:moveTo>
                  <a:pt x="0" y="0"/>
                </a:moveTo>
                <a:lnTo>
                  <a:pt x="12596836" y="0"/>
                </a:lnTo>
                <a:lnTo>
                  <a:pt x="12596836" y="16603300"/>
                </a:lnTo>
                <a:lnTo>
                  <a:pt x="0" y="16603300"/>
                </a:lnTo>
                <a:lnTo>
                  <a:pt x="0" y="0"/>
                </a:lnTo>
                <a:close/>
              </a:path>
            </a:pathLst>
          </a:custGeom>
          <a:blipFill>
            <a:blip r:embed="rId4"/>
            <a:stretch>
              <a:fillRect l="-63615" t="-52807" r="-99995"/>
            </a:stretch>
          </a:blipFill>
        </p:spPr>
        <p:txBody>
          <a:bodyPr/>
          <a:lstStyle/>
          <a:p>
            <a:endParaRPr lang="en-US"/>
          </a:p>
        </p:txBody>
      </p:sp>
      <p:sp>
        <p:nvSpPr>
          <p:cNvPr id="7" name="Freeform 7"/>
          <p:cNvSpPr/>
          <p:nvPr/>
        </p:nvSpPr>
        <p:spPr>
          <a:xfrm>
            <a:off x="5635703" y="6442397"/>
            <a:ext cx="9261901" cy="3796978"/>
          </a:xfrm>
          <a:custGeom>
            <a:avLst/>
            <a:gdLst/>
            <a:ahLst/>
            <a:cxnLst/>
            <a:rect l="l" t="t" r="r" b="b"/>
            <a:pathLst>
              <a:path w="9261901" h="3796978">
                <a:moveTo>
                  <a:pt x="0" y="0"/>
                </a:moveTo>
                <a:lnTo>
                  <a:pt x="9261900" y="0"/>
                </a:lnTo>
                <a:lnTo>
                  <a:pt x="9261900" y="3796978"/>
                </a:lnTo>
                <a:lnTo>
                  <a:pt x="0" y="3796978"/>
                </a:lnTo>
                <a:lnTo>
                  <a:pt x="0" y="0"/>
                </a:lnTo>
                <a:close/>
              </a:path>
            </a:pathLst>
          </a:custGeom>
          <a:blipFill>
            <a:blip r:embed="rId5"/>
            <a:stretch>
              <a:fillRect/>
            </a:stretch>
          </a:blipFill>
        </p:spPr>
        <p:txBody>
          <a:bodyPr/>
          <a:lstStyle/>
          <a:p>
            <a:endParaRPr lang="en-US"/>
          </a:p>
        </p:txBody>
      </p:sp>
      <p:sp>
        <p:nvSpPr>
          <p:cNvPr id="8" name="Freeform 8"/>
          <p:cNvSpPr/>
          <p:nvPr/>
        </p:nvSpPr>
        <p:spPr>
          <a:xfrm>
            <a:off x="1418474" y="9150779"/>
            <a:ext cx="3361393" cy="749310"/>
          </a:xfrm>
          <a:custGeom>
            <a:avLst/>
            <a:gdLst/>
            <a:ahLst/>
            <a:cxnLst/>
            <a:rect l="l" t="t" r="r" b="b"/>
            <a:pathLst>
              <a:path w="3361393" h="749310">
                <a:moveTo>
                  <a:pt x="0" y="0"/>
                </a:moveTo>
                <a:lnTo>
                  <a:pt x="3361393" y="0"/>
                </a:lnTo>
                <a:lnTo>
                  <a:pt x="3361393" y="749310"/>
                </a:lnTo>
                <a:lnTo>
                  <a:pt x="0" y="749310"/>
                </a:lnTo>
                <a:lnTo>
                  <a:pt x="0" y="0"/>
                </a:lnTo>
                <a:close/>
              </a:path>
            </a:pathLst>
          </a:custGeom>
          <a:blipFill>
            <a:blip r:embed="rId6"/>
            <a:stretch>
              <a:fillRect/>
            </a:stretch>
          </a:blipFill>
        </p:spPr>
        <p:txBody>
          <a:bodyPr/>
          <a:lstStyle/>
          <a:p>
            <a:endParaRPr lang="en-US"/>
          </a:p>
        </p:txBody>
      </p:sp>
      <p:sp>
        <p:nvSpPr>
          <p:cNvPr id="10" name="TextBox 10"/>
          <p:cNvSpPr txBox="1"/>
          <p:nvPr/>
        </p:nvSpPr>
        <p:spPr>
          <a:xfrm>
            <a:off x="5123153" y="9314614"/>
            <a:ext cx="11786232" cy="412115"/>
          </a:xfrm>
          <a:prstGeom prst="rect">
            <a:avLst/>
          </a:prstGeom>
        </p:spPr>
        <p:txBody>
          <a:bodyPr lIns="0" tIns="0" rIns="0" bIns="0" rtlCol="0" anchor="t">
            <a:spAutoFit/>
          </a:bodyPr>
          <a:lstStyle/>
          <a:p>
            <a:pPr algn="l">
              <a:lnSpc>
                <a:spcPts val="1689"/>
              </a:lnSpc>
              <a:spcBef>
                <a:spcPct val="0"/>
              </a:spcBef>
            </a:pPr>
            <a:r>
              <a:rPr lang="en-US" sz="1299" dirty="0">
                <a:solidFill>
                  <a:srgbClr val="FFFFFF"/>
                </a:solidFill>
                <a:latin typeface="Helvetica Now Light"/>
                <a:ea typeface="Helvetica Now Light"/>
                <a:cs typeface="Helvetica Now Light"/>
                <a:sym typeface="Helvetica Now Light"/>
              </a:rPr>
              <a:t>Funded by the European Union. Views and opinions expressed are however those of the author(s) only and do not necessarily reflect those of the European Research Executive Agency (REA). Neither the European Union nor the granting authority can be held responsible for them</a:t>
            </a:r>
          </a:p>
        </p:txBody>
      </p:sp>
      <p:sp>
        <p:nvSpPr>
          <p:cNvPr id="3" name="TextBox 9">
            <a:extLst>
              <a:ext uri="{FF2B5EF4-FFF2-40B4-BE49-F238E27FC236}">
                <a16:creationId xmlns:a16="http://schemas.microsoft.com/office/drawing/2014/main" id="{2E0D97DE-3039-F4D7-6D00-E50372D14B80}"/>
              </a:ext>
            </a:extLst>
          </p:cNvPr>
          <p:cNvSpPr txBox="1"/>
          <p:nvPr/>
        </p:nvSpPr>
        <p:spPr>
          <a:xfrm>
            <a:off x="669565" y="2849634"/>
            <a:ext cx="12665435" cy="3964483"/>
          </a:xfrm>
          <a:prstGeom prst="rect">
            <a:avLst/>
          </a:prstGeom>
        </p:spPr>
        <p:txBody>
          <a:bodyPr wrap="square" lIns="0" tIns="0" rIns="0" bIns="0" rtlCol="0" anchor="t">
            <a:spAutoFit/>
          </a:bodyPr>
          <a:lstStyle/>
          <a:p>
            <a:pPr algn="l">
              <a:lnSpc>
                <a:spcPts val="6134"/>
              </a:lnSpc>
            </a:pPr>
            <a:r>
              <a:rPr lang="en-US" sz="6000" spc="-120" dirty="0">
                <a:solidFill>
                  <a:srgbClr val="FFFFFF"/>
                </a:solidFill>
                <a:latin typeface="Helvetica Now Bold"/>
                <a:ea typeface="Helvetica Now Bold"/>
                <a:cs typeface="Helvetica Now Bold"/>
                <a:sym typeface="Helvetica Now Bold"/>
              </a:rPr>
              <a:t>FROM EARLY WARNING TO ACTION</a:t>
            </a:r>
          </a:p>
          <a:p>
            <a:pPr algn="l">
              <a:lnSpc>
                <a:spcPts val="6134"/>
              </a:lnSpc>
            </a:pPr>
            <a:endParaRPr lang="en-US" sz="6000" spc="-120" dirty="0">
              <a:solidFill>
                <a:srgbClr val="FFFFFF"/>
              </a:solidFill>
              <a:latin typeface="Helvetica Now Bold"/>
              <a:ea typeface="Helvetica Now Bold"/>
              <a:cs typeface="Helvetica Now Bold"/>
              <a:sym typeface="Helvetica Now Bold"/>
            </a:endParaRPr>
          </a:p>
          <a:p>
            <a:pPr algn="l">
              <a:lnSpc>
                <a:spcPts val="6134"/>
              </a:lnSpc>
            </a:pPr>
            <a:r>
              <a:rPr lang="en-US" sz="6000" spc="-120" dirty="0">
                <a:solidFill>
                  <a:srgbClr val="FFFFFF"/>
                </a:solidFill>
                <a:latin typeface="Helvetica Now Bold"/>
                <a:ea typeface="Helvetica Now Bold"/>
                <a:cs typeface="Helvetica Now Bold"/>
                <a:sym typeface="Helvetica Now Bold"/>
              </a:rPr>
              <a:t>Local implementations of the Site-specific Warnings</a:t>
            </a:r>
          </a:p>
          <a:p>
            <a:pPr algn="l">
              <a:lnSpc>
                <a:spcPts val="6134"/>
              </a:lnSpc>
            </a:pPr>
            <a:endParaRPr lang="en-US" sz="6600" spc="-120" dirty="0">
              <a:solidFill>
                <a:srgbClr val="FFFFFF"/>
              </a:solidFill>
              <a:latin typeface="Helvetica Now Bold"/>
              <a:ea typeface="Helvetica Now Bold"/>
              <a:cs typeface="Helvetica Now Bold"/>
              <a:sym typeface="Helvetica Now Bo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B6282D-606F-BE53-4347-BB0020287D35}"/>
            </a:ext>
          </a:extLst>
        </p:cNvPr>
        <p:cNvGrpSpPr/>
        <p:nvPr/>
      </p:nvGrpSpPr>
      <p:grpSpPr>
        <a:xfrm>
          <a:off x="0" y="0"/>
          <a:ext cx="0" cy="0"/>
          <a:chOff x="0" y="0"/>
          <a:chExt cx="0" cy="0"/>
        </a:xfrm>
      </p:grpSpPr>
      <p:sp>
        <p:nvSpPr>
          <p:cNvPr id="25" name="Freeform 25">
            <a:extLst>
              <a:ext uri="{FF2B5EF4-FFF2-40B4-BE49-F238E27FC236}">
                <a16:creationId xmlns:a16="http://schemas.microsoft.com/office/drawing/2014/main" id="{123DE5D5-C1FA-8A65-C3BB-2AE191CC5F35}"/>
              </a:ext>
            </a:extLst>
          </p:cNvPr>
          <p:cNvSpPr/>
          <p:nvPr/>
        </p:nvSpPr>
        <p:spPr>
          <a:xfrm rot="-10800000">
            <a:off x="-2" y="0"/>
            <a:ext cx="3229663"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r:embed="rId3">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a:p>
        </p:txBody>
      </p:sp>
      <p:sp>
        <p:nvSpPr>
          <p:cNvPr id="19" name="Rectangle 18">
            <a:extLst>
              <a:ext uri="{FF2B5EF4-FFF2-40B4-BE49-F238E27FC236}">
                <a16:creationId xmlns:a16="http://schemas.microsoft.com/office/drawing/2014/main" id="{0440C02E-3552-FE18-E503-910484A18E6C}"/>
              </a:ext>
            </a:extLst>
          </p:cNvPr>
          <p:cNvSpPr/>
          <p:nvPr/>
        </p:nvSpPr>
        <p:spPr>
          <a:xfrm>
            <a:off x="15929228" y="1562100"/>
            <a:ext cx="2353836" cy="6096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4800" dirty="0">
                <a:solidFill>
                  <a:srgbClr val="155EA8"/>
                </a:solidFill>
                <a:latin typeface="Gabriola" panose="04040605051002020D02" pitchFamily="82" charset="0"/>
              </a:rPr>
              <a:t> </a:t>
            </a:r>
          </a:p>
        </p:txBody>
      </p:sp>
      <p:sp>
        <p:nvSpPr>
          <p:cNvPr id="5" name="Rectangle 1">
            <a:extLst>
              <a:ext uri="{FF2B5EF4-FFF2-40B4-BE49-F238E27FC236}">
                <a16:creationId xmlns:a16="http://schemas.microsoft.com/office/drawing/2014/main" id="{23404CE4-DC27-1A67-A97C-73602779C1A4}"/>
              </a:ext>
            </a:extLst>
          </p:cNvPr>
          <p:cNvSpPr>
            <a:spLocks noChangeArrowheads="1"/>
          </p:cNvSpPr>
          <p:nvPr/>
        </p:nvSpPr>
        <p:spPr bwMode="auto">
          <a:xfrm>
            <a:off x="0" y="90100"/>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200" b="0" i="0" u="none" strike="noStrike" cap="none" normalizeH="0" baseline="0" dirty="0">
                <a:ln>
                  <a:noFill/>
                </a:ln>
                <a:solidFill>
                  <a:schemeClr val="tx1"/>
                </a:solidFill>
                <a:effectLst/>
              </a:rPr>
              <a:t> </a:t>
            </a: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2" name="TextBox 24">
            <a:extLst>
              <a:ext uri="{FF2B5EF4-FFF2-40B4-BE49-F238E27FC236}">
                <a16:creationId xmlns:a16="http://schemas.microsoft.com/office/drawing/2014/main" id="{2B636888-D9B8-6205-C469-F5E391B13B03}"/>
              </a:ext>
            </a:extLst>
          </p:cNvPr>
          <p:cNvSpPr txBox="1"/>
          <p:nvPr/>
        </p:nvSpPr>
        <p:spPr>
          <a:xfrm>
            <a:off x="2938205" y="419100"/>
            <a:ext cx="9329995" cy="885692"/>
          </a:xfrm>
          <a:prstGeom prst="rect">
            <a:avLst/>
          </a:prstGeom>
        </p:spPr>
        <p:txBody>
          <a:bodyPr lIns="0" tIns="0" rIns="0" bIns="0" rtlCol="0" anchor="t">
            <a:spAutoFit/>
          </a:bodyPr>
          <a:lstStyle/>
          <a:p>
            <a:pPr algn="l">
              <a:lnSpc>
                <a:spcPts val="7178"/>
              </a:lnSpc>
            </a:pPr>
            <a:r>
              <a:rPr lang="en-US" sz="5127" spc="-102" dirty="0">
                <a:solidFill>
                  <a:srgbClr val="333231"/>
                </a:solidFill>
                <a:latin typeface="Helvetica Now Bold"/>
                <a:ea typeface="Helvetica Now Bold"/>
                <a:cs typeface="Helvetica Now Bold"/>
                <a:sym typeface="Helvetica Now Bold"/>
              </a:rPr>
              <a:t>GOBEYOND solution</a:t>
            </a:r>
          </a:p>
        </p:txBody>
      </p:sp>
      <p:pic>
        <p:nvPicPr>
          <p:cNvPr id="3" name="Image 2">
            <a:extLst>
              <a:ext uri="{FF2B5EF4-FFF2-40B4-BE49-F238E27FC236}">
                <a16:creationId xmlns:a16="http://schemas.microsoft.com/office/drawing/2014/main" id="{76DD448D-0BB8-AEC3-8277-1B8CB69AD7D1}"/>
              </a:ext>
            </a:extLst>
          </p:cNvPr>
          <p:cNvPicPr>
            <a:picLocks noChangeAspect="1"/>
          </p:cNvPicPr>
          <p:nvPr/>
        </p:nvPicPr>
        <p:blipFill>
          <a:blip r:embed="rId5"/>
          <a:stretch>
            <a:fillRect/>
          </a:stretch>
        </p:blipFill>
        <p:spPr>
          <a:xfrm>
            <a:off x="9601200" y="486863"/>
            <a:ext cx="8153400" cy="5494837"/>
          </a:xfrm>
          <a:prstGeom prst="rect">
            <a:avLst/>
          </a:prstGeom>
        </p:spPr>
      </p:pic>
      <p:sp>
        <p:nvSpPr>
          <p:cNvPr id="4" name="TextBox 40">
            <a:extLst>
              <a:ext uri="{FF2B5EF4-FFF2-40B4-BE49-F238E27FC236}">
                <a16:creationId xmlns:a16="http://schemas.microsoft.com/office/drawing/2014/main" id="{983DDAB2-BD90-DE47-1FD6-9D67D7531EAA}"/>
              </a:ext>
            </a:extLst>
          </p:cNvPr>
          <p:cNvSpPr txBox="1"/>
          <p:nvPr/>
        </p:nvSpPr>
        <p:spPr>
          <a:xfrm>
            <a:off x="1176934" y="1943100"/>
            <a:ext cx="8729066" cy="2221249"/>
          </a:xfrm>
          <a:prstGeom prst="rect">
            <a:avLst/>
          </a:prstGeom>
        </p:spPr>
        <p:txBody>
          <a:bodyPr wrap="square" lIns="0" tIns="0" rIns="0" bIns="0" rtlCol="0" anchor="t">
            <a:spAutoFit/>
          </a:bodyPr>
          <a:lstStyle/>
          <a:p>
            <a:pPr algn="l">
              <a:lnSpc>
                <a:spcPts val="2859"/>
              </a:lnSpc>
              <a:spcBef>
                <a:spcPct val="0"/>
              </a:spcBef>
            </a:pPr>
            <a:r>
              <a:rPr lang="en-US" sz="3200" b="1" dirty="0">
                <a:solidFill>
                  <a:srgbClr val="000000"/>
                </a:solidFill>
                <a:latin typeface="Helvetica Now" panose="020B0604020202020204" charset="0"/>
                <a:ea typeface="Helvetica Now Bold"/>
                <a:cs typeface="Helvetica Now Bold"/>
                <a:sym typeface="Helvetica Now Bold"/>
              </a:rPr>
              <a:t>PREDICT EW4MED’s 4 pillars strategy </a:t>
            </a:r>
            <a:r>
              <a:rPr lang="en-US" sz="3200" b="1" dirty="0">
                <a:solidFill>
                  <a:srgbClr val="000000"/>
                </a:solidFill>
                <a:latin typeface="Helvetica Now" panose="020B0604020202020204" charset="0"/>
                <a:ea typeface="Helvetica Now Bold"/>
                <a:cs typeface="Helvetica Now Bold"/>
                <a:sym typeface="Wingdings" panose="05000000000000000000" pitchFamily="2" charset="2"/>
              </a:rPr>
              <a:t></a:t>
            </a:r>
            <a:endParaRPr lang="en-US" sz="3200" b="1" dirty="0">
              <a:solidFill>
                <a:srgbClr val="000000"/>
              </a:solidFill>
              <a:latin typeface="Helvetica Now" panose="020B0604020202020204" charset="0"/>
              <a:ea typeface="Helvetica Now Bold"/>
              <a:cs typeface="Helvetica Now Bold"/>
              <a:sym typeface="Helvetica Now Bold"/>
            </a:endParaRPr>
          </a:p>
          <a:p>
            <a:pPr algn="l">
              <a:lnSpc>
                <a:spcPts val="2859"/>
              </a:lnSpc>
              <a:spcBef>
                <a:spcPct val="0"/>
              </a:spcBef>
            </a:pPr>
            <a:endParaRPr lang="en-US" sz="2199" b="1" u="sng" dirty="0">
              <a:solidFill>
                <a:srgbClr val="000000"/>
              </a:solidFill>
              <a:latin typeface="Helvetica Now" panose="020B0604020202020204" charset="0"/>
              <a:ea typeface="Helvetica Now Bold"/>
              <a:cs typeface="Helvetica Now Bold"/>
              <a:sym typeface="Helvetica Now Bold"/>
            </a:endParaRPr>
          </a:p>
          <a:p>
            <a:pPr algn="l">
              <a:lnSpc>
                <a:spcPts val="2859"/>
              </a:lnSpc>
              <a:spcBef>
                <a:spcPct val="0"/>
              </a:spcBef>
            </a:pPr>
            <a:endParaRPr lang="en-US" sz="2199" b="1" u="sng" dirty="0">
              <a:solidFill>
                <a:srgbClr val="000000"/>
              </a:solidFill>
              <a:latin typeface="Helvetica Now" panose="020B0604020202020204" charset="0"/>
              <a:ea typeface="Helvetica Now Bold"/>
              <a:cs typeface="Helvetica Now Bold"/>
              <a:sym typeface="Helvetica Now Bold"/>
            </a:endParaRPr>
          </a:p>
          <a:p>
            <a:pPr algn="l">
              <a:lnSpc>
                <a:spcPts val="2859"/>
              </a:lnSpc>
              <a:spcBef>
                <a:spcPct val="0"/>
              </a:spcBef>
            </a:pPr>
            <a:endParaRPr lang="en-US" sz="2199" b="1" u="sng" dirty="0">
              <a:solidFill>
                <a:srgbClr val="000000"/>
              </a:solidFill>
              <a:latin typeface="Helvetica Now" panose="020B0604020202020204" charset="0"/>
              <a:ea typeface="Helvetica Now Bold"/>
              <a:cs typeface="Helvetica Now Bold"/>
              <a:sym typeface="Helvetica Now Bold"/>
            </a:endParaRPr>
          </a:p>
          <a:p>
            <a:pPr algn="l">
              <a:lnSpc>
                <a:spcPts val="2859"/>
              </a:lnSpc>
              <a:spcBef>
                <a:spcPct val="0"/>
              </a:spcBef>
            </a:pPr>
            <a:endParaRPr lang="en-US" sz="2199" b="1" u="sng" dirty="0">
              <a:solidFill>
                <a:srgbClr val="000000"/>
              </a:solidFill>
              <a:latin typeface="Helvetica Now" panose="020B0604020202020204" charset="0"/>
              <a:ea typeface="Helvetica Now Bold"/>
              <a:cs typeface="Helvetica Now Bold"/>
              <a:sym typeface="Helvetica Now Bold"/>
            </a:endParaRPr>
          </a:p>
          <a:p>
            <a:pPr algn="l">
              <a:lnSpc>
                <a:spcPts val="2859"/>
              </a:lnSpc>
              <a:spcBef>
                <a:spcPct val="0"/>
              </a:spcBef>
            </a:pPr>
            <a:endParaRPr lang="en-US" sz="2199" u="sng" dirty="0">
              <a:solidFill>
                <a:srgbClr val="000000"/>
              </a:solidFill>
              <a:latin typeface="Helvetica Now" panose="020B0604020202020204" charset="0"/>
              <a:ea typeface="Helvetica Now Bold"/>
              <a:cs typeface="Helvetica Now Bold"/>
              <a:sym typeface="Helvetica Now Bold"/>
            </a:endParaRPr>
          </a:p>
        </p:txBody>
      </p:sp>
      <p:sp>
        <p:nvSpPr>
          <p:cNvPr id="7" name="ZoneTexte 6">
            <a:extLst>
              <a:ext uri="{FF2B5EF4-FFF2-40B4-BE49-F238E27FC236}">
                <a16:creationId xmlns:a16="http://schemas.microsoft.com/office/drawing/2014/main" id="{600F0D63-ADDA-2210-2F3F-3C01E1990AA1}"/>
              </a:ext>
            </a:extLst>
          </p:cNvPr>
          <p:cNvSpPr txBox="1"/>
          <p:nvPr/>
        </p:nvSpPr>
        <p:spPr>
          <a:xfrm>
            <a:off x="2057400" y="2718018"/>
            <a:ext cx="7044515" cy="1815882"/>
          </a:xfrm>
          <a:prstGeom prst="rect">
            <a:avLst/>
          </a:prstGeom>
          <a:noFill/>
        </p:spPr>
        <p:txBody>
          <a:bodyPr wrap="square" rtlCol="0">
            <a:spAutoFit/>
          </a:bodyPr>
          <a:lstStyle/>
          <a:p>
            <a:pPr marL="571500" indent="-571500">
              <a:buFont typeface="Wingdings" panose="05000000000000000000" pitchFamily="2" charset="2"/>
              <a:buChar char="Ø"/>
            </a:pPr>
            <a:r>
              <a:rPr lang="fr-FR" sz="2800" dirty="0"/>
              <a:t>Risk </a:t>
            </a:r>
            <a:r>
              <a:rPr lang="fr-FR" sz="2800" dirty="0" err="1"/>
              <a:t>Knowledge</a:t>
            </a:r>
            <a:endParaRPr lang="fr-FR" sz="2800" dirty="0"/>
          </a:p>
          <a:p>
            <a:pPr marL="571500" indent="-571500">
              <a:buFont typeface="Wingdings" panose="05000000000000000000" pitchFamily="2" charset="2"/>
              <a:buChar char="Ø"/>
            </a:pPr>
            <a:r>
              <a:rPr lang="fr-FR" sz="2800" dirty="0"/>
              <a:t>Crisis management </a:t>
            </a:r>
            <a:r>
              <a:rPr lang="fr-FR" sz="2800" dirty="0" err="1"/>
              <a:t>preparedness</a:t>
            </a:r>
            <a:endParaRPr lang="fr-FR" sz="2800" dirty="0"/>
          </a:p>
          <a:p>
            <a:pPr marL="571500" indent="-571500">
              <a:buFont typeface="Wingdings" panose="05000000000000000000" pitchFamily="2" charset="2"/>
              <a:buChar char="Ø"/>
            </a:pPr>
            <a:r>
              <a:rPr lang="fr-FR" sz="2800" dirty="0"/>
              <a:t>Risk Monitoring</a:t>
            </a:r>
          </a:p>
          <a:p>
            <a:pPr marL="571500" indent="-571500">
              <a:buFont typeface="Wingdings" panose="05000000000000000000" pitchFamily="2" charset="2"/>
              <a:buChar char="Ø"/>
            </a:pPr>
            <a:r>
              <a:rPr lang="fr-FR" sz="2800" dirty="0" err="1"/>
              <a:t>Dissemination</a:t>
            </a:r>
            <a:r>
              <a:rPr lang="fr-FR" sz="2800" dirty="0"/>
              <a:t> of infos / </a:t>
            </a:r>
            <a:r>
              <a:rPr lang="fr-FR" sz="2800" dirty="0" err="1"/>
              <a:t>Alerts</a:t>
            </a:r>
            <a:endParaRPr lang="en-US" sz="2800" dirty="0"/>
          </a:p>
        </p:txBody>
      </p:sp>
      <p:pic>
        <p:nvPicPr>
          <p:cNvPr id="6" name="Image 5">
            <a:extLst>
              <a:ext uri="{FF2B5EF4-FFF2-40B4-BE49-F238E27FC236}">
                <a16:creationId xmlns:a16="http://schemas.microsoft.com/office/drawing/2014/main" id="{6BE0E7D9-6D22-4C5D-AD46-F27D7B281186}"/>
              </a:ext>
            </a:extLst>
          </p:cNvPr>
          <p:cNvPicPr>
            <a:picLocks noChangeAspect="1"/>
          </p:cNvPicPr>
          <p:nvPr/>
        </p:nvPicPr>
        <p:blipFill>
          <a:blip r:embed="rId6"/>
          <a:stretch>
            <a:fillRect/>
          </a:stretch>
        </p:blipFill>
        <p:spPr>
          <a:xfrm>
            <a:off x="228600" y="9105900"/>
            <a:ext cx="948334" cy="948334"/>
          </a:xfrm>
          <a:prstGeom prst="rect">
            <a:avLst/>
          </a:prstGeom>
        </p:spPr>
      </p:pic>
      <p:pic>
        <p:nvPicPr>
          <p:cNvPr id="9" name="Image 8">
            <a:extLst>
              <a:ext uri="{FF2B5EF4-FFF2-40B4-BE49-F238E27FC236}">
                <a16:creationId xmlns:a16="http://schemas.microsoft.com/office/drawing/2014/main" id="{4D18B170-305F-07C0-FF5D-3DE70E25271A}"/>
              </a:ext>
            </a:extLst>
          </p:cNvPr>
          <p:cNvPicPr>
            <a:picLocks noChangeAspect="1"/>
          </p:cNvPicPr>
          <p:nvPr/>
        </p:nvPicPr>
        <p:blipFill>
          <a:blip r:embed="rId7"/>
          <a:stretch>
            <a:fillRect/>
          </a:stretch>
        </p:blipFill>
        <p:spPr>
          <a:xfrm>
            <a:off x="381000" y="5152030"/>
            <a:ext cx="5908079" cy="3557433"/>
          </a:xfrm>
          <a:prstGeom prst="rect">
            <a:avLst/>
          </a:prstGeom>
        </p:spPr>
      </p:pic>
      <p:sp>
        <p:nvSpPr>
          <p:cNvPr id="10" name="ZoneTexte 9">
            <a:extLst>
              <a:ext uri="{FF2B5EF4-FFF2-40B4-BE49-F238E27FC236}">
                <a16:creationId xmlns:a16="http://schemas.microsoft.com/office/drawing/2014/main" id="{ACE49DE0-6A25-CCCC-FC8D-00851453DE93}"/>
              </a:ext>
            </a:extLst>
          </p:cNvPr>
          <p:cNvSpPr txBox="1"/>
          <p:nvPr/>
        </p:nvSpPr>
        <p:spPr>
          <a:xfrm>
            <a:off x="9867145" y="6480870"/>
            <a:ext cx="8344655" cy="3539430"/>
          </a:xfrm>
          <a:prstGeom prst="rect">
            <a:avLst/>
          </a:prstGeom>
          <a:noFill/>
        </p:spPr>
        <p:txBody>
          <a:bodyPr wrap="square" rtlCol="0">
            <a:spAutoFit/>
          </a:bodyPr>
          <a:lstStyle/>
          <a:p>
            <a:r>
              <a:rPr lang="fr-FR" sz="3200" dirty="0" err="1">
                <a:sym typeface="Wingdings" panose="05000000000000000000" pitchFamily="2" charset="2"/>
              </a:rPr>
              <a:t>Preparing</a:t>
            </a:r>
            <a:r>
              <a:rPr lang="fr-FR" sz="3200" dirty="0">
                <a:sym typeface="Wingdings" panose="05000000000000000000" pitchFamily="2" charset="2"/>
              </a:rPr>
              <a:t> </a:t>
            </a:r>
            <a:r>
              <a:rPr lang="fr-FR" sz="3200" b="1" i="1" dirty="0">
                <a:sym typeface="Wingdings" panose="05000000000000000000" pitchFamily="2" charset="2"/>
              </a:rPr>
              <a:t>Action Plans </a:t>
            </a:r>
            <a:r>
              <a:rPr lang="fr-FR" sz="3200" dirty="0">
                <a:sym typeface="Wingdings" panose="05000000000000000000" pitchFamily="2" charset="2"/>
              </a:rPr>
              <a:t>for </a:t>
            </a:r>
            <a:r>
              <a:rPr lang="fr-FR" sz="3200" dirty="0" err="1">
                <a:sym typeface="Wingdings" panose="05000000000000000000" pitchFamily="2" charset="2"/>
              </a:rPr>
              <a:t>each</a:t>
            </a:r>
            <a:r>
              <a:rPr lang="fr-FR" sz="3200" dirty="0">
                <a:sym typeface="Wingdings" panose="05000000000000000000" pitchFamily="2" charset="2"/>
              </a:rPr>
              <a:t> type of </a:t>
            </a:r>
            <a:r>
              <a:rPr lang="fr-FR" sz="3200" dirty="0" err="1">
                <a:sym typeface="Wingdings" panose="05000000000000000000" pitchFamily="2" charset="2"/>
              </a:rPr>
              <a:t>risk</a:t>
            </a:r>
            <a:endParaRPr lang="fr-FR" sz="3200" dirty="0">
              <a:sym typeface="Wingdings" panose="05000000000000000000" pitchFamily="2" charset="2"/>
            </a:endParaRPr>
          </a:p>
          <a:p>
            <a:r>
              <a:rPr lang="fr-FR" sz="3200" dirty="0">
                <a:sym typeface="Wingdings" panose="05000000000000000000" pitchFamily="2" charset="2"/>
              </a:rPr>
              <a:t>To </a:t>
            </a:r>
            <a:r>
              <a:rPr lang="fr-FR" sz="3200" dirty="0" err="1">
                <a:sym typeface="Wingdings" panose="05000000000000000000" pitchFamily="2" charset="2"/>
              </a:rPr>
              <a:t>identify</a:t>
            </a:r>
            <a:r>
              <a:rPr lang="fr-FR" sz="3200" dirty="0">
                <a:sym typeface="Wingdings" panose="05000000000000000000" pitchFamily="2" charset="2"/>
              </a:rPr>
              <a:t> </a:t>
            </a:r>
            <a:r>
              <a:rPr lang="fr-FR" sz="3200" dirty="0" err="1">
                <a:sym typeface="Wingdings" panose="05000000000000000000" pitchFamily="2" charset="2"/>
              </a:rPr>
              <a:t>gradually</a:t>
            </a:r>
            <a:r>
              <a:rPr lang="fr-FR" sz="3200" dirty="0">
                <a:sym typeface="Wingdings" panose="05000000000000000000" pitchFamily="2" charset="2"/>
              </a:rPr>
              <a:t> :</a:t>
            </a:r>
          </a:p>
          <a:p>
            <a:r>
              <a:rPr lang="fr-FR" sz="3200" dirty="0">
                <a:sym typeface="Wingdings" panose="05000000000000000000" pitchFamily="2" charset="2"/>
              </a:rPr>
              <a:t>	- </a:t>
            </a:r>
            <a:r>
              <a:rPr lang="fr-FR" sz="3200" dirty="0" err="1">
                <a:sym typeface="Wingdings" panose="05000000000000000000" pitchFamily="2" charset="2"/>
              </a:rPr>
              <a:t>roads</a:t>
            </a:r>
            <a:r>
              <a:rPr lang="fr-FR" sz="3200" dirty="0">
                <a:sym typeface="Wingdings" panose="05000000000000000000" pitchFamily="2" charset="2"/>
              </a:rPr>
              <a:t> to close</a:t>
            </a:r>
          </a:p>
          <a:p>
            <a:r>
              <a:rPr lang="fr-FR" sz="3200" dirty="0">
                <a:sym typeface="Wingdings" panose="05000000000000000000" pitchFamily="2" charset="2"/>
              </a:rPr>
              <a:t>	- </a:t>
            </a:r>
            <a:r>
              <a:rPr lang="en-US" sz="3200" dirty="0">
                <a:sym typeface="Wingdings" panose="05000000000000000000" pitchFamily="2" charset="2"/>
              </a:rPr>
              <a:t>sensitive issues to alert/evacuate</a:t>
            </a:r>
          </a:p>
          <a:p>
            <a:r>
              <a:rPr lang="en-US" sz="3200" dirty="0">
                <a:sym typeface="Wingdings" panose="05000000000000000000" pitchFamily="2" charset="2"/>
              </a:rPr>
              <a:t>	- technical resources</a:t>
            </a:r>
            <a:endParaRPr lang="fr-FR" sz="3200" dirty="0">
              <a:sym typeface="Wingdings" panose="05000000000000000000" pitchFamily="2" charset="2"/>
            </a:endParaRPr>
          </a:p>
          <a:p>
            <a:endParaRPr lang="fr-FR" sz="3200" dirty="0">
              <a:sym typeface="Wingdings" panose="05000000000000000000" pitchFamily="2" charset="2"/>
            </a:endParaRPr>
          </a:p>
          <a:p>
            <a:r>
              <a:rPr lang="fr-FR" sz="3200" dirty="0">
                <a:sym typeface="Wingdings" panose="05000000000000000000" pitchFamily="2" charset="2"/>
              </a:rPr>
              <a:t> Exemple of flood Action Plan  </a:t>
            </a:r>
            <a:endParaRPr lang="fr-FR" sz="3200" dirty="0"/>
          </a:p>
        </p:txBody>
      </p:sp>
      <p:pic>
        <p:nvPicPr>
          <p:cNvPr id="14" name="Image 13">
            <a:extLst>
              <a:ext uri="{FF2B5EF4-FFF2-40B4-BE49-F238E27FC236}">
                <a16:creationId xmlns:a16="http://schemas.microsoft.com/office/drawing/2014/main" id="{02A01743-D8EC-486C-49C8-EE5A9FFD9A29}"/>
              </a:ext>
            </a:extLst>
          </p:cNvPr>
          <p:cNvPicPr>
            <a:picLocks noChangeAspect="1"/>
          </p:cNvPicPr>
          <p:nvPr/>
        </p:nvPicPr>
        <p:blipFill>
          <a:blip r:embed="rId8"/>
          <a:stretch>
            <a:fillRect/>
          </a:stretch>
        </p:blipFill>
        <p:spPr>
          <a:xfrm>
            <a:off x="4800600" y="6493607"/>
            <a:ext cx="4852739" cy="3676715"/>
          </a:xfrm>
          <a:prstGeom prst="rect">
            <a:avLst/>
          </a:prstGeom>
        </p:spPr>
      </p:pic>
    </p:spTree>
    <p:extLst>
      <p:ext uri="{BB962C8B-B14F-4D97-AF65-F5344CB8AC3E}">
        <p14:creationId xmlns:p14="http://schemas.microsoft.com/office/powerpoint/2010/main" val="7661557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DFBFB"/>
        </a:solidFill>
        <a:effectLst/>
      </p:bgPr>
    </p:bg>
    <p:spTree>
      <p:nvGrpSpPr>
        <p:cNvPr id="1" name=""/>
        <p:cNvGrpSpPr/>
        <p:nvPr/>
      </p:nvGrpSpPr>
      <p:grpSpPr>
        <a:xfrm>
          <a:off x="0" y="0"/>
          <a:ext cx="0" cy="0"/>
          <a:chOff x="0" y="0"/>
          <a:chExt cx="0" cy="0"/>
        </a:xfrm>
      </p:grpSpPr>
      <p:sp>
        <p:nvSpPr>
          <p:cNvPr id="20" name="Freeform 20"/>
          <p:cNvSpPr/>
          <p:nvPr/>
        </p:nvSpPr>
        <p:spPr>
          <a:xfrm>
            <a:off x="16440230" y="3244657"/>
            <a:ext cx="1847770"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r:embed="rId3">
              <a:extLst>
                <a:ext uri="{96DAC541-7B7A-43D3-8B79-37D633B846F1}">
                  <asvg:svgBlip xmlns:asvg="http://schemas.microsoft.com/office/drawing/2016/SVG/main" r:embed="rId4"/>
                </a:ext>
              </a:extLst>
            </a:blip>
            <a:stretch>
              <a:fillRect t="1" r="-100000" b="-5336"/>
            </a:stretch>
          </a:blipFill>
          <a:ln cap="sq">
            <a:noFill/>
            <a:prstDash val="solid"/>
            <a:miter/>
          </a:ln>
        </p:spPr>
        <p:txBody>
          <a:bodyPr/>
          <a:lstStyle/>
          <a:p>
            <a:endParaRPr lang="en-US"/>
          </a:p>
        </p:txBody>
      </p:sp>
      <p:sp>
        <p:nvSpPr>
          <p:cNvPr id="25" name="Freeform 25"/>
          <p:cNvSpPr/>
          <p:nvPr/>
        </p:nvSpPr>
        <p:spPr>
          <a:xfrm rot="-10800000">
            <a:off x="-2" y="0"/>
            <a:ext cx="3229663"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r:embed="rId5">
              <a:extLst>
                <a:ext uri="{96DAC541-7B7A-43D3-8B79-37D633B846F1}">
                  <asvg:svgBlip xmlns:asvg="http://schemas.microsoft.com/office/drawing/2016/SVG/main" r:embed="rId6"/>
                </a:ext>
              </a:extLst>
            </a:blip>
            <a:stretch>
              <a:fillRect l="-2" r="-14424" b="-166547"/>
            </a:stretch>
          </a:blipFill>
          <a:ln cap="sq">
            <a:noFill/>
            <a:prstDash val="solid"/>
            <a:miter/>
          </a:ln>
        </p:spPr>
        <p:txBody>
          <a:bodyPr/>
          <a:lstStyle/>
          <a:p>
            <a:endParaRPr lang="en-US"/>
          </a:p>
        </p:txBody>
      </p:sp>
      <p:sp>
        <p:nvSpPr>
          <p:cNvPr id="40" name="TextBox 40"/>
          <p:cNvSpPr txBox="1"/>
          <p:nvPr/>
        </p:nvSpPr>
        <p:spPr>
          <a:xfrm>
            <a:off x="1369261" y="2324846"/>
            <a:ext cx="11364513" cy="4452629"/>
          </a:xfrm>
          <a:prstGeom prst="rect">
            <a:avLst/>
          </a:prstGeom>
        </p:spPr>
        <p:txBody>
          <a:bodyPr lIns="0" tIns="0" rIns="0" bIns="0" rtlCol="0" anchor="t">
            <a:spAutoFit/>
          </a:bodyPr>
          <a:lstStyle/>
          <a:p>
            <a:pPr>
              <a:lnSpc>
                <a:spcPts val="2859"/>
              </a:lnSpc>
              <a:spcBef>
                <a:spcPct val="0"/>
              </a:spcBef>
            </a:pPr>
            <a:r>
              <a:rPr lang="en-US" sz="2199" b="1" dirty="0">
                <a:solidFill>
                  <a:srgbClr val="000000"/>
                </a:solidFill>
                <a:latin typeface="Helvetica Now" panose="020B0604020202020204" charset="0"/>
                <a:ea typeface="Helvetica Now Bold"/>
                <a:cs typeface="Helvetica Now Bold"/>
                <a:sym typeface="Helvetica Now Bold"/>
              </a:rPr>
              <a:t>Our activities :</a:t>
            </a:r>
          </a:p>
          <a:p>
            <a:pPr algn="l">
              <a:lnSpc>
                <a:spcPts val="2859"/>
              </a:lnSpc>
              <a:spcBef>
                <a:spcPct val="0"/>
              </a:spcBef>
            </a:pPr>
            <a:endParaRPr lang="en-US" sz="2199" dirty="0">
              <a:solidFill>
                <a:srgbClr val="000000"/>
              </a:solidFill>
              <a:latin typeface="Helvetica Now" panose="020B0604020202020204" charset="0"/>
              <a:ea typeface="Helvetica Now Bold"/>
              <a:cs typeface="Helvetica Now Bold"/>
              <a:sym typeface="Helvetica Now Bold"/>
            </a:endParaRPr>
          </a:p>
          <a:p>
            <a:pPr algn="l">
              <a:lnSpc>
                <a:spcPts val="2859"/>
              </a:lnSpc>
              <a:spcBef>
                <a:spcPct val="0"/>
              </a:spcBef>
            </a:pPr>
            <a:r>
              <a:rPr lang="en-US" sz="2199" b="1" dirty="0">
                <a:solidFill>
                  <a:srgbClr val="000000"/>
                </a:solidFill>
                <a:latin typeface="Helvetica Now" panose="020B0604020202020204" charset="0"/>
                <a:ea typeface="Helvetica Now Bold"/>
                <a:cs typeface="Helvetica Now Bold"/>
                <a:sym typeface="Helvetica Now Bold"/>
              </a:rPr>
              <a:t> • Hydrometeorological risk forecasting</a:t>
            </a:r>
          </a:p>
          <a:p>
            <a:pPr algn="l">
              <a:lnSpc>
                <a:spcPts val="2859"/>
              </a:lnSpc>
              <a:spcBef>
                <a:spcPct val="0"/>
              </a:spcBef>
            </a:pPr>
            <a:endParaRPr lang="en-US" sz="2199" b="1" dirty="0">
              <a:solidFill>
                <a:srgbClr val="000000"/>
              </a:solidFill>
              <a:latin typeface="Helvetica Now" panose="020B0604020202020204" charset="0"/>
              <a:ea typeface="Helvetica Now Bold"/>
              <a:cs typeface="Helvetica Now Bold"/>
              <a:sym typeface="Helvetica Now Bold"/>
            </a:endParaRPr>
          </a:p>
          <a:p>
            <a:pPr algn="l">
              <a:lnSpc>
                <a:spcPts val="2859"/>
              </a:lnSpc>
              <a:spcBef>
                <a:spcPct val="0"/>
              </a:spcBef>
            </a:pPr>
            <a:endParaRPr lang="en-US" sz="2199" b="1" dirty="0">
              <a:solidFill>
                <a:srgbClr val="000000"/>
              </a:solidFill>
              <a:latin typeface="Helvetica Now" panose="020B0604020202020204" charset="0"/>
              <a:ea typeface="Helvetica Now Bold"/>
              <a:cs typeface="Helvetica Now Bold"/>
              <a:sym typeface="Helvetica Now Bold"/>
            </a:endParaRPr>
          </a:p>
          <a:p>
            <a:pPr algn="l">
              <a:lnSpc>
                <a:spcPts val="2859"/>
              </a:lnSpc>
              <a:spcBef>
                <a:spcPct val="0"/>
              </a:spcBef>
            </a:pPr>
            <a:endParaRPr lang="en-US" sz="2199" b="1" dirty="0">
              <a:solidFill>
                <a:srgbClr val="000000"/>
              </a:solidFill>
              <a:latin typeface="Helvetica Now" panose="020B0604020202020204" charset="0"/>
              <a:ea typeface="Helvetica Now Bold"/>
              <a:cs typeface="Helvetica Now Bold"/>
              <a:sym typeface="Helvetica Now Bold"/>
            </a:endParaRPr>
          </a:p>
          <a:p>
            <a:pPr marL="342900" indent="-342900" algn="l">
              <a:lnSpc>
                <a:spcPts val="2859"/>
              </a:lnSpc>
              <a:spcBef>
                <a:spcPct val="0"/>
              </a:spcBef>
              <a:buFont typeface="Wingdings" panose="05000000000000000000" pitchFamily="2" charset="2"/>
              <a:buChar char="§"/>
            </a:pPr>
            <a:r>
              <a:rPr lang="en-US" sz="2199" b="1" dirty="0">
                <a:solidFill>
                  <a:srgbClr val="000000"/>
                </a:solidFill>
                <a:latin typeface="Helvetica Now" panose="020B0604020202020204" charset="0"/>
                <a:ea typeface="Helvetica Now Bold"/>
                <a:cs typeface="Helvetica Now Bold"/>
                <a:sym typeface="Helvetica Now Bold"/>
              </a:rPr>
              <a:t> </a:t>
            </a:r>
            <a:r>
              <a:rPr lang="en-US" sz="2199" b="1" dirty="0" err="1">
                <a:solidFill>
                  <a:srgbClr val="000000"/>
                </a:solidFill>
                <a:latin typeface="Helvetica Now" panose="020B0604020202020204" charset="0"/>
                <a:ea typeface="Helvetica Now Bold"/>
                <a:cs typeface="Helvetica Now Bold"/>
                <a:sym typeface="Helvetica Now Bold"/>
              </a:rPr>
              <a:t>Prepareness</a:t>
            </a:r>
            <a:endParaRPr lang="en-US" sz="2199" b="1" dirty="0">
              <a:solidFill>
                <a:srgbClr val="000000"/>
              </a:solidFill>
              <a:latin typeface="Helvetica Now" panose="020B0604020202020204" charset="0"/>
              <a:ea typeface="Helvetica Now Bold"/>
              <a:cs typeface="Helvetica Now Bold"/>
              <a:sym typeface="Helvetica Now Bold"/>
            </a:endParaRPr>
          </a:p>
          <a:p>
            <a:pPr marL="342900" indent="-342900" algn="l">
              <a:lnSpc>
                <a:spcPts val="2859"/>
              </a:lnSpc>
              <a:spcBef>
                <a:spcPct val="0"/>
              </a:spcBef>
              <a:buFont typeface="Wingdings" panose="05000000000000000000" pitchFamily="2" charset="2"/>
              <a:buChar char="§"/>
            </a:pPr>
            <a:endParaRPr lang="en-US" sz="2199" b="1" dirty="0">
              <a:solidFill>
                <a:srgbClr val="000000"/>
              </a:solidFill>
              <a:latin typeface="Helvetica Now" panose="020B0604020202020204" charset="0"/>
              <a:ea typeface="Helvetica Now Bold"/>
              <a:cs typeface="Helvetica Now Bold"/>
              <a:sym typeface="Helvetica Now Bold"/>
            </a:endParaRPr>
          </a:p>
          <a:p>
            <a:pPr marL="342900" indent="-342900" algn="l">
              <a:lnSpc>
                <a:spcPts val="2859"/>
              </a:lnSpc>
              <a:spcBef>
                <a:spcPct val="0"/>
              </a:spcBef>
              <a:buFont typeface="Wingdings" panose="05000000000000000000" pitchFamily="2" charset="2"/>
              <a:buChar char="§"/>
            </a:pPr>
            <a:endParaRPr lang="en-US" sz="2199" b="1" dirty="0">
              <a:solidFill>
                <a:srgbClr val="000000"/>
              </a:solidFill>
              <a:latin typeface="Helvetica Now" panose="020B0604020202020204" charset="0"/>
              <a:ea typeface="Helvetica Now Bold"/>
              <a:cs typeface="Helvetica Now Bold"/>
              <a:sym typeface="Helvetica Now Bold"/>
            </a:endParaRPr>
          </a:p>
          <a:p>
            <a:pPr marL="342900" indent="-342900" algn="l">
              <a:lnSpc>
                <a:spcPts val="2859"/>
              </a:lnSpc>
              <a:spcBef>
                <a:spcPct val="0"/>
              </a:spcBef>
              <a:buFont typeface="Wingdings" panose="05000000000000000000" pitchFamily="2" charset="2"/>
              <a:buChar char="§"/>
            </a:pPr>
            <a:r>
              <a:rPr lang="en-US" sz="2199" b="1" dirty="0">
                <a:solidFill>
                  <a:srgbClr val="000000"/>
                </a:solidFill>
                <a:latin typeface="Helvetica Now" panose="020B0604020202020204" charset="0"/>
                <a:ea typeface="Helvetica Now Bold"/>
                <a:cs typeface="Helvetica Now Bold"/>
                <a:sym typeface="Helvetica Now Bold"/>
              </a:rPr>
              <a:t>Realtime Crisis assistance</a:t>
            </a:r>
          </a:p>
          <a:p>
            <a:pPr algn="l">
              <a:lnSpc>
                <a:spcPts val="2859"/>
              </a:lnSpc>
              <a:spcBef>
                <a:spcPct val="0"/>
              </a:spcBef>
            </a:pPr>
            <a:r>
              <a:rPr lang="en-US" sz="2199" dirty="0">
                <a:solidFill>
                  <a:srgbClr val="000000"/>
                </a:solidFill>
                <a:latin typeface="Helvetica Now" panose="020B0604020202020204" charset="0"/>
                <a:ea typeface="Helvetica Now Bold"/>
                <a:cs typeface="Helvetica Now Bold"/>
                <a:sym typeface="Helvetica Now Bold"/>
              </a:rPr>
              <a:t>		</a:t>
            </a:r>
          </a:p>
          <a:p>
            <a:pPr algn="l">
              <a:lnSpc>
                <a:spcPts val="2859"/>
              </a:lnSpc>
              <a:spcBef>
                <a:spcPct val="0"/>
              </a:spcBef>
            </a:pPr>
            <a:endParaRPr lang="en-US" sz="2199" dirty="0">
              <a:solidFill>
                <a:srgbClr val="000000"/>
              </a:solidFill>
              <a:latin typeface="Helvetica Now" panose="020B0604020202020204" charset="0"/>
              <a:ea typeface="Helvetica Now Bold"/>
              <a:cs typeface="Helvetica Now Bold"/>
              <a:sym typeface="Helvetica Now Bold"/>
            </a:endParaRPr>
          </a:p>
        </p:txBody>
      </p:sp>
      <p:pic>
        <p:nvPicPr>
          <p:cNvPr id="3" name="Image 2" descr="Une image contenant texte, Police, logo, capture d’écran&#10;&#10;Description générée automatiquement">
            <a:extLst>
              <a:ext uri="{FF2B5EF4-FFF2-40B4-BE49-F238E27FC236}">
                <a16:creationId xmlns:a16="http://schemas.microsoft.com/office/drawing/2014/main" id="{8791F7C6-8996-9EC4-9DA5-8E123FD9A2C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015091" y="38100"/>
            <a:ext cx="7272909" cy="10248900"/>
          </a:xfrm>
          <a:prstGeom prst="rect">
            <a:avLst/>
          </a:prstGeom>
        </p:spPr>
      </p:pic>
      <p:sp>
        <p:nvSpPr>
          <p:cNvPr id="4" name="Rectangle 3">
            <a:extLst>
              <a:ext uri="{FF2B5EF4-FFF2-40B4-BE49-F238E27FC236}">
                <a16:creationId xmlns:a16="http://schemas.microsoft.com/office/drawing/2014/main" id="{343D76C1-A412-494A-13A8-EDE38AE86259}"/>
              </a:ext>
            </a:extLst>
          </p:cNvPr>
          <p:cNvSpPr/>
          <p:nvPr/>
        </p:nvSpPr>
        <p:spPr>
          <a:xfrm>
            <a:off x="11506200" y="5219700"/>
            <a:ext cx="990600" cy="457200"/>
          </a:xfrm>
          <a:prstGeom prst="rect">
            <a:avLst/>
          </a:prstGeom>
          <a:solidFill>
            <a:srgbClr val="155E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in progress projets</a:t>
            </a:r>
          </a:p>
        </p:txBody>
      </p:sp>
      <p:sp>
        <p:nvSpPr>
          <p:cNvPr id="5" name="Rectangle 4">
            <a:extLst>
              <a:ext uri="{FF2B5EF4-FFF2-40B4-BE49-F238E27FC236}">
                <a16:creationId xmlns:a16="http://schemas.microsoft.com/office/drawing/2014/main" id="{3AABDCE4-2E71-FBAE-0C27-351E3B20A4BE}"/>
              </a:ext>
            </a:extLst>
          </p:cNvPr>
          <p:cNvSpPr/>
          <p:nvPr/>
        </p:nvSpPr>
        <p:spPr>
          <a:xfrm>
            <a:off x="12115800" y="3695700"/>
            <a:ext cx="1066800" cy="209366"/>
          </a:xfrm>
          <a:prstGeom prst="rect">
            <a:avLst/>
          </a:prstGeom>
          <a:solidFill>
            <a:srgbClr val="155E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a:t>cities</a:t>
            </a:r>
          </a:p>
        </p:txBody>
      </p:sp>
      <p:sp>
        <p:nvSpPr>
          <p:cNvPr id="6" name="ZoneTexte 5">
            <a:extLst>
              <a:ext uri="{FF2B5EF4-FFF2-40B4-BE49-F238E27FC236}">
                <a16:creationId xmlns:a16="http://schemas.microsoft.com/office/drawing/2014/main" id="{FBD7817E-1FB6-DB87-9886-DAF07BFBE2C6}"/>
              </a:ext>
            </a:extLst>
          </p:cNvPr>
          <p:cNvSpPr txBox="1"/>
          <p:nvPr/>
        </p:nvSpPr>
        <p:spPr>
          <a:xfrm>
            <a:off x="13944600" y="2476500"/>
            <a:ext cx="300082" cy="369332"/>
          </a:xfrm>
          <a:prstGeom prst="rect">
            <a:avLst/>
          </a:prstGeom>
          <a:noFill/>
        </p:spPr>
        <p:txBody>
          <a:bodyPr wrap="none" rtlCol="0">
            <a:spAutoFit/>
          </a:bodyPr>
          <a:lstStyle/>
          <a:p>
            <a:r>
              <a:rPr lang="fr-FR" dirty="0">
                <a:solidFill>
                  <a:schemeClr val="bg1"/>
                </a:solidFill>
              </a:rPr>
              <a:t>*</a:t>
            </a:r>
          </a:p>
        </p:txBody>
      </p:sp>
      <p:sp>
        <p:nvSpPr>
          <p:cNvPr id="7" name="Rectangle 6">
            <a:extLst>
              <a:ext uri="{FF2B5EF4-FFF2-40B4-BE49-F238E27FC236}">
                <a16:creationId xmlns:a16="http://schemas.microsoft.com/office/drawing/2014/main" id="{6EFB6095-C933-3167-E3F6-870A81CE3D6A}"/>
              </a:ext>
            </a:extLst>
          </p:cNvPr>
          <p:cNvSpPr/>
          <p:nvPr/>
        </p:nvSpPr>
        <p:spPr>
          <a:xfrm>
            <a:off x="11963400" y="6896100"/>
            <a:ext cx="1066801" cy="533400"/>
          </a:xfrm>
          <a:prstGeom prst="rect">
            <a:avLst/>
          </a:prstGeom>
          <a:solidFill>
            <a:srgbClr val="155E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a:t>of rivers</a:t>
            </a:r>
          </a:p>
        </p:txBody>
      </p:sp>
      <p:sp>
        <p:nvSpPr>
          <p:cNvPr id="8" name="Rectangle 7">
            <a:extLst>
              <a:ext uri="{FF2B5EF4-FFF2-40B4-BE49-F238E27FC236}">
                <a16:creationId xmlns:a16="http://schemas.microsoft.com/office/drawing/2014/main" id="{DE552629-AE84-65A3-DF1F-C3E5CE7E259D}"/>
              </a:ext>
            </a:extLst>
          </p:cNvPr>
          <p:cNvSpPr/>
          <p:nvPr/>
        </p:nvSpPr>
        <p:spPr>
          <a:xfrm>
            <a:off x="16840201" y="4000500"/>
            <a:ext cx="990600" cy="609600"/>
          </a:xfrm>
          <a:prstGeom prst="rect">
            <a:avLst/>
          </a:prstGeom>
          <a:solidFill>
            <a:srgbClr val="155E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300" dirty="0"/>
              <a:t>Stormwater detention basins</a:t>
            </a:r>
          </a:p>
        </p:txBody>
      </p:sp>
      <p:sp>
        <p:nvSpPr>
          <p:cNvPr id="2" name="Rectangle 1">
            <a:extLst>
              <a:ext uri="{FF2B5EF4-FFF2-40B4-BE49-F238E27FC236}">
                <a16:creationId xmlns:a16="http://schemas.microsoft.com/office/drawing/2014/main" id="{362B9B55-25E6-70D5-DCE1-F6915FCAAF53}"/>
              </a:ext>
            </a:extLst>
          </p:cNvPr>
          <p:cNvSpPr/>
          <p:nvPr/>
        </p:nvSpPr>
        <p:spPr>
          <a:xfrm>
            <a:off x="13487400" y="8267700"/>
            <a:ext cx="1295400" cy="304800"/>
          </a:xfrm>
          <a:prstGeom prst="rect">
            <a:avLst/>
          </a:prstGeom>
          <a:solidFill>
            <a:srgbClr val="155E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a:t>residents</a:t>
            </a:r>
          </a:p>
        </p:txBody>
      </p:sp>
      <p:sp>
        <p:nvSpPr>
          <p:cNvPr id="9" name="Rectangle 8">
            <a:extLst>
              <a:ext uri="{FF2B5EF4-FFF2-40B4-BE49-F238E27FC236}">
                <a16:creationId xmlns:a16="http://schemas.microsoft.com/office/drawing/2014/main" id="{FC16EF84-897B-7A57-F966-9FBF75B44F5C}"/>
              </a:ext>
            </a:extLst>
          </p:cNvPr>
          <p:cNvSpPr/>
          <p:nvPr/>
        </p:nvSpPr>
        <p:spPr>
          <a:xfrm>
            <a:off x="15929228" y="8115300"/>
            <a:ext cx="1406271" cy="228600"/>
          </a:xfrm>
          <a:prstGeom prst="rect">
            <a:avLst/>
          </a:prstGeom>
          <a:solidFill>
            <a:srgbClr val="155E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Investment :</a:t>
            </a:r>
          </a:p>
        </p:txBody>
      </p:sp>
      <p:sp>
        <p:nvSpPr>
          <p:cNvPr id="10" name="Rectangle 9">
            <a:extLst>
              <a:ext uri="{FF2B5EF4-FFF2-40B4-BE49-F238E27FC236}">
                <a16:creationId xmlns:a16="http://schemas.microsoft.com/office/drawing/2014/main" id="{0A12CF68-B905-E1F6-CE0E-911D1A4A2A62}"/>
              </a:ext>
            </a:extLst>
          </p:cNvPr>
          <p:cNvSpPr/>
          <p:nvPr/>
        </p:nvSpPr>
        <p:spPr>
          <a:xfrm>
            <a:off x="15929229" y="8572500"/>
            <a:ext cx="1406272" cy="228600"/>
          </a:xfrm>
          <a:prstGeom prst="rect">
            <a:avLst/>
          </a:prstGeom>
          <a:solidFill>
            <a:srgbClr val="155E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Operating costs :</a:t>
            </a:r>
          </a:p>
        </p:txBody>
      </p:sp>
      <p:sp>
        <p:nvSpPr>
          <p:cNvPr id="11" name="Rectangle 10">
            <a:extLst>
              <a:ext uri="{FF2B5EF4-FFF2-40B4-BE49-F238E27FC236}">
                <a16:creationId xmlns:a16="http://schemas.microsoft.com/office/drawing/2014/main" id="{BB3D6F65-4D51-2F7F-201E-DC5933E33A73}"/>
              </a:ext>
            </a:extLst>
          </p:cNvPr>
          <p:cNvSpPr/>
          <p:nvPr/>
        </p:nvSpPr>
        <p:spPr>
          <a:xfrm>
            <a:off x="16687800" y="5660966"/>
            <a:ext cx="1143001" cy="511233"/>
          </a:xfrm>
          <a:prstGeom prst="rect">
            <a:avLst/>
          </a:prstGeom>
          <a:solidFill>
            <a:srgbClr val="155E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classified dike</a:t>
            </a:r>
          </a:p>
        </p:txBody>
      </p:sp>
      <p:sp>
        <p:nvSpPr>
          <p:cNvPr id="12" name="Rectangle 11">
            <a:extLst>
              <a:ext uri="{FF2B5EF4-FFF2-40B4-BE49-F238E27FC236}">
                <a16:creationId xmlns:a16="http://schemas.microsoft.com/office/drawing/2014/main" id="{819B17E5-BF3A-9A5C-AB29-6D85EA328348}"/>
              </a:ext>
            </a:extLst>
          </p:cNvPr>
          <p:cNvSpPr/>
          <p:nvPr/>
        </p:nvSpPr>
        <p:spPr>
          <a:xfrm>
            <a:off x="13335000" y="4686300"/>
            <a:ext cx="2800431" cy="1448493"/>
          </a:xfrm>
          <a:prstGeom prst="rect">
            <a:avLst/>
          </a:prstGeom>
          <a:solidFill>
            <a:srgbClr val="BBD2E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b="1" dirty="0"/>
              <a:t>The watersheds of Var river and coastal rivers </a:t>
            </a:r>
            <a:r>
              <a:rPr lang="fr-FR" dirty="0"/>
              <a:t>represent a </a:t>
            </a:r>
          </a:p>
          <a:p>
            <a:pPr algn="ctr"/>
            <a:r>
              <a:rPr lang="fr-FR" sz="2800" dirty="0"/>
              <a:t>5 300 km² area</a:t>
            </a:r>
          </a:p>
        </p:txBody>
      </p:sp>
      <p:pic>
        <p:nvPicPr>
          <p:cNvPr id="17" name="Image 16">
            <a:extLst>
              <a:ext uri="{FF2B5EF4-FFF2-40B4-BE49-F238E27FC236}">
                <a16:creationId xmlns:a16="http://schemas.microsoft.com/office/drawing/2014/main" id="{30F545F5-E8ED-E655-69F0-9D24F5142F9B}"/>
              </a:ext>
            </a:extLst>
          </p:cNvPr>
          <p:cNvPicPr>
            <a:picLocks noChangeAspect="1"/>
          </p:cNvPicPr>
          <p:nvPr/>
        </p:nvPicPr>
        <p:blipFill>
          <a:blip r:embed="rId8"/>
          <a:srcRect t="10231" b="4593"/>
          <a:stretch/>
        </p:blipFill>
        <p:spPr>
          <a:xfrm>
            <a:off x="10462992" y="1562100"/>
            <a:ext cx="7825008" cy="8247102"/>
          </a:xfrm>
          <a:prstGeom prst="rect">
            <a:avLst/>
          </a:prstGeom>
        </p:spPr>
      </p:pic>
      <p:sp>
        <p:nvSpPr>
          <p:cNvPr id="19" name="Rectangle 18">
            <a:extLst>
              <a:ext uri="{FF2B5EF4-FFF2-40B4-BE49-F238E27FC236}">
                <a16:creationId xmlns:a16="http://schemas.microsoft.com/office/drawing/2014/main" id="{68944FAF-95E6-97C1-A85E-08EDBF2DA4F5}"/>
              </a:ext>
            </a:extLst>
          </p:cNvPr>
          <p:cNvSpPr/>
          <p:nvPr/>
        </p:nvSpPr>
        <p:spPr>
          <a:xfrm>
            <a:off x="15929228" y="1562100"/>
            <a:ext cx="2353836" cy="6096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4800" dirty="0">
                <a:solidFill>
                  <a:srgbClr val="155EA8"/>
                </a:solidFill>
                <a:latin typeface="Gabriola" panose="04040605051002020D02" pitchFamily="82" charset="0"/>
              </a:rPr>
              <a:t> </a:t>
            </a:r>
          </a:p>
        </p:txBody>
      </p:sp>
      <p:pic>
        <p:nvPicPr>
          <p:cNvPr id="26" name="Image 25">
            <a:extLst>
              <a:ext uri="{FF2B5EF4-FFF2-40B4-BE49-F238E27FC236}">
                <a16:creationId xmlns:a16="http://schemas.microsoft.com/office/drawing/2014/main" id="{11B34673-D8E4-4A57-958F-A3D62208D03B}"/>
              </a:ext>
            </a:extLst>
          </p:cNvPr>
          <p:cNvPicPr>
            <a:picLocks noChangeAspect="1"/>
          </p:cNvPicPr>
          <p:nvPr/>
        </p:nvPicPr>
        <p:blipFill>
          <a:blip r:embed="rId9"/>
          <a:stretch>
            <a:fillRect/>
          </a:stretch>
        </p:blipFill>
        <p:spPr>
          <a:xfrm>
            <a:off x="1387716" y="6740730"/>
            <a:ext cx="4181475" cy="2952750"/>
          </a:xfrm>
          <a:prstGeom prst="rect">
            <a:avLst/>
          </a:prstGeom>
        </p:spPr>
      </p:pic>
      <p:pic>
        <p:nvPicPr>
          <p:cNvPr id="14" name="Image 13">
            <a:extLst>
              <a:ext uri="{FF2B5EF4-FFF2-40B4-BE49-F238E27FC236}">
                <a16:creationId xmlns:a16="http://schemas.microsoft.com/office/drawing/2014/main" id="{98E5ED93-DB94-71A0-E1C8-FDDCB39DE7C7}"/>
              </a:ext>
            </a:extLst>
          </p:cNvPr>
          <p:cNvPicPr>
            <a:picLocks noChangeAspect="1"/>
          </p:cNvPicPr>
          <p:nvPr/>
        </p:nvPicPr>
        <p:blipFill>
          <a:blip r:embed="rId10"/>
          <a:stretch>
            <a:fillRect/>
          </a:stretch>
        </p:blipFill>
        <p:spPr>
          <a:xfrm>
            <a:off x="6137101" y="6667500"/>
            <a:ext cx="3159299" cy="3060054"/>
          </a:xfrm>
          <a:prstGeom prst="rect">
            <a:avLst/>
          </a:prstGeom>
        </p:spPr>
      </p:pic>
      <p:sp>
        <p:nvSpPr>
          <p:cNvPr id="13" name="Rectangle 12">
            <a:extLst>
              <a:ext uri="{FF2B5EF4-FFF2-40B4-BE49-F238E27FC236}">
                <a16:creationId xmlns:a16="http://schemas.microsoft.com/office/drawing/2014/main" id="{5BC16061-3F15-3A76-4B2D-4E485ED88F57}"/>
              </a:ext>
            </a:extLst>
          </p:cNvPr>
          <p:cNvSpPr/>
          <p:nvPr/>
        </p:nvSpPr>
        <p:spPr>
          <a:xfrm>
            <a:off x="14181706" y="1000688"/>
            <a:ext cx="3877693" cy="6096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4800" dirty="0">
                <a:solidFill>
                  <a:srgbClr val="155EA8"/>
                </a:solidFill>
                <a:latin typeface="Gabriola" panose="04040605051002020D02" pitchFamily="82" charset="0"/>
              </a:rPr>
              <a:t> </a:t>
            </a:r>
          </a:p>
        </p:txBody>
      </p:sp>
      <p:sp>
        <p:nvSpPr>
          <p:cNvPr id="16" name="ZoneTexte 15">
            <a:extLst>
              <a:ext uri="{FF2B5EF4-FFF2-40B4-BE49-F238E27FC236}">
                <a16:creationId xmlns:a16="http://schemas.microsoft.com/office/drawing/2014/main" id="{2F5D442F-B868-548C-351B-4ABA07530495}"/>
              </a:ext>
            </a:extLst>
          </p:cNvPr>
          <p:cNvSpPr txBox="1"/>
          <p:nvPr/>
        </p:nvSpPr>
        <p:spPr>
          <a:xfrm>
            <a:off x="1597474" y="3375415"/>
            <a:ext cx="6885244" cy="3447098"/>
          </a:xfrm>
          <a:prstGeom prst="rect">
            <a:avLst/>
          </a:prstGeom>
          <a:noFill/>
        </p:spPr>
        <p:txBody>
          <a:bodyPr wrap="square" rtlCol="0">
            <a:spAutoFit/>
          </a:bodyPr>
          <a:lstStyle/>
          <a:p>
            <a:pPr marL="285750" indent="-285750">
              <a:buFont typeface="Courier New" panose="02070309020205020404" pitchFamily="49" charset="0"/>
              <a:buChar char="o"/>
            </a:pPr>
            <a:r>
              <a:rPr lang="fr-FR" sz="2400" dirty="0"/>
              <a:t>River monitoring</a:t>
            </a:r>
          </a:p>
          <a:p>
            <a:pPr marL="285750" indent="-285750">
              <a:buFont typeface="Courier New" panose="02070309020205020404" pitchFamily="49" charset="0"/>
              <a:buChar char="o"/>
            </a:pPr>
            <a:r>
              <a:rPr lang="fr-FR" sz="2400" dirty="0" err="1"/>
              <a:t>Hydrological</a:t>
            </a:r>
            <a:r>
              <a:rPr lang="fr-FR" sz="2400" dirty="0"/>
              <a:t> modeling</a:t>
            </a:r>
          </a:p>
          <a:p>
            <a:pPr marL="285750" indent="-285750">
              <a:buFont typeface="Courier New" panose="02070309020205020404" pitchFamily="49" charset="0"/>
              <a:buChar char="o"/>
            </a:pPr>
            <a:r>
              <a:rPr lang="fr-FR" sz="2400" dirty="0"/>
              <a:t>Rain Radar management (Mont Vial radar)</a:t>
            </a:r>
          </a:p>
          <a:p>
            <a:pPr marL="285750" indent="-285750">
              <a:buFont typeface="Courier New" panose="02070309020205020404" pitchFamily="49" charset="0"/>
              <a:buChar char="o"/>
            </a:pPr>
            <a:endParaRPr lang="fr-FR" sz="2400" dirty="0"/>
          </a:p>
          <a:p>
            <a:pPr marL="285750" indent="-285750">
              <a:buFont typeface="Courier New" panose="02070309020205020404" pitchFamily="49" charset="0"/>
              <a:buChar char="o"/>
            </a:pPr>
            <a:r>
              <a:rPr lang="fr-FR" sz="2400" dirty="0"/>
              <a:t>Cities training (</a:t>
            </a:r>
            <a:r>
              <a:rPr lang="fr-FR" sz="2400" dirty="0" err="1"/>
              <a:t>tools</a:t>
            </a:r>
            <a:r>
              <a:rPr lang="fr-FR" sz="2400" dirty="0"/>
              <a:t>, action plans…) </a:t>
            </a:r>
          </a:p>
          <a:p>
            <a:pPr marL="285750" indent="-285750">
              <a:buFont typeface="Courier New" panose="02070309020205020404" pitchFamily="49" charset="0"/>
              <a:buChar char="o"/>
            </a:pPr>
            <a:r>
              <a:rPr lang="fr-FR" sz="2400" dirty="0"/>
              <a:t>Crisis management </a:t>
            </a:r>
            <a:r>
              <a:rPr lang="fr-FR" sz="2400" dirty="0" err="1"/>
              <a:t>exercises</a:t>
            </a:r>
            <a:endParaRPr lang="fr-FR" sz="2400" dirty="0"/>
          </a:p>
          <a:p>
            <a:endParaRPr lang="fr-FR" sz="2800" dirty="0"/>
          </a:p>
          <a:p>
            <a:r>
              <a:rPr lang="fr-FR" sz="2400" b="1" dirty="0">
                <a:sym typeface="Wingdings" panose="05000000000000000000" pitchFamily="2" charset="2"/>
              </a:rPr>
              <a:t>         </a:t>
            </a:r>
            <a:r>
              <a:rPr lang="fr-FR" sz="2400" b="1" dirty="0"/>
              <a:t>24/7 on-call service</a:t>
            </a:r>
          </a:p>
          <a:p>
            <a:pPr marL="285750" indent="-285750">
              <a:buFont typeface="Courier New" panose="02070309020205020404" pitchFamily="49" charset="0"/>
              <a:buChar char="o"/>
            </a:pPr>
            <a:endParaRPr lang="fr-FR" dirty="0"/>
          </a:p>
        </p:txBody>
      </p:sp>
      <p:sp>
        <p:nvSpPr>
          <p:cNvPr id="24" name="TextBox 24"/>
          <p:cNvSpPr txBox="1"/>
          <p:nvPr/>
        </p:nvSpPr>
        <p:spPr>
          <a:xfrm>
            <a:off x="2866274" y="495300"/>
            <a:ext cx="11078326" cy="885692"/>
          </a:xfrm>
          <a:prstGeom prst="rect">
            <a:avLst/>
          </a:prstGeom>
        </p:spPr>
        <p:txBody>
          <a:bodyPr wrap="square" lIns="0" tIns="0" rIns="0" bIns="0" rtlCol="0" anchor="t">
            <a:spAutoFit/>
          </a:bodyPr>
          <a:lstStyle/>
          <a:p>
            <a:pPr algn="l">
              <a:lnSpc>
                <a:spcPts val="7178"/>
              </a:lnSpc>
            </a:pPr>
            <a:r>
              <a:rPr lang="en-US" sz="5127" spc="-102" dirty="0">
                <a:solidFill>
                  <a:srgbClr val="333231"/>
                </a:solidFill>
                <a:latin typeface="Helvetica Now Bold"/>
                <a:ea typeface="Helvetica Now Bold"/>
                <a:cs typeface="Helvetica Now Bold"/>
                <a:sym typeface="Helvetica Now Bold"/>
              </a:rPr>
              <a:t>Overview of the SMIAGE’s missions</a:t>
            </a:r>
          </a:p>
        </p:txBody>
      </p:sp>
      <p:sp>
        <p:nvSpPr>
          <p:cNvPr id="15" name="ZoneTexte 14">
            <a:extLst>
              <a:ext uri="{FF2B5EF4-FFF2-40B4-BE49-F238E27FC236}">
                <a16:creationId xmlns:a16="http://schemas.microsoft.com/office/drawing/2014/main" id="{609E1429-85D0-B8BC-DC3B-92E60D848F68}"/>
              </a:ext>
            </a:extLst>
          </p:cNvPr>
          <p:cNvSpPr txBox="1"/>
          <p:nvPr/>
        </p:nvSpPr>
        <p:spPr>
          <a:xfrm>
            <a:off x="11609442" y="9563100"/>
            <a:ext cx="6673622" cy="461665"/>
          </a:xfrm>
          <a:prstGeom prst="rect">
            <a:avLst/>
          </a:prstGeom>
          <a:noFill/>
        </p:spPr>
        <p:txBody>
          <a:bodyPr wrap="none" rtlCol="0">
            <a:spAutoFit/>
          </a:bodyPr>
          <a:lstStyle/>
          <a:p>
            <a:r>
              <a:rPr lang="fr-FR" sz="2400" b="1" dirty="0"/>
              <a:t>*EPCI : public body for inter-municipal cooperation</a:t>
            </a:r>
            <a:endParaRPr lang="fr-FR" sz="2400" dirty="0"/>
          </a:p>
        </p:txBody>
      </p:sp>
      <p:pic>
        <p:nvPicPr>
          <p:cNvPr id="18" name="Image 17">
            <a:extLst>
              <a:ext uri="{FF2B5EF4-FFF2-40B4-BE49-F238E27FC236}">
                <a16:creationId xmlns:a16="http://schemas.microsoft.com/office/drawing/2014/main" id="{28D73D5C-F42B-7F35-5E21-5BFAF11F660F}"/>
              </a:ext>
            </a:extLst>
          </p:cNvPr>
          <p:cNvPicPr>
            <a:picLocks noChangeAspect="1"/>
          </p:cNvPicPr>
          <p:nvPr/>
        </p:nvPicPr>
        <p:blipFill>
          <a:blip r:embed="rId11"/>
          <a:stretch>
            <a:fillRect/>
          </a:stretch>
        </p:blipFill>
        <p:spPr>
          <a:xfrm>
            <a:off x="228600" y="9105900"/>
            <a:ext cx="948334" cy="94833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B55008-1D3A-6D8F-F151-04DD506E6BE4}"/>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397BDC3F-55F6-C644-D5B7-D3C6B1DFC22C}"/>
              </a:ext>
            </a:extLst>
          </p:cNvPr>
          <p:cNvSpPr/>
          <p:nvPr/>
        </p:nvSpPr>
        <p:spPr>
          <a:xfrm>
            <a:off x="16440230" y="3244657"/>
            <a:ext cx="1847770"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r:embed="rId3">
              <a:extLst>
                <a:ext uri="{96DAC541-7B7A-43D3-8B79-37D633B846F1}">
                  <asvg:svgBlip xmlns:asvg="http://schemas.microsoft.com/office/drawing/2016/SVG/main" r:embed="rId4"/>
                </a:ext>
              </a:extLst>
            </a:blip>
            <a:stretch>
              <a:fillRect t="1" r="-100000" b="-5336"/>
            </a:stretch>
          </a:blipFill>
          <a:ln cap="sq">
            <a:noFill/>
            <a:prstDash val="solid"/>
            <a:miter/>
          </a:ln>
        </p:spPr>
        <p:txBody>
          <a:bodyPr/>
          <a:lstStyle/>
          <a:p>
            <a:endParaRPr lang="en-US"/>
          </a:p>
        </p:txBody>
      </p:sp>
      <p:sp>
        <p:nvSpPr>
          <p:cNvPr id="25" name="Freeform 25">
            <a:extLst>
              <a:ext uri="{FF2B5EF4-FFF2-40B4-BE49-F238E27FC236}">
                <a16:creationId xmlns:a16="http://schemas.microsoft.com/office/drawing/2014/main" id="{9ACD9050-191A-9E76-BA39-3A0F2FC15A38}"/>
              </a:ext>
            </a:extLst>
          </p:cNvPr>
          <p:cNvSpPr/>
          <p:nvPr/>
        </p:nvSpPr>
        <p:spPr>
          <a:xfrm rot="-10800000">
            <a:off x="-2" y="0"/>
            <a:ext cx="3229663"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r:embed="rId5">
              <a:extLst>
                <a:ext uri="{96DAC541-7B7A-43D3-8B79-37D633B846F1}">
                  <asvg:svgBlip xmlns:asvg="http://schemas.microsoft.com/office/drawing/2016/SVG/main" r:embed="rId6"/>
                </a:ext>
              </a:extLst>
            </a:blip>
            <a:stretch>
              <a:fillRect l="-2" r="-14424" b="-166547"/>
            </a:stretch>
          </a:blipFill>
          <a:ln cap="sq">
            <a:noFill/>
            <a:prstDash val="solid"/>
            <a:miter/>
          </a:ln>
        </p:spPr>
        <p:txBody>
          <a:bodyPr/>
          <a:lstStyle/>
          <a:p>
            <a:endParaRPr lang="en-US"/>
          </a:p>
        </p:txBody>
      </p:sp>
      <p:sp>
        <p:nvSpPr>
          <p:cNvPr id="5" name="Rectangle 1">
            <a:extLst>
              <a:ext uri="{FF2B5EF4-FFF2-40B4-BE49-F238E27FC236}">
                <a16:creationId xmlns:a16="http://schemas.microsoft.com/office/drawing/2014/main" id="{59F7DC2C-B884-E369-7907-6E4641AF6E8D}"/>
              </a:ext>
            </a:extLst>
          </p:cNvPr>
          <p:cNvSpPr>
            <a:spLocks noChangeArrowheads="1"/>
          </p:cNvSpPr>
          <p:nvPr/>
        </p:nvSpPr>
        <p:spPr bwMode="auto">
          <a:xfrm>
            <a:off x="0" y="90100"/>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200" b="0" i="0" u="none" strike="noStrike" cap="none" normalizeH="0" baseline="0" dirty="0">
                <a:ln>
                  <a:noFill/>
                </a:ln>
                <a:solidFill>
                  <a:schemeClr val="tx1"/>
                </a:solidFill>
                <a:effectLst/>
              </a:rPr>
              <a:t> </a:t>
            </a: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6" name="ZoneTexte 5">
            <a:extLst>
              <a:ext uri="{FF2B5EF4-FFF2-40B4-BE49-F238E27FC236}">
                <a16:creationId xmlns:a16="http://schemas.microsoft.com/office/drawing/2014/main" id="{A2442817-46FE-0761-410D-FC2268B636FA}"/>
              </a:ext>
            </a:extLst>
          </p:cNvPr>
          <p:cNvSpPr txBox="1"/>
          <p:nvPr/>
        </p:nvSpPr>
        <p:spPr>
          <a:xfrm>
            <a:off x="3048000" y="379393"/>
            <a:ext cx="13477835" cy="954107"/>
          </a:xfrm>
          <a:prstGeom prst="rect">
            <a:avLst/>
          </a:prstGeom>
          <a:noFill/>
        </p:spPr>
        <p:txBody>
          <a:bodyPr wrap="square">
            <a:spAutoFit/>
          </a:bodyPr>
          <a:lstStyle/>
          <a:p>
            <a:r>
              <a:rPr lang="en-US" sz="2800" dirty="0"/>
              <a:t>FROM EARLY WARNING TO ACTION</a:t>
            </a:r>
          </a:p>
          <a:p>
            <a:r>
              <a:rPr lang="en-US" sz="2800" dirty="0"/>
              <a:t>Local implementations of the Site-specific Warnings</a:t>
            </a:r>
          </a:p>
        </p:txBody>
      </p:sp>
      <p:pic>
        <p:nvPicPr>
          <p:cNvPr id="7" name="Image 6">
            <a:extLst>
              <a:ext uri="{FF2B5EF4-FFF2-40B4-BE49-F238E27FC236}">
                <a16:creationId xmlns:a16="http://schemas.microsoft.com/office/drawing/2014/main" id="{065EFE5D-F06A-E9EF-6EA8-A196A5647B6F}"/>
              </a:ext>
            </a:extLst>
          </p:cNvPr>
          <p:cNvPicPr>
            <a:picLocks noChangeAspect="1"/>
          </p:cNvPicPr>
          <p:nvPr/>
        </p:nvPicPr>
        <p:blipFill>
          <a:blip r:embed="rId7"/>
          <a:stretch>
            <a:fillRect/>
          </a:stretch>
        </p:blipFill>
        <p:spPr>
          <a:xfrm>
            <a:off x="228600" y="9105900"/>
            <a:ext cx="948334" cy="948334"/>
          </a:xfrm>
          <a:prstGeom prst="rect">
            <a:avLst/>
          </a:prstGeom>
        </p:spPr>
      </p:pic>
      <p:sp>
        <p:nvSpPr>
          <p:cNvPr id="30" name="ZoneTexte 29">
            <a:extLst>
              <a:ext uri="{FF2B5EF4-FFF2-40B4-BE49-F238E27FC236}">
                <a16:creationId xmlns:a16="http://schemas.microsoft.com/office/drawing/2014/main" id="{92F05A4A-718F-1089-F2EC-3F788FE31B90}"/>
              </a:ext>
            </a:extLst>
          </p:cNvPr>
          <p:cNvSpPr txBox="1"/>
          <p:nvPr/>
        </p:nvSpPr>
        <p:spPr>
          <a:xfrm>
            <a:off x="1066800" y="4266337"/>
            <a:ext cx="15068630" cy="1754326"/>
          </a:xfrm>
          <a:prstGeom prst="rect">
            <a:avLst/>
          </a:prstGeom>
          <a:noFill/>
        </p:spPr>
        <p:txBody>
          <a:bodyPr wrap="square">
            <a:spAutoFit/>
          </a:bodyPr>
          <a:lstStyle/>
          <a:p>
            <a:r>
              <a:rPr lang="en-US" sz="3600" b="1" dirty="0"/>
              <a:t>What are the main challenges in implementing local impact-based warnings in practice, and how can they complement, rather than compete, with existing official warning systems?</a:t>
            </a:r>
            <a:endParaRPr lang="fr-FR" sz="2800" dirty="0"/>
          </a:p>
        </p:txBody>
      </p:sp>
    </p:spTree>
    <p:extLst>
      <p:ext uri="{BB962C8B-B14F-4D97-AF65-F5344CB8AC3E}">
        <p14:creationId xmlns:p14="http://schemas.microsoft.com/office/powerpoint/2010/main" val="17190088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86F822-7E0D-F827-7D7C-C9F382AE8DA9}"/>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D0A3C8B7-7E7D-EF76-16C8-2031FA8F0763}"/>
              </a:ext>
            </a:extLst>
          </p:cNvPr>
          <p:cNvSpPr/>
          <p:nvPr/>
        </p:nvSpPr>
        <p:spPr>
          <a:xfrm>
            <a:off x="16440230" y="3244657"/>
            <a:ext cx="1847770"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r:embed="rId3">
              <a:extLst>
                <a:ext uri="{96DAC541-7B7A-43D3-8B79-37D633B846F1}">
                  <asvg:svgBlip xmlns:asvg="http://schemas.microsoft.com/office/drawing/2016/SVG/main" r:embed="rId4"/>
                </a:ext>
              </a:extLst>
            </a:blip>
            <a:stretch>
              <a:fillRect t="1" r="-100000" b="-5336"/>
            </a:stretch>
          </a:blipFill>
          <a:ln cap="sq">
            <a:noFill/>
            <a:prstDash val="solid"/>
            <a:miter/>
          </a:ln>
        </p:spPr>
        <p:txBody>
          <a:bodyPr/>
          <a:lstStyle/>
          <a:p>
            <a:endParaRPr lang="en-US"/>
          </a:p>
        </p:txBody>
      </p:sp>
      <p:sp>
        <p:nvSpPr>
          <p:cNvPr id="25" name="Freeform 25">
            <a:extLst>
              <a:ext uri="{FF2B5EF4-FFF2-40B4-BE49-F238E27FC236}">
                <a16:creationId xmlns:a16="http://schemas.microsoft.com/office/drawing/2014/main" id="{D2907D30-2659-76AC-B7C3-96D671F3EF81}"/>
              </a:ext>
            </a:extLst>
          </p:cNvPr>
          <p:cNvSpPr/>
          <p:nvPr/>
        </p:nvSpPr>
        <p:spPr>
          <a:xfrm rot="-10800000">
            <a:off x="-2" y="0"/>
            <a:ext cx="3229663"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r:embed="rId5">
              <a:extLst>
                <a:ext uri="{96DAC541-7B7A-43D3-8B79-37D633B846F1}">
                  <asvg:svgBlip xmlns:asvg="http://schemas.microsoft.com/office/drawing/2016/SVG/main" r:embed="rId6"/>
                </a:ext>
              </a:extLst>
            </a:blip>
            <a:stretch>
              <a:fillRect l="-2" r="-14424" b="-166547"/>
            </a:stretch>
          </a:blipFill>
          <a:ln cap="sq">
            <a:noFill/>
            <a:prstDash val="solid"/>
            <a:miter/>
          </a:ln>
        </p:spPr>
        <p:txBody>
          <a:bodyPr/>
          <a:lstStyle/>
          <a:p>
            <a:endParaRPr lang="en-US"/>
          </a:p>
        </p:txBody>
      </p:sp>
      <p:sp>
        <p:nvSpPr>
          <p:cNvPr id="5" name="Rectangle 1">
            <a:extLst>
              <a:ext uri="{FF2B5EF4-FFF2-40B4-BE49-F238E27FC236}">
                <a16:creationId xmlns:a16="http://schemas.microsoft.com/office/drawing/2014/main" id="{61EB3754-51C9-9312-9817-573BE83FF9C9}"/>
              </a:ext>
            </a:extLst>
          </p:cNvPr>
          <p:cNvSpPr>
            <a:spLocks noChangeArrowheads="1"/>
          </p:cNvSpPr>
          <p:nvPr/>
        </p:nvSpPr>
        <p:spPr bwMode="auto">
          <a:xfrm>
            <a:off x="0" y="90100"/>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200" b="0" i="0" u="none" strike="noStrike" cap="none" normalizeH="0" baseline="0" dirty="0">
                <a:ln>
                  <a:noFill/>
                </a:ln>
                <a:solidFill>
                  <a:schemeClr val="tx1"/>
                </a:solidFill>
                <a:effectLst/>
              </a:rPr>
              <a:t> </a:t>
            </a: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6" name="ZoneTexte 5">
            <a:extLst>
              <a:ext uri="{FF2B5EF4-FFF2-40B4-BE49-F238E27FC236}">
                <a16:creationId xmlns:a16="http://schemas.microsoft.com/office/drawing/2014/main" id="{FDB5F1F3-2C31-31F4-041A-2B4A996C2030}"/>
              </a:ext>
            </a:extLst>
          </p:cNvPr>
          <p:cNvSpPr txBox="1"/>
          <p:nvPr/>
        </p:nvSpPr>
        <p:spPr>
          <a:xfrm>
            <a:off x="2971800" y="495300"/>
            <a:ext cx="13477835" cy="954107"/>
          </a:xfrm>
          <a:prstGeom prst="rect">
            <a:avLst/>
          </a:prstGeom>
          <a:noFill/>
        </p:spPr>
        <p:txBody>
          <a:bodyPr wrap="square">
            <a:spAutoFit/>
          </a:bodyPr>
          <a:lstStyle/>
          <a:p>
            <a:r>
              <a:rPr lang="fr-FR" sz="2800" dirty="0" err="1"/>
              <a:t>What</a:t>
            </a:r>
            <a:r>
              <a:rPr lang="fr-FR" sz="2800" dirty="0"/>
              <a:t> are the main challenges in </a:t>
            </a:r>
            <a:r>
              <a:rPr lang="fr-FR" sz="2800" dirty="0" err="1"/>
              <a:t>implementing</a:t>
            </a:r>
            <a:r>
              <a:rPr lang="fr-FR" sz="2800" dirty="0"/>
              <a:t> local impact-</a:t>
            </a:r>
            <a:r>
              <a:rPr lang="fr-FR" sz="2800" dirty="0" err="1"/>
              <a:t>based</a:t>
            </a:r>
            <a:r>
              <a:rPr lang="fr-FR" sz="2800" dirty="0"/>
              <a:t> warnings in practice, and how can </a:t>
            </a:r>
            <a:r>
              <a:rPr lang="fr-FR" sz="2800" dirty="0" err="1"/>
              <a:t>they</a:t>
            </a:r>
            <a:r>
              <a:rPr lang="fr-FR" sz="2800" dirty="0"/>
              <a:t> </a:t>
            </a:r>
            <a:r>
              <a:rPr lang="fr-FR" sz="2800" dirty="0" err="1"/>
              <a:t>complement</a:t>
            </a:r>
            <a:r>
              <a:rPr lang="fr-FR" sz="2800" dirty="0"/>
              <a:t>, </a:t>
            </a:r>
            <a:r>
              <a:rPr lang="fr-FR" sz="2800" dirty="0" err="1"/>
              <a:t>rather</a:t>
            </a:r>
            <a:r>
              <a:rPr lang="fr-FR" sz="2800" dirty="0"/>
              <a:t> </a:t>
            </a:r>
            <a:r>
              <a:rPr lang="fr-FR" sz="2800" dirty="0" err="1"/>
              <a:t>than</a:t>
            </a:r>
            <a:r>
              <a:rPr lang="fr-FR" sz="2800" dirty="0"/>
              <a:t> </a:t>
            </a:r>
            <a:r>
              <a:rPr lang="fr-FR" sz="2800" dirty="0" err="1"/>
              <a:t>compete</a:t>
            </a:r>
            <a:r>
              <a:rPr lang="fr-FR" sz="2800" dirty="0"/>
              <a:t>, </a:t>
            </a:r>
            <a:r>
              <a:rPr lang="fr-FR" sz="2800" dirty="0" err="1"/>
              <a:t>with</a:t>
            </a:r>
            <a:r>
              <a:rPr lang="fr-FR" sz="2800" dirty="0"/>
              <a:t> </a:t>
            </a:r>
            <a:r>
              <a:rPr lang="fr-FR" sz="2800" dirty="0" err="1"/>
              <a:t>existing</a:t>
            </a:r>
            <a:r>
              <a:rPr lang="fr-FR" sz="2800" dirty="0"/>
              <a:t> official warning </a:t>
            </a:r>
            <a:r>
              <a:rPr lang="fr-FR" sz="2800" dirty="0" err="1"/>
              <a:t>systems</a:t>
            </a:r>
            <a:r>
              <a:rPr lang="fr-FR" sz="2800" dirty="0"/>
              <a:t>?</a:t>
            </a:r>
          </a:p>
        </p:txBody>
      </p:sp>
      <p:pic>
        <p:nvPicPr>
          <p:cNvPr id="7" name="Image 6">
            <a:extLst>
              <a:ext uri="{FF2B5EF4-FFF2-40B4-BE49-F238E27FC236}">
                <a16:creationId xmlns:a16="http://schemas.microsoft.com/office/drawing/2014/main" id="{3581264E-17AD-AA5C-4C8E-589F57B6AD9B}"/>
              </a:ext>
            </a:extLst>
          </p:cNvPr>
          <p:cNvPicPr>
            <a:picLocks noChangeAspect="1"/>
          </p:cNvPicPr>
          <p:nvPr/>
        </p:nvPicPr>
        <p:blipFill>
          <a:blip r:embed="rId7"/>
          <a:stretch>
            <a:fillRect/>
          </a:stretch>
        </p:blipFill>
        <p:spPr>
          <a:xfrm>
            <a:off x="300186" y="9105900"/>
            <a:ext cx="948334" cy="948334"/>
          </a:xfrm>
          <a:prstGeom prst="rect">
            <a:avLst/>
          </a:prstGeom>
        </p:spPr>
      </p:pic>
      <p:sp>
        <p:nvSpPr>
          <p:cNvPr id="30" name="ZoneTexte 29">
            <a:extLst>
              <a:ext uri="{FF2B5EF4-FFF2-40B4-BE49-F238E27FC236}">
                <a16:creationId xmlns:a16="http://schemas.microsoft.com/office/drawing/2014/main" id="{F15E76B4-5382-EDD4-4D57-D6E85FFE5970}"/>
              </a:ext>
            </a:extLst>
          </p:cNvPr>
          <p:cNvSpPr txBox="1"/>
          <p:nvPr/>
        </p:nvSpPr>
        <p:spPr>
          <a:xfrm>
            <a:off x="1371600" y="2124213"/>
            <a:ext cx="15068630" cy="1200329"/>
          </a:xfrm>
          <a:prstGeom prst="rect">
            <a:avLst/>
          </a:prstGeom>
          <a:noFill/>
        </p:spPr>
        <p:txBody>
          <a:bodyPr wrap="square">
            <a:spAutoFit/>
          </a:bodyPr>
          <a:lstStyle/>
          <a:p>
            <a:r>
              <a:rPr lang="fr-FR" sz="3600" b="1" dirty="0"/>
              <a:t>1. </a:t>
            </a:r>
            <a:r>
              <a:rPr lang="en-US" sz="3600" b="1" dirty="0"/>
              <a:t>The information/decision chain must be as short as possible and based on reliable and recognized sources of information</a:t>
            </a:r>
            <a:endParaRPr lang="fr-FR" sz="2800" dirty="0"/>
          </a:p>
        </p:txBody>
      </p:sp>
      <p:pic>
        <p:nvPicPr>
          <p:cNvPr id="2" name="Image 1">
            <a:extLst>
              <a:ext uri="{FF2B5EF4-FFF2-40B4-BE49-F238E27FC236}">
                <a16:creationId xmlns:a16="http://schemas.microsoft.com/office/drawing/2014/main" id="{759DC01E-B5AF-C253-72B7-6EE1FF620D5A}"/>
              </a:ext>
            </a:extLst>
          </p:cNvPr>
          <p:cNvPicPr>
            <a:picLocks noChangeAspect="1"/>
          </p:cNvPicPr>
          <p:nvPr/>
        </p:nvPicPr>
        <p:blipFill>
          <a:blip r:embed="rId8"/>
          <a:stretch>
            <a:fillRect/>
          </a:stretch>
        </p:blipFill>
        <p:spPr>
          <a:xfrm>
            <a:off x="3729186" y="5033366"/>
            <a:ext cx="9910614" cy="4451621"/>
          </a:xfrm>
          <a:prstGeom prst="rect">
            <a:avLst/>
          </a:prstGeom>
          <a:ln>
            <a:noFill/>
          </a:ln>
        </p:spPr>
      </p:pic>
      <p:pic>
        <p:nvPicPr>
          <p:cNvPr id="9" name="Image 8">
            <a:extLst>
              <a:ext uri="{FF2B5EF4-FFF2-40B4-BE49-F238E27FC236}">
                <a16:creationId xmlns:a16="http://schemas.microsoft.com/office/drawing/2014/main" id="{52F5FC3E-345D-EF07-420B-4C001C6E4016}"/>
              </a:ext>
            </a:extLst>
          </p:cNvPr>
          <p:cNvPicPr>
            <a:picLocks noChangeAspect="1"/>
          </p:cNvPicPr>
          <p:nvPr/>
        </p:nvPicPr>
        <p:blipFill>
          <a:blip r:embed="rId9"/>
          <a:stretch>
            <a:fillRect/>
          </a:stretch>
        </p:blipFill>
        <p:spPr>
          <a:xfrm>
            <a:off x="12187386" y="5567918"/>
            <a:ext cx="769687" cy="281964"/>
          </a:xfrm>
          <a:prstGeom prst="rect">
            <a:avLst/>
          </a:prstGeom>
        </p:spPr>
      </p:pic>
      <p:sp>
        <p:nvSpPr>
          <p:cNvPr id="10" name="Ellipse 9">
            <a:extLst>
              <a:ext uri="{FF2B5EF4-FFF2-40B4-BE49-F238E27FC236}">
                <a16:creationId xmlns:a16="http://schemas.microsoft.com/office/drawing/2014/main" id="{43B88239-74DD-1BEF-4A82-DA6E60D0B25F}"/>
              </a:ext>
            </a:extLst>
          </p:cNvPr>
          <p:cNvSpPr/>
          <p:nvPr/>
        </p:nvSpPr>
        <p:spPr>
          <a:xfrm rot="20075911">
            <a:off x="3219619" y="4221827"/>
            <a:ext cx="6100614" cy="5653063"/>
          </a:xfrm>
          <a:prstGeom prst="ellipse">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a:extLst>
              <a:ext uri="{FF2B5EF4-FFF2-40B4-BE49-F238E27FC236}">
                <a16:creationId xmlns:a16="http://schemas.microsoft.com/office/drawing/2014/main" id="{CB183BB0-4312-0CBF-D11D-590201A6BB0A}"/>
              </a:ext>
            </a:extLst>
          </p:cNvPr>
          <p:cNvSpPr txBox="1"/>
          <p:nvPr/>
        </p:nvSpPr>
        <p:spPr>
          <a:xfrm>
            <a:off x="1363639" y="3543300"/>
            <a:ext cx="12754004" cy="523220"/>
          </a:xfrm>
          <a:prstGeom prst="rect">
            <a:avLst/>
          </a:prstGeom>
          <a:noFill/>
        </p:spPr>
        <p:txBody>
          <a:bodyPr wrap="none" rtlCol="0">
            <a:spAutoFit/>
          </a:bodyPr>
          <a:lstStyle/>
          <a:p>
            <a:r>
              <a:rPr lang="en-US" sz="2800" dirty="0"/>
              <a:t>Example of a decision chain for responding to flooding in the Alpes-Maritimes region</a:t>
            </a:r>
            <a:r>
              <a:rPr lang="fr-FR" sz="2800" dirty="0"/>
              <a:t> : </a:t>
            </a:r>
          </a:p>
        </p:txBody>
      </p:sp>
      <p:sp>
        <p:nvSpPr>
          <p:cNvPr id="12" name="Ellipse 11">
            <a:extLst>
              <a:ext uri="{FF2B5EF4-FFF2-40B4-BE49-F238E27FC236}">
                <a16:creationId xmlns:a16="http://schemas.microsoft.com/office/drawing/2014/main" id="{DF04BF35-698E-2ED4-F27F-8C94A825086D}"/>
              </a:ext>
            </a:extLst>
          </p:cNvPr>
          <p:cNvSpPr/>
          <p:nvPr/>
        </p:nvSpPr>
        <p:spPr>
          <a:xfrm rot="19126668">
            <a:off x="7167670" y="6097913"/>
            <a:ext cx="7472528" cy="2362638"/>
          </a:xfrm>
          <a:prstGeom prst="ellipse">
            <a:avLst/>
          </a:prstGeom>
          <a:noFill/>
          <a:ln>
            <a:solidFill>
              <a:srgbClr val="155EA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a:extLst>
              <a:ext uri="{FF2B5EF4-FFF2-40B4-BE49-F238E27FC236}">
                <a16:creationId xmlns:a16="http://schemas.microsoft.com/office/drawing/2014/main" id="{C073EA2B-AD45-9C22-CFBD-60415F7B9F60}"/>
              </a:ext>
            </a:extLst>
          </p:cNvPr>
          <p:cNvSpPr/>
          <p:nvPr/>
        </p:nvSpPr>
        <p:spPr>
          <a:xfrm rot="19126668">
            <a:off x="11705248" y="7698241"/>
            <a:ext cx="2315859" cy="2127218"/>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ZoneTexte 13">
            <a:extLst>
              <a:ext uri="{FF2B5EF4-FFF2-40B4-BE49-F238E27FC236}">
                <a16:creationId xmlns:a16="http://schemas.microsoft.com/office/drawing/2014/main" id="{DA174B6D-62DE-5918-BF7F-9CC30177C196}"/>
              </a:ext>
            </a:extLst>
          </p:cNvPr>
          <p:cNvSpPr txBox="1"/>
          <p:nvPr/>
        </p:nvSpPr>
        <p:spPr>
          <a:xfrm>
            <a:off x="729935" y="6924466"/>
            <a:ext cx="2470548" cy="523220"/>
          </a:xfrm>
          <a:prstGeom prst="rect">
            <a:avLst/>
          </a:prstGeom>
          <a:noFill/>
        </p:spPr>
        <p:txBody>
          <a:bodyPr wrap="none" rtlCol="0">
            <a:spAutoFit/>
          </a:bodyPr>
          <a:lstStyle/>
          <a:p>
            <a:r>
              <a:rPr lang="fr-FR" sz="2800" b="1" dirty="0">
                <a:solidFill>
                  <a:srgbClr val="00B050"/>
                </a:solidFill>
              </a:rPr>
              <a:t>(1) Risk Experts</a:t>
            </a:r>
          </a:p>
        </p:txBody>
      </p:sp>
      <p:sp>
        <p:nvSpPr>
          <p:cNvPr id="15" name="ZoneTexte 14">
            <a:extLst>
              <a:ext uri="{FF2B5EF4-FFF2-40B4-BE49-F238E27FC236}">
                <a16:creationId xmlns:a16="http://schemas.microsoft.com/office/drawing/2014/main" id="{C30EC131-570E-62AC-D396-BC8C49213960}"/>
              </a:ext>
            </a:extLst>
          </p:cNvPr>
          <p:cNvSpPr txBox="1"/>
          <p:nvPr/>
        </p:nvSpPr>
        <p:spPr>
          <a:xfrm>
            <a:off x="13554073" y="5915680"/>
            <a:ext cx="2600327" cy="523220"/>
          </a:xfrm>
          <a:prstGeom prst="rect">
            <a:avLst/>
          </a:prstGeom>
          <a:noFill/>
        </p:spPr>
        <p:txBody>
          <a:bodyPr wrap="none" rtlCol="0">
            <a:spAutoFit/>
          </a:bodyPr>
          <a:lstStyle/>
          <a:p>
            <a:r>
              <a:rPr lang="fr-FR" sz="2800" b="1" dirty="0">
                <a:solidFill>
                  <a:srgbClr val="155EA8"/>
                </a:solidFill>
              </a:rPr>
              <a:t>(2) Stakeholders</a:t>
            </a:r>
          </a:p>
        </p:txBody>
      </p:sp>
      <p:sp>
        <p:nvSpPr>
          <p:cNvPr id="16" name="ZoneTexte 15">
            <a:extLst>
              <a:ext uri="{FF2B5EF4-FFF2-40B4-BE49-F238E27FC236}">
                <a16:creationId xmlns:a16="http://schemas.microsoft.com/office/drawing/2014/main" id="{A4856752-E343-D554-C1BE-ABDE5F0287FD}"/>
              </a:ext>
            </a:extLst>
          </p:cNvPr>
          <p:cNvSpPr txBox="1"/>
          <p:nvPr/>
        </p:nvSpPr>
        <p:spPr>
          <a:xfrm>
            <a:off x="13547045" y="9530090"/>
            <a:ext cx="2583849" cy="523220"/>
          </a:xfrm>
          <a:prstGeom prst="rect">
            <a:avLst/>
          </a:prstGeom>
          <a:noFill/>
        </p:spPr>
        <p:txBody>
          <a:bodyPr wrap="none" rtlCol="0">
            <a:spAutoFit/>
          </a:bodyPr>
          <a:lstStyle/>
          <a:p>
            <a:r>
              <a:rPr lang="fr-FR" sz="2800" b="1" dirty="0">
                <a:solidFill>
                  <a:srgbClr val="FF0000"/>
                </a:solidFill>
              </a:rPr>
              <a:t>(3) Local actions</a:t>
            </a:r>
          </a:p>
        </p:txBody>
      </p:sp>
    </p:spTree>
    <p:extLst>
      <p:ext uri="{BB962C8B-B14F-4D97-AF65-F5344CB8AC3E}">
        <p14:creationId xmlns:p14="http://schemas.microsoft.com/office/powerpoint/2010/main" val="32847053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E6CF26-49B6-DB50-CD44-A7818C1A9371}"/>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CF68A28A-DF47-F134-42D3-6415B12AFB5E}"/>
              </a:ext>
            </a:extLst>
          </p:cNvPr>
          <p:cNvSpPr/>
          <p:nvPr/>
        </p:nvSpPr>
        <p:spPr>
          <a:xfrm>
            <a:off x="16440230" y="3244657"/>
            <a:ext cx="1847770"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r:embed="rId3">
              <a:extLst>
                <a:ext uri="{96DAC541-7B7A-43D3-8B79-37D633B846F1}">
                  <asvg:svgBlip xmlns:asvg="http://schemas.microsoft.com/office/drawing/2016/SVG/main" r:embed="rId4"/>
                </a:ext>
              </a:extLst>
            </a:blip>
            <a:stretch>
              <a:fillRect t="1" r="-100000" b="-5336"/>
            </a:stretch>
          </a:blipFill>
          <a:ln cap="sq">
            <a:noFill/>
            <a:prstDash val="solid"/>
            <a:miter/>
          </a:ln>
        </p:spPr>
        <p:txBody>
          <a:bodyPr/>
          <a:lstStyle/>
          <a:p>
            <a:endParaRPr lang="en-US"/>
          </a:p>
        </p:txBody>
      </p:sp>
      <p:sp>
        <p:nvSpPr>
          <p:cNvPr id="25" name="Freeform 25">
            <a:extLst>
              <a:ext uri="{FF2B5EF4-FFF2-40B4-BE49-F238E27FC236}">
                <a16:creationId xmlns:a16="http://schemas.microsoft.com/office/drawing/2014/main" id="{ABA59FC9-49F6-81F8-95FD-018F0575E0A3}"/>
              </a:ext>
            </a:extLst>
          </p:cNvPr>
          <p:cNvSpPr/>
          <p:nvPr/>
        </p:nvSpPr>
        <p:spPr>
          <a:xfrm rot="-10800000">
            <a:off x="-2" y="0"/>
            <a:ext cx="3229663"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r:embed="rId5">
              <a:extLst>
                <a:ext uri="{96DAC541-7B7A-43D3-8B79-37D633B846F1}">
                  <asvg:svgBlip xmlns:asvg="http://schemas.microsoft.com/office/drawing/2016/SVG/main" r:embed="rId6"/>
                </a:ext>
              </a:extLst>
            </a:blip>
            <a:stretch>
              <a:fillRect l="-2" r="-14424" b="-166547"/>
            </a:stretch>
          </a:blipFill>
          <a:ln cap="sq">
            <a:noFill/>
            <a:prstDash val="solid"/>
            <a:miter/>
          </a:ln>
        </p:spPr>
        <p:txBody>
          <a:bodyPr/>
          <a:lstStyle/>
          <a:p>
            <a:endParaRPr lang="en-US"/>
          </a:p>
        </p:txBody>
      </p:sp>
      <p:sp>
        <p:nvSpPr>
          <p:cNvPr id="5" name="Rectangle 1">
            <a:extLst>
              <a:ext uri="{FF2B5EF4-FFF2-40B4-BE49-F238E27FC236}">
                <a16:creationId xmlns:a16="http://schemas.microsoft.com/office/drawing/2014/main" id="{389F7BE6-0A9C-68E7-2228-94250C029BC8}"/>
              </a:ext>
            </a:extLst>
          </p:cNvPr>
          <p:cNvSpPr>
            <a:spLocks noChangeArrowheads="1"/>
          </p:cNvSpPr>
          <p:nvPr/>
        </p:nvSpPr>
        <p:spPr bwMode="auto">
          <a:xfrm>
            <a:off x="0" y="90100"/>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200" b="0" i="0" u="none" strike="noStrike" cap="none" normalizeH="0" baseline="0" dirty="0">
                <a:ln>
                  <a:noFill/>
                </a:ln>
                <a:solidFill>
                  <a:schemeClr val="tx1"/>
                </a:solidFill>
                <a:effectLst/>
              </a:rPr>
              <a:t> </a:t>
            </a: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6" name="ZoneTexte 5">
            <a:extLst>
              <a:ext uri="{FF2B5EF4-FFF2-40B4-BE49-F238E27FC236}">
                <a16:creationId xmlns:a16="http://schemas.microsoft.com/office/drawing/2014/main" id="{D2A4AB89-F079-9198-7810-27E6F6F885FF}"/>
              </a:ext>
            </a:extLst>
          </p:cNvPr>
          <p:cNvSpPr txBox="1"/>
          <p:nvPr/>
        </p:nvSpPr>
        <p:spPr>
          <a:xfrm>
            <a:off x="3048000" y="495300"/>
            <a:ext cx="13477835" cy="954107"/>
          </a:xfrm>
          <a:prstGeom prst="rect">
            <a:avLst/>
          </a:prstGeom>
          <a:noFill/>
        </p:spPr>
        <p:txBody>
          <a:bodyPr wrap="square">
            <a:spAutoFit/>
          </a:bodyPr>
          <a:lstStyle/>
          <a:p>
            <a:r>
              <a:rPr lang="fr-FR" sz="2800" dirty="0" err="1"/>
              <a:t>What</a:t>
            </a:r>
            <a:r>
              <a:rPr lang="fr-FR" sz="2800" dirty="0"/>
              <a:t> are the main challenges in </a:t>
            </a:r>
            <a:r>
              <a:rPr lang="fr-FR" sz="2800" dirty="0" err="1"/>
              <a:t>implementing</a:t>
            </a:r>
            <a:r>
              <a:rPr lang="fr-FR" sz="2800" dirty="0"/>
              <a:t> local impact-</a:t>
            </a:r>
            <a:r>
              <a:rPr lang="fr-FR" sz="2800" dirty="0" err="1"/>
              <a:t>based</a:t>
            </a:r>
            <a:r>
              <a:rPr lang="fr-FR" sz="2800" dirty="0"/>
              <a:t> warnings in practice, and how can </a:t>
            </a:r>
            <a:r>
              <a:rPr lang="fr-FR" sz="2800" dirty="0" err="1"/>
              <a:t>they</a:t>
            </a:r>
            <a:r>
              <a:rPr lang="fr-FR" sz="2800" dirty="0"/>
              <a:t> </a:t>
            </a:r>
            <a:r>
              <a:rPr lang="fr-FR" sz="2800" dirty="0" err="1"/>
              <a:t>complement</a:t>
            </a:r>
            <a:r>
              <a:rPr lang="fr-FR" sz="2800" dirty="0"/>
              <a:t>, </a:t>
            </a:r>
            <a:r>
              <a:rPr lang="fr-FR" sz="2800" dirty="0" err="1"/>
              <a:t>rather</a:t>
            </a:r>
            <a:r>
              <a:rPr lang="fr-FR" sz="2800" dirty="0"/>
              <a:t> </a:t>
            </a:r>
            <a:r>
              <a:rPr lang="fr-FR" sz="2800" dirty="0" err="1"/>
              <a:t>than</a:t>
            </a:r>
            <a:r>
              <a:rPr lang="fr-FR" sz="2800" dirty="0"/>
              <a:t> </a:t>
            </a:r>
            <a:r>
              <a:rPr lang="fr-FR" sz="2800" dirty="0" err="1"/>
              <a:t>compete</a:t>
            </a:r>
            <a:r>
              <a:rPr lang="fr-FR" sz="2800" dirty="0"/>
              <a:t>, </a:t>
            </a:r>
            <a:r>
              <a:rPr lang="fr-FR" sz="2800" dirty="0" err="1"/>
              <a:t>with</a:t>
            </a:r>
            <a:r>
              <a:rPr lang="fr-FR" sz="2800" dirty="0"/>
              <a:t> </a:t>
            </a:r>
            <a:r>
              <a:rPr lang="fr-FR" sz="2800" dirty="0" err="1"/>
              <a:t>existing</a:t>
            </a:r>
            <a:r>
              <a:rPr lang="fr-FR" sz="2800" dirty="0"/>
              <a:t> official warning </a:t>
            </a:r>
            <a:r>
              <a:rPr lang="fr-FR" sz="2800" dirty="0" err="1"/>
              <a:t>systems</a:t>
            </a:r>
            <a:r>
              <a:rPr lang="fr-FR" sz="2800" dirty="0"/>
              <a:t>?</a:t>
            </a:r>
          </a:p>
        </p:txBody>
      </p:sp>
      <p:pic>
        <p:nvPicPr>
          <p:cNvPr id="7" name="Image 6">
            <a:extLst>
              <a:ext uri="{FF2B5EF4-FFF2-40B4-BE49-F238E27FC236}">
                <a16:creationId xmlns:a16="http://schemas.microsoft.com/office/drawing/2014/main" id="{3A0F8950-12DC-0C82-736E-D2C69E2E496A}"/>
              </a:ext>
            </a:extLst>
          </p:cNvPr>
          <p:cNvPicPr>
            <a:picLocks noChangeAspect="1"/>
          </p:cNvPicPr>
          <p:nvPr/>
        </p:nvPicPr>
        <p:blipFill>
          <a:blip r:embed="rId7"/>
          <a:stretch>
            <a:fillRect/>
          </a:stretch>
        </p:blipFill>
        <p:spPr>
          <a:xfrm>
            <a:off x="228600" y="9105900"/>
            <a:ext cx="948334" cy="948334"/>
          </a:xfrm>
          <a:prstGeom prst="rect">
            <a:avLst/>
          </a:prstGeom>
        </p:spPr>
      </p:pic>
      <p:sp>
        <p:nvSpPr>
          <p:cNvPr id="30" name="ZoneTexte 29">
            <a:extLst>
              <a:ext uri="{FF2B5EF4-FFF2-40B4-BE49-F238E27FC236}">
                <a16:creationId xmlns:a16="http://schemas.microsoft.com/office/drawing/2014/main" id="{139CFCA9-99AB-79CF-B472-AEE411675813}"/>
              </a:ext>
            </a:extLst>
          </p:cNvPr>
          <p:cNvSpPr txBox="1"/>
          <p:nvPr/>
        </p:nvSpPr>
        <p:spPr>
          <a:xfrm>
            <a:off x="1371600" y="2124213"/>
            <a:ext cx="15068630" cy="1200329"/>
          </a:xfrm>
          <a:prstGeom prst="rect">
            <a:avLst/>
          </a:prstGeom>
          <a:noFill/>
        </p:spPr>
        <p:txBody>
          <a:bodyPr wrap="square">
            <a:spAutoFit/>
          </a:bodyPr>
          <a:lstStyle/>
          <a:p>
            <a:r>
              <a:rPr lang="fr-FR" sz="3600" b="1" dirty="0"/>
              <a:t>2. </a:t>
            </a:r>
            <a:r>
              <a:rPr lang="en-US" sz="3600" b="1" dirty="0"/>
              <a:t>Alerts must be based on pre-prepared procedures that are well known to decision-makers.</a:t>
            </a:r>
            <a:endParaRPr lang="fr-FR" sz="2800" dirty="0"/>
          </a:p>
        </p:txBody>
      </p:sp>
      <p:sp>
        <p:nvSpPr>
          <p:cNvPr id="2" name="ZoneTexte 1">
            <a:extLst>
              <a:ext uri="{FF2B5EF4-FFF2-40B4-BE49-F238E27FC236}">
                <a16:creationId xmlns:a16="http://schemas.microsoft.com/office/drawing/2014/main" id="{970E22B1-4E79-20CF-9207-56B64A51E6C3}"/>
              </a:ext>
            </a:extLst>
          </p:cNvPr>
          <p:cNvSpPr txBox="1"/>
          <p:nvPr/>
        </p:nvSpPr>
        <p:spPr>
          <a:xfrm>
            <a:off x="660613" y="4144982"/>
            <a:ext cx="8483388" cy="4832092"/>
          </a:xfrm>
          <a:prstGeom prst="rect">
            <a:avLst/>
          </a:prstGeom>
          <a:noFill/>
        </p:spPr>
        <p:txBody>
          <a:bodyPr wrap="square" rtlCol="0">
            <a:spAutoFit/>
          </a:bodyPr>
          <a:lstStyle/>
          <a:p>
            <a:pPr marL="457200" indent="-457200">
              <a:buFont typeface="Wingdings" panose="05000000000000000000" pitchFamily="2" charset="2"/>
              <a:buChar char="à"/>
            </a:pPr>
            <a:r>
              <a:rPr lang="en-US" sz="2800" dirty="0">
                <a:sym typeface="Wingdings" panose="05000000000000000000" pitchFamily="2" charset="2"/>
              </a:rPr>
              <a:t>Supporting local decision-makers, who are not experts in every subject, is essential for preparing effective procedures</a:t>
            </a:r>
          </a:p>
          <a:p>
            <a:endParaRPr lang="en-US" sz="2800" dirty="0">
              <a:sym typeface="Wingdings" panose="05000000000000000000" pitchFamily="2" charset="2"/>
            </a:endParaRPr>
          </a:p>
          <a:p>
            <a:pPr marL="457200" indent="-457200">
              <a:buFont typeface="Wingdings" panose="05000000000000000000" pitchFamily="2" charset="2"/>
              <a:buChar char="à"/>
            </a:pPr>
            <a:r>
              <a:rPr lang="en-US" sz="2800" dirty="0">
                <a:sym typeface="Wingdings" panose="05000000000000000000" pitchFamily="2" charset="2"/>
              </a:rPr>
              <a:t>The on-the-ground knowledge of local decision-makers must be associated in the creation of well-proportioned action plans.</a:t>
            </a:r>
          </a:p>
          <a:p>
            <a:endParaRPr lang="en-US" sz="2800" dirty="0">
              <a:sym typeface="Wingdings" panose="05000000000000000000" pitchFamily="2" charset="2"/>
            </a:endParaRPr>
          </a:p>
          <a:p>
            <a:pPr marL="457200" indent="-457200">
              <a:buFont typeface="Wingdings" panose="05000000000000000000" pitchFamily="2" charset="2"/>
              <a:buChar char="à"/>
            </a:pPr>
            <a:r>
              <a:rPr lang="en-US" sz="2800" dirty="0">
                <a:sym typeface="Wingdings" panose="05000000000000000000" pitchFamily="2" charset="2"/>
              </a:rPr>
              <a:t>Alerts and associated action plans must be graduated to streamline the resources deployed.</a:t>
            </a:r>
          </a:p>
          <a:p>
            <a:pPr marL="457200" indent="-457200">
              <a:buFont typeface="Wingdings" panose="05000000000000000000" pitchFamily="2" charset="2"/>
              <a:buChar char="à"/>
            </a:pPr>
            <a:endParaRPr lang="fr-FR" sz="2800" dirty="0">
              <a:sym typeface="Wingdings" panose="05000000000000000000" pitchFamily="2" charset="2"/>
            </a:endParaRPr>
          </a:p>
        </p:txBody>
      </p:sp>
      <p:pic>
        <p:nvPicPr>
          <p:cNvPr id="4" name="Image 3">
            <a:extLst>
              <a:ext uri="{FF2B5EF4-FFF2-40B4-BE49-F238E27FC236}">
                <a16:creationId xmlns:a16="http://schemas.microsoft.com/office/drawing/2014/main" id="{32BF44C3-09A0-D3D4-5D3F-01D12DFD817B}"/>
              </a:ext>
            </a:extLst>
          </p:cNvPr>
          <p:cNvPicPr>
            <a:picLocks noChangeAspect="1"/>
          </p:cNvPicPr>
          <p:nvPr/>
        </p:nvPicPr>
        <p:blipFill>
          <a:blip r:embed="rId8">
            <a:extLst>
              <a:ext uri="{BEBA8EAE-BF5A-486C-A8C5-ECC9F3942E4B}">
                <a14:imgProps xmlns:a14="http://schemas.microsoft.com/office/drawing/2010/main">
                  <a14:imgLayer r:embed="rId9">
                    <a14:imgEffect>
                      <a14:sharpenSoften amount="-50000"/>
                    </a14:imgEffect>
                  </a14:imgLayer>
                </a14:imgProps>
              </a:ext>
            </a:extLst>
          </a:blip>
          <a:stretch>
            <a:fillRect/>
          </a:stretch>
        </p:blipFill>
        <p:spPr>
          <a:xfrm>
            <a:off x="9482662" y="3104192"/>
            <a:ext cx="4938188" cy="6950042"/>
          </a:xfrm>
          <a:prstGeom prst="rect">
            <a:avLst/>
          </a:prstGeom>
        </p:spPr>
      </p:pic>
      <p:cxnSp>
        <p:nvCxnSpPr>
          <p:cNvPr id="9" name="Connecteur droit avec flèche 8">
            <a:extLst>
              <a:ext uri="{FF2B5EF4-FFF2-40B4-BE49-F238E27FC236}">
                <a16:creationId xmlns:a16="http://schemas.microsoft.com/office/drawing/2014/main" id="{2405591A-E486-1652-8DE9-3CC1FD0C01A9}"/>
              </a:ext>
            </a:extLst>
          </p:cNvPr>
          <p:cNvCxnSpPr>
            <a:cxnSpLocks/>
          </p:cNvCxnSpPr>
          <p:nvPr/>
        </p:nvCxnSpPr>
        <p:spPr>
          <a:xfrm flipH="1">
            <a:off x="12833729" y="3324542"/>
            <a:ext cx="203843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2D711664-D2B1-7EEC-F48A-9F3635E87F19}"/>
              </a:ext>
            </a:extLst>
          </p:cNvPr>
          <p:cNvSpPr txBox="1"/>
          <p:nvPr/>
        </p:nvSpPr>
        <p:spPr>
          <a:xfrm>
            <a:off x="14872159" y="2933700"/>
            <a:ext cx="2349041" cy="830997"/>
          </a:xfrm>
          <a:prstGeom prst="rect">
            <a:avLst/>
          </a:prstGeom>
          <a:noFill/>
          <a:ln w="28575">
            <a:solidFill>
              <a:schemeClr val="tx1"/>
            </a:solidFill>
          </a:ln>
        </p:spPr>
        <p:txBody>
          <a:bodyPr wrap="none" rtlCol="0">
            <a:spAutoFit/>
          </a:bodyPr>
          <a:lstStyle/>
          <a:p>
            <a:r>
              <a:rPr lang="fr-FR" sz="2400" dirty="0" err="1"/>
              <a:t>Identified</a:t>
            </a:r>
            <a:r>
              <a:rPr lang="fr-FR" sz="2400" dirty="0"/>
              <a:t> Issue / </a:t>
            </a:r>
          </a:p>
          <a:p>
            <a:r>
              <a:rPr lang="fr-FR" sz="2400" dirty="0"/>
              <a:t>Alert source</a:t>
            </a:r>
          </a:p>
        </p:txBody>
      </p:sp>
      <p:sp>
        <p:nvSpPr>
          <p:cNvPr id="12" name="Rectangle 11">
            <a:extLst>
              <a:ext uri="{FF2B5EF4-FFF2-40B4-BE49-F238E27FC236}">
                <a16:creationId xmlns:a16="http://schemas.microsoft.com/office/drawing/2014/main" id="{445ABC6B-F3D4-CBF0-6BB0-E5BA98C3D82C}"/>
              </a:ext>
            </a:extLst>
          </p:cNvPr>
          <p:cNvSpPr/>
          <p:nvPr/>
        </p:nvSpPr>
        <p:spPr>
          <a:xfrm>
            <a:off x="11951756" y="3619500"/>
            <a:ext cx="2145244" cy="563879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4400" dirty="0">
                <a:solidFill>
                  <a:schemeClr val="tx1"/>
                </a:solidFill>
              </a:rPr>
              <a:t>LOCAL </a:t>
            </a:r>
          </a:p>
          <a:p>
            <a:pPr algn="ctr"/>
            <a:r>
              <a:rPr lang="fr-FR" sz="4400" dirty="0">
                <a:solidFill>
                  <a:schemeClr val="tx1"/>
                </a:solidFill>
              </a:rPr>
              <a:t>ACTION </a:t>
            </a:r>
          </a:p>
          <a:p>
            <a:pPr algn="ctr"/>
            <a:r>
              <a:rPr lang="fr-FR" sz="4400" dirty="0">
                <a:solidFill>
                  <a:schemeClr val="tx1"/>
                </a:solidFill>
              </a:rPr>
              <a:t>PLAN</a:t>
            </a:r>
          </a:p>
        </p:txBody>
      </p:sp>
      <p:sp>
        <p:nvSpPr>
          <p:cNvPr id="13" name="Rectangle 12">
            <a:extLst>
              <a:ext uri="{FF2B5EF4-FFF2-40B4-BE49-F238E27FC236}">
                <a16:creationId xmlns:a16="http://schemas.microsoft.com/office/drawing/2014/main" id="{065D4DD9-AC36-7AE2-F8D9-774C055A42E0}"/>
              </a:ext>
            </a:extLst>
          </p:cNvPr>
          <p:cNvSpPr/>
          <p:nvPr/>
        </p:nvSpPr>
        <p:spPr>
          <a:xfrm>
            <a:off x="9591988" y="3649821"/>
            <a:ext cx="2219011" cy="560847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lang="fr-FR" sz="4400" dirty="0">
                <a:solidFill>
                  <a:schemeClr val="tx1"/>
                </a:solidFill>
              </a:rPr>
              <a:t>THRESHOLDS </a:t>
            </a:r>
          </a:p>
          <a:p>
            <a:pPr algn="ctr"/>
            <a:r>
              <a:rPr lang="fr-FR" sz="4400" dirty="0">
                <a:solidFill>
                  <a:schemeClr val="tx1"/>
                </a:solidFill>
              </a:rPr>
              <a:t>/ </a:t>
            </a:r>
          </a:p>
          <a:p>
            <a:pPr algn="ctr"/>
            <a:r>
              <a:rPr lang="fr-FR" sz="4400" dirty="0">
                <a:solidFill>
                  <a:schemeClr val="tx1"/>
                </a:solidFill>
              </a:rPr>
              <a:t>LOCAL EFFECTS</a:t>
            </a:r>
          </a:p>
        </p:txBody>
      </p:sp>
    </p:spTree>
    <p:extLst>
      <p:ext uri="{BB962C8B-B14F-4D97-AF65-F5344CB8AC3E}">
        <p14:creationId xmlns:p14="http://schemas.microsoft.com/office/powerpoint/2010/main" val="19062267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AC6B0D-8CC9-3496-4DC3-E5426D54B0E8}"/>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58121AB3-89D7-90A8-FADE-48A403567480}"/>
              </a:ext>
            </a:extLst>
          </p:cNvPr>
          <p:cNvSpPr/>
          <p:nvPr/>
        </p:nvSpPr>
        <p:spPr>
          <a:xfrm>
            <a:off x="16440230" y="3244657"/>
            <a:ext cx="1847770"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r:embed="rId3">
              <a:extLst>
                <a:ext uri="{96DAC541-7B7A-43D3-8B79-37D633B846F1}">
                  <asvg:svgBlip xmlns:asvg="http://schemas.microsoft.com/office/drawing/2016/SVG/main" r:embed="rId4"/>
                </a:ext>
              </a:extLst>
            </a:blip>
            <a:stretch>
              <a:fillRect t="1" r="-100000" b="-5336"/>
            </a:stretch>
          </a:blipFill>
          <a:ln cap="sq">
            <a:noFill/>
            <a:prstDash val="solid"/>
            <a:miter/>
          </a:ln>
        </p:spPr>
        <p:txBody>
          <a:bodyPr/>
          <a:lstStyle/>
          <a:p>
            <a:endParaRPr lang="en-US"/>
          </a:p>
        </p:txBody>
      </p:sp>
      <p:sp>
        <p:nvSpPr>
          <p:cNvPr id="25" name="Freeform 25">
            <a:extLst>
              <a:ext uri="{FF2B5EF4-FFF2-40B4-BE49-F238E27FC236}">
                <a16:creationId xmlns:a16="http://schemas.microsoft.com/office/drawing/2014/main" id="{553EC893-DD00-2FDD-7DA0-832750898186}"/>
              </a:ext>
            </a:extLst>
          </p:cNvPr>
          <p:cNvSpPr/>
          <p:nvPr/>
        </p:nvSpPr>
        <p:spPr>
          <a:xfrm rot="-10800000">
            <a:off x="-2" y="0"/>
            <a:ext cx="3229663"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r:embed="rId5">
              <a:extLst>
                <a:ext uri="{96DAC541-7B7A-43D3-8B79-37D633B846F1}">
                  <asvg:svgBlip xmlns:asvg="http://schemas.microsoft.com/office/drawing/2016/SVG/main" r:embed="rId6"/>
                </a:ext>
              </a:extLst>
            </a:blip>
            <a:stretch>
              <a:fillRect l="-2" r="-14424" b="-166547"/>
            </a:stretch>
          </a:blipFill>
          <a:ln cap="sq">
            <a:noFill/>
            <a:prstDash val="solid"/>
            <a:miter/>
          </a:ln>
        </p:spPr>
        <p:txBody>
          <a:bodyPr/>
          <a:lstStyle/>
          <a:p>
            <a:endParaRPr lang="en-US"/>
          </a:p>
        </p:txBody>
      </p:sp>
      <p:sp>
        <p:nvSpPr>
          <p:cNvPr id="5" name="Rectangle 1">
            <a:extLst>
              <a:ext uri="{FF2B5EF4-FFF2-40B4-BE49-F238E27FC236}">
                <a16:creationId xmlns:a16="http://schemas.microsoft.com/office/drawing/2014/main" id="{2E728C58-26CD-6F1F-CF99-CA8D045BCAF3}"/>
              </a:ext>
            </a:extLst>
          </p:cNvPr>
          <p:cNvSpPr>
            <a:spLocks noChangeArrowheads="1"/>
          </p:cNvSpPr>
          <p:nvPr/>
        </p:nvSpPr>
        <p:spPr bwMode="auto">
          <a:xfrm>
            <a:off x="0" y="90100"/>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200" b="0" i="0" u="none" strike="noStrike" cap="none" normalizeH="0" baseline="0" dirty="0">
                <a:ln>
                  <a:noFill/>
                </a:ln>
                <a:solidFill>
                  <a:schemeClr val="tx1"/>
                </a:solidFill>
                <a:effectLst/>
              </a:rPr>
              <a:t> </a:t>
            </a: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pic>
        <p:nvPicPr>
          <p:cNvPr id="7" name="Image 6">
            <a:extLst>
              <a:ext uri="{FF2B5EF4-FFF2-40B4-BE49-F238E27FC236}">
                <a16:creationId xmlns:a16="http://schemas.microsoft.com/office/drawing/2014/main" id="{78D341B6-FFAA-37D0-F80F-1D0962238677}"/>
              </a:ext>
            </a:extLst>
          </p:cNvPr>
          <p:cNvPicPr>
            <a:picLocks noChangeAspect="1"/>
          </p:cNvPicPr>
          <p:nvPr/>
        </p:nvPicPr>
        <p:blipFill>
          <a:blip r:embed="rId7"/>
          <a:stretch>
            <a:fillRect/>
          </a:stretch>
        </p:blipFill>
        <p:spPr>
          <a:xfrm>
            <a:off x="228600" y="9105900"/>
            <a:ext cx="948334" cy="948334"/>
          </a:xfrm>
          <a:prstGeom prst="rect">
            <a:avLst/>
          </a:prstGeom>
        </p:spPr>
      </p:pic>
      <p:sp>
        <p:nvSpPr>
          <p:cNvPr id="30" name="ZoneTexte 29">
            <a:extLst>
              <a:ext uri="{FF2B5EF4-FFF2-40B4-BE49-F238E27FC236}">
                <a16:creationId xmlns:a16="http://schemas.microsoft.com/office/drawing/2014/main" id="{ADC1C9A6-7DAE-0D38-6774-85F9D434AEDF}"/>
              </a:ext>
            </a:extLst>
          </p:cNvPr>
          <p:cNvSpPr txBox="1"/>
          <p:nvPr/>
        </p:nvSpPr>
        <p:spPr>
          <a:xfrm>
            <a:off x="1295400" y="2019987"/>
            <a:ext cx="14397727" cy="1200329"/>
          </a:xfrm>
          <a:prstGeom prst="rect">
            <a:avLst/>
          </a:prstGeom>
          <a:noFill/>
        </p:spPr>
        <p:txBody>
          <a:bodyPr wrap="square">
            <a:spAutoFit/>
          </a:bodyPr>
          <a:lstStyle/>
          <a:p>
            <a:r>
              <a:rPr lang="fr-FR" sz="3600" b="1" dirty="0"/>
              <a:t>3. </a:t>
            </a:r>
            <a:r>
              <a:rPr lang="en-US" sz="3600" b="1" dirty="0"/>
              <a:t>These EWSs are only effective if they are known, updated, and used by their target audience.</a:t>
            </a:r>
            <a:endParaRPr lang="fr-FR" sz="2800" dirty="0"/>
          </a:p>
        </p:txBody>
      </p:sp>
      <p:sp>
        <p:nvSpPr>
          <p:cNvPr id="32" name="ZoneTexte 31">
            <a:extLst>
              <a:ext uri="{FF2B5EF4-FFF2-40B4-BE49-F238E27FC236}">
                <a16:creationId xmlns:a16="http://schemas.microsoft.com/office/drawing/2014/main" id="{43FD89E9-281D-0085-E71D-A99B514915F2}"/>
              </a:ext>
            </a:extLst>
          </p:cNvPr>
          <p:cNvSpPr txBox="1"/>
          <p:nvPr/>
        </p:nvSpPr>
        <p:spPr>
          <a:xfrm>
            <a:off x="12039600" y="9650968"/>
            <a:ext cx="5248235" cy="369332"/>
          </a:xfrm>
          <a:prstGeom prst="rect">
            <a:avLst/>
          </a:prstGeom>
          <a:noFill/>
        </p:spPr>
        <p:txBody>
          <a:bodyPr wrap="square">
            <a:spAutoFit/>
          </a:bodyPr>
          <a:lstStyle/>
          <a:p>
            <a:r>
              <a:rPr lang="fr-FR" dirty="0"/>
              <a:t>Trainings and </a:t>
            </a:r>
            <a:r>
              <a:rPr lang="fr-FR" dirty="0" err="1"/>
              <a:t>exercises</a:t>
            </a:r>
            <a:r>
              <a:rPr lang="fr-FR" dirty="0"/>
              <a:t> by SMIAGE &amp; Predict-Services</a:t>
            </a:r>
          </a:p>
        </p:txBody>
      </p:sp>
      <p:sp>
        <p:nvSpPr>
          <p:cNvPr id="2" name="ZoneTexte 1">
            <a:extLst>
              <a:ext uri="{FF2B5EF4-FFF2-40B4-BE49-F238E27FC236}">
                <a16:creationId xmlns:a16="http://schemas.microsoft.com/office/drawing/2014/main" id="{070F2B6C-E0CD-D2A7-ADC2-0FA505D21A7D}"/>
              </a:ext>
            </a:extLst>
          </p:cNvPr>
          <p:cNvSpPr txBox="1"/>
          <p:nvPr/>
        </p:nvSpPr>
        <p:spPr>
          <a:xfrm>
            <a:off x="2255404" y="4821074"/>
            <a:ext cx="7345796" cy="3970318"/>
          </a:xfrm>
          <a:prstGeom prst="rect">
            <a:avLst/>
          </a:prstGeom>
          <a:noFill/>
        </p:spPr>
        <p:txBody>
          <a:bodyPr wrap="square" rtlCol="0">
            <a:spAutoFit/>
          </a:bodyPr>
          <a:lstStyle/>
          <a:p>
            <a:pPr marL="457200" indent="-457200">
              <a:buFont typeface="Wingdings" panose="05000000000000000000" pitchFamily="2" charset="2"/>
              <a:buChar char="à"/>
            </a:pPr>
            <a:endParaRPr lang="fr-FR" sz="2800" dirty="0">
              <a:sym typeface="Wingdings" panose="05000000000000000000" pitchFamily="2" charset="2"/>
            </a:endParaRPr>
          </a:p>
          <a:p>
            <a:r>
              <a:rPr lang="en-US" sz="2800" dirty="0">
                <a:sym typeface="Wingdings" panose="05000000000000000000" pitchFamily="2" charset="2"/>
              </a:rPr>
              <a:t>Local teams must work directly on the procedures they will need to implement and update them regularly.</a:t>
            </a:r>
          </a:p>
          <a:p>
            <a:endParaRPr lang="en-US" sz="2800" dirty="0">
              <a:sym typeface="Wingdings" panose="05000000000000000000" pitchFamily="2" charset="2"/>
            </a:endParaRPr>
          </a:p>
          <a:p>
            <a:r>
              <a:rPr lang="en-US" sz="2800" dirty="0">
                <a:sym typeface="Wingdings" panose="05000000000000000000" pitchFamily="2" charset="2"/>
              </a:rPr>
              <a:t>Enhance risk culture : trainings and exercises.</a:t>
            </a:r>
          </a:p>
          <a:p>
            <a:pPr marL="457200" indent="-457200">
              <a:buFont typeface="Wingdings" panose="05000000000000000000" pitchFamily="2" charset="2"/>
              <a:buChar char="à"/>
            </a:pPr>
            <a:endParaRPr lang="en-US" sz="2800" dirty="0">
              <a:sym typeface="Wingdings" panose="05000000000000000000" pitchFamily="2" charset="2"/>
            </a:endParaRPr>
          </a:p>
          <a:p>
            <a:r>
              <a:rPr lang="en-US" sz="2800" dirty="0"/>
              <a:t>Identify the malfunction and refine the procedures</a:t>
            </a:r>
            <a:endParaRPr lang="fr-FR" sz="2800" dirty="0"/>
          </a:p>
        </p:txBody>
      </p:sp>
      <p:pic>
        <p:nvPicPr>
          <p:cNvPr id="9" name="Image 8">
            <a:extLst>
              <a:ext uri="{FF2B5EF4-FFF2-40B4-BE49-F238E27FC236}">
                <a16:creationId xmlns:a16="http://schemas.microsoft.com/office/drawing/2014/main" id="{A93C7A28-6E05-C150-8BC1-4788F2E77A25}"/>
              </a:ext>
            </a:extLst>
          </p:cNvPr>
          <p:cNvPicPr>
            <a:picLocks noChangeAspect="1"/>
          </p:cNvPicPr>
          <p:nvPr/>
        </p:nvPicPr>
        <p:blipFill>
          <a:blip r:embed="rId8" cstate="print">
            <a:extLst>
              <a:ext uri="{BEBA8EAE-BF5A-486C-A8C5-ECC9F3942E4B}">
                <a14:imgProps xmlns:a14="http://schemas.microsoft.com/office/drawing/2010/main">
                  <a14:imgLayer r:embed="rId9">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1896862" y="6545525"/>
            <a:ext cx="5385321" cy="3029243"/>
          </a:xfrm>
          <a:prstGeom prst="rect">
            <a:avLst/>
          </a:prstGeom>
        </p:spPr>
      </p:pic>
      <p:pic>
        <p:nvPicPr>
          <p:cNvPr id="11" name="Image 10">
            <a:extLst>
              <a:ext uri="{FF2B5EF4-FFF2-40B4-BE49-F238E27FC236}">
                <a16:creationId xmlns:a16="http://schemas.microsoft.com/office/drawing/2014/main" id="{78F6C407-A83E-1358-A252-34BB65C5FBBB}"/>
              </a:ext>
            </a:extLst>
          </p:cNvPr>
          <p:cNvPicPr>
            <a:picLocks noChangeAspect="1"/>
          </p:cNvPicPr>
          <p:nvPr/>
        </p:nvPicPr>
        <p:blipFill>
          <a:blip r:embed="rId10">
            <a:extLst>
              <a:ext uri="{BEBA8EAE-BF5A-486C-A8C5-ECC9F3942E4B}">
                <a14:imgProps xmlns:a14="http://schemas.microsoft.com/office/drawing/2010/main">
                  <a14:imgLayer r:embed="rId11">
                    <a14:imgEffect>
                      <a14:brightnessContrast bright="20000"/>
                    </a14:imgEffect>
                  </a14:imgLayer>
                </a14:imgProps>
              </a:ext>
            </a:extLst>
          </a:blip>
          <a:srcRect l="17678" t="20462"/>
          <a:stretch>
            <a:fillRect/>
          </a:stretch>
        </p:blipFill>
        <p:spPr>
          <a:xfrm>
            <a:off x="11896862" y="3185777"/>
            <a:ext cx="5356750" cy="3121391"/>
          </a:xfrm>
          <a:prstGeom prst="rect">
            <a:avLst/>
          </a:prstGeom>
        </p:spPr>
      </p:pic>
      <p:sp>
        <p:nvSpPr>
          <p:cNvPr id="12" name="ZoneTexte 11">
            <a:extLst>
              <a:ext uri="{FF2B5EF4-FFF2-40B4-BE49-F238E27FC236}">
                <a16:creationId xmlns:a16="http://schemas.microsoft.com/office/drawing/2014/main" id="{09D7C66F-AF65-C413-5869-D3CFD3163217}"/>
              </a:ext>
            </a:extLst>
          </p:cNvPr>
          <p:cNvSpPr txBox="1"/>
          <p:nvPr/>
        </p:nvSpPr>
        <p:spPr>
          <a:xfrm>
            <a:off x="1034388" y="3815087"/>
            <a:ext cx="9828086" cy="954107"/>
          </a:xfrm>
          <a:prstGeom prst="rect">
            <a:avLst/>
          </a:prstGeom>
          <a:noFill/>
        </p:spPr>
        <p:txBody>
          <a:bodyPr wrap="square" rtlCol="0">
            <a:spAutoFit/>
          </a:bodyPr>
          <a:lstStyle/>
          <a:p>
            <a:r>
              <a:rPr lang="en-US" sz="2800" dirty="0">
                <a:solidFill>
                  <a:srgbClr val="FF0000"/>
                </a:solidFill>
              </a:rPr>
              <a:t>Local crisis management teams can change over time, and so can the challenges they face.</a:t>
            </a:r>
            <a:endParaRPr lang="fr-FR" sz="2800" dirty="0">
              <a:solidFill>
                <a:srgbClr val="FF0000"/>
              </a:solidFill>
            </a:endParaRPr>
          </a:p>
        </p:txBody>
      </p:sp>
      <p:sp>
        <p:nvSpPr>
          <p:cNvPr id="13" name="ZoneTexte 12">
            <a:extLst>
              <a:ext uri="{FF2B5EF4-FFF2-40B4-BE49-F238E27FC236}">
                <a16:creationId xmlns:a16="http://schemas.microsoft.com/office/drawing/2014/main" id="{ACE38FA0-9EF1-FAE5-C6A4-FEE5420CA79D}"/>
              </a:ext>
            </a:extLst>
          </p:cNvPr>
          <p:cNvSpPr txBox="1"/>
          <p:nvPr/>
        </p:nvSpPr>
        <p:spPr>
          <a:xfrm>
            <a:off x="2971800" y="342900"/>
            <a:ext cx="13477835" cy="954107"/>
          </a:xfrm>
          <a:prstGeom prst="rect">
            <a:avLst/>
          </a:prstGeom>
          <a:noFill/>
        </p:spPr>
        <p:txBody>
          <a:bodyPr wrap="square">
            <a:spAutoFit/>
          </a:bodyPr>
          <a:lstStyle/>
          <a:p>
            <a:r>
              <a:rPr lang="fr-FR" sz="2800" dirty="0" err="1"/>
              <a:t>What</a:t>
            </a:r>
            <a:r>
              <a:rPr lang="fr-FR" sz="2800" dirty="0"/>
              <a:t> are the main challenges in </a:t>
            </a:r>
            <a:r>
              <a:rPr lang="fr-FR" sz="2800" dirty="0" err="1"/>
              <a:t>implementing</a:t>
            </a:r>
            <a:r>
              <a:rPr lang="fr-FR" sz="2800" dirty="0"/>
              <a:t> local impact-</a:t>
            </a:r>
            <a:r>
              <a:rPr lang="fr-FR" sz="2800" dirty="0" err="1"/>
              <a:t>based</a:t>
            </a:r>
            <a:r>
              <a:rPr lang="fr-FR" sz="2800" dirty="0"/>
              <a:t> warnings in practice, and how can </a:t>
            </a:r>
            <a:r>
              <a:rPr lang="fr-FR" sz="2800" dirty="0" err="1"/>
              <a:t>they</a:t>
            </a:r>
            <a:r>
              <a:rPr lang="fr-FR" sz="2800" dirty="0"/>
              <a:t> </a:t>
            </a:r>
            <a:r>
              <a:rPr lang="fr-FR" sz="2800" dirty="0" err="1"/>
              <a:t>complement</a:t>
            </a:r>
            <a:r>
              <a:rPr lang="fr-FR" sz="2800" dirty="0"/>
              <a:t>, </a:t>
            </a:r>
            <a:r>
              <a:rPr lang="fr-FR" sz="2800" dirty="0" err="1"/>
              <a:t>rather</a:t>
            </a:r>
            <a:r>
              <a:rPr lang="fr-FR" sz="2800" dirty="0"/>
              <a:t> </a:t>
            </a:r>
            <a:r>
              <a:rPr lang="fr-FR" sz="2800" dirty="0" err="1"/>
              <a:t>than</a:t>
            </a:r>
            <a:r>
              <a:rPr lang="fr-FR" sz="2800" dirty="0"/>
              <a:t> </a:t>
            </a:r>
            <a:r>
              <a:rPr lang="fr-FR" sz="2800" dirty="0" err="1"/>
              <a:t>compete</a:t>
            </a:r>
            <a:r>
              <a:rPr lang="fr-FR" sz="2800" dirty="0"/>
              <a:t>, </a:t>
            </a:r>
            <a:r>
              <a:rPr lang="fr-FR" sz="2800" dirty="0" err="1"/>
              <a:t>with</a:t>
            </a:r>
            <a:r>
              <a:rPr lang="fr-FR" sz="2800" dirty="0"/>
              <a:t> </a:t>
            </a:r>
            <a:r>
              <a:rPr lang="fr-FR" sz="2800" dirty="0" err="1"/>
              <a:t>existing</a:t>
            </a:r>
            <a:r>
              <a:rPr lang="fr-FR" sz="2800" dirty="0"/>
              <a:t> official warning </a:t>
            </a:r>
            <a:r>
              <a:rPr lang="fr-FR" sz="2800" dirty="0" err="1"/>
              <a:t>systems</a:t>
            </a:r>
            <a:r>
              <a:rPr lang="fr-FR" sz="2800" dirty="0"/>
              <a:t>?</a:t>
            </a:r>
          </a:p>
        </p:txBody>
      </p:sp>
      <p:sp>
        <p:nvSpPr>
          <p:cNvPr id="14" name="Flèche : en arc 13">
            <a:extLst>
              <a:ext uri="{FF2B5EF4-FFF2-40B4-BE49-F238E27FC236}">
                <a16:creationId xmlns:a16="http://schemas.microsoft.com/office/drawing/2014/main" id="{A48B28D7-F18A-902D-AA80-13DFE24DB10A}"/>
              </a:ext>
            </a:extLst>
          </p:cNvPr>
          <p:cNvSpPr/>
          <p:nvPr/>
        </p:nvSpPr>
        <p:spPr>
          <a:xfrm rot="5400000" flipH="1">
            <a:off x="6774832" y="5412396"/>
            <a:ext cx="3784613" cy="3239722"/>
          </a:xfrm>
          <a:prstGeom prst="circularArrow">
            <a:avLst>
              <a:gd name="adj1" fmla="val 2952"/>
              <a:gd name="adj2" fmla="val 551119"/>
              <a:gd name="adj3" fmla="val 20386702"/>
              <a:gd name="adj4" fmla="val 12113442"/>
              <a:gd name="adj5" fmla="val 801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15" name="Flèche : en arc 14">
            <a:extLst>
              <a:ext uri="{FF2B5EF4-FFF2-40B4-BE49-F238E27FC236}">
                <a16:creationId xmlns:a16="http://schemas.microsoft.com/office/drawing/2014/main" id="{D02418CD-B4AC-19A0-E654-1CA4AADF6FC4}"/>
              </a:ext>
            </a:extLst>
          </p:cNvPr>
          <p:cNvSpPr/>
          <p:nvPr/>
        </p:nvSpPr>
        <p:spPr>
          <a:xfrm rot="5400000" flipV="1">
            <a:off x="402261" y="5308328"/>
            <a:ext cx="3796743" cy="3229664"/>
          </a:xfrm>
          <a:prstGeom prst="circularArrow">
            <a:avLst>
              <a:gd name="adj1" fmla="val 2952"/>
              <a:gd name="adj2" fmla="val 551119"/>
              <a:gd name="adj3" fmla="val 20386702"/>
              <a:gd name="adj4" fmla="val 12113442"/>
              <a:gd name="adj5" fmla="val 801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Tree>
    <p:extLst>
      <p:ext uri="{BB962C8B-B14F-4D97-AF65-F5344CB8AC3E}">
        <p14:creationId xmlns:p14="http://schemas.microsoft.com/office/powerpoint/2010/main" val="12456189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1D005B-D7BA-F3EC-16DA-3B45A6867985}"/>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D682F6E5-6324-8A9B-BFCF-9894DF2AC604}"/>
              </a:ext>
            </a:extLst>
          </p:cNvPr>
          <p:cNvSpPr/>
          <p:nvPr/>
        </p:nvSpPr>
        <p:spPr>
          <a:xfrm>
            <a:off x="16440230" y="3244657"/>
            <a:ext cx="1847770"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r:embed="rId3">
              <a:extLst>
                <a:ext uri="{96DAC541-7B7A-43D3-8B79-37D633B846F1}">
                  <asvg:svgBlip xmlns:asvg="http://schemas.microsoft.com/office/drawing/2016/SVG/main" r:embed="rId4"/>
                </a:ext>
              </a:extLst>
            </a:blip>
            <a:stretch>
              <a:fillRect t="1" r="-100000" b="-5336"/>
            </a:stretch>
          </a:blipFill>
          <a:ln cap="sq">
            <a:noFill/>
            <a:prstDash val="solid"/>
            <a:miter/>
          </a:ln>
        </p:spPr>
        <p:txBody>
          <a:bodyPr/>
          <a:lstStyle/>
          <a:p>
            <a:endParaRPr lang="en-US"/>
          </a:p>
        </p:txBody>
      </p:sp>
      <p:sp>
        <p:nvSpPr>
          <p:cNvPr id="25" name="Freeform 25">
            <a:extLst>
              <a:ext uri="{FF2B5EF4-FFF2-40B4-BE49-F238E27FC236}">
                <a16:creationId xmlns:a16="http://schemas.microsoft.com/office/drawing/2014/main" id="{7AFF7AEF-F0C6-BAE5-25E0-BC643233A15F}"/>
              </a:ext>
            </a:extLst>
          </p:cNvPr>
          <p:cNvSpPr/>
          <p:nvPr/>
        </p:nvSpPr>
        <p:spPr>
          <a:xfrm rot="-10800000">
            <a:off x="-2" y="0"/>
            <a:ext cx="3229663"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r:embed="rId5">
              <a:extLst>
                <a:ext uri="{96DAC541-7B7A-43D3-8B79-37D633B846F1}">
                  <asvg:svgBlip xmlns:asvg="http://schemas.microsoft.com/office/drawing/2016/SVG/main" r:embed="rId6"/>
                </a:ext>
              </a:extLst>
            </a:blip>
            <a:stretch>
              <a:fillRect l="-2" r="-14424" b="-166547"/>
            </a:stretch>
          </a:blipFill>
          <a:ln cap="sq">
            <a:noFill/>
            <a:prstDash val="solid"/>
            <a:miter/>
          </a:ln>
        </p:spPr>
        <p:txBody>
          <a:bodyPr/>
          <a:lstStyle/>
          <a:p>
            <a:endParaRPr lang="en-US"/>
          </a:p>
        </p:txBody>
      </p:sp>
      <p:sp>
        <p:nvSpPr>
          <p:cNvPr id="5" name="Rectangle 1">
            <a:extLst>
              <a:ext uri="{FF2B5EF4-FFF2-40B4-BE49-F238E27FC236}">
                <a16:creationId xmlns:a16="http://schemas.microsoft.com/office/drawing/2014/main" id="{019779A2-B913-69AF-BAB0-62F20FCE3916}"/>
              </a:ext>
            </a:extLst>
          </p:cNvPr>
          <p:cNvSpPr>
            <a:spLocks noChangeArrowheads="1"/>
          </p:cNvSpPr>
          <p:nvPr/>
        </p:nvSpPr>
        <p:spPr bwMode="auto">
          <a:xfrm>
            <a:off x="0" y="90100"/>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200" b="0" i="0" u="none" strike="noStrike" cap="none" normalizeH="0" baseline="0" dirty="0">
                <a:ln>
                  <a:noFill/>
                </a:ln>
                <a:solidFill>
                  <a:schemeClr val="tx1"/>
                </a:solidFill>
                <a:effectLst/>
              </a:rPr>
              <a:t> </a:t>
            </a: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6" name="ZoneTexte 5">
            <a:extLst>
              <a:ext uri="{FF2B5EF4-FFF2-40B4-BE49-F238E27FC236}">
                <a16:creationId xmlns:a16="http://schemas.microsoft.com/office/drawing/2014/main" id="{C94DD598-A945-0DBF-FBA3-150084A46F7D}"/>
              </a:ext>
            </a:extLst>
          </p:cNvPr>
          <p:cNvSpPr txBox="1"/>
          <p:nvPr/>
        </p:nvSpPr>
        <p:spPr>
          <a:xfrm>
            <a:off x="3048000" y="379393"/>
            <a:ext cx="13477835" cy="954107"/>
          </a:xfrm>
          <a:prstGeom prst="rect">
            <a:avLst/>
          </a:prstGeom>
          <a:noFill/>
        </p:spPr>
        <p:txBody>
          <a:bodyPr wrap="square">
            <a:spAutoFit/>
          </a:bodyPr>
          <a:lstStyle/>
          <a:p>
            <a:r>
              <a:rPr lang="en-US" sz="2800" dirty="0"/>
              <a:t>FROM EARLY WARNING TO ACTION</a:t>
            </a:r>
          </a:p>
          <a:p>
            <a:r>
              <a:rPr lang="en-US" sz="2800" dirty="0"/>
              <a:t>Local implementations of the Site-specific Warnings</a:t>
            </a:r>
          </a:p>
        </p:txBody>
      </p:sp>
      <p:pic>
        <p:nvPicPr>
          <p:cNvPr id="7" name="Image 6">
            <a:extLst>
              <a:ext uri="{FF2B5EF4-FFF2-40B4-BE49-F238E27FC236}">
                <a16:creationId xmlns:a16="http://schemas.microsoft.com/office/drawing/2014/main" id="{E2B43537-4450-95FB-552B-D1A11F7FE017}"/>
              </a:ext>
            </a:extLst>
          </p:cNvPr>
          <p:cNvPicPr>
            <a:picLocks noChangeAspect="1"/>
          </p:cNvPicPr>
          <p:nvPr/>
        </p:nvPicPr>
        <p:blipFill>
          <a:blip r:embed="rId7"/>
          <a:stretch>
            <a:fillRect/>
          </a:stretch>
        </p:blipFill>
        <p:spPr>
          <a:xfrm>
            <a:off x="228600" y="9105900"/>
            <a:ext cx="948334" cy="948334"/>
          </a:xfrm>
          <a:prstGeom prst="rect">
            <a:avLst/>
          </a:prstGeom>
        </p:spPr>
      </p:pic>
      <p:sp>
        <p:nvSpPr>
          <p:cNvPr id="30" name="ZoneTexte 29">
            <a:extLst>
              <a:ext uri="{FF2B5EF4-FFF2-40B4-BE49-F238E27FC236}">
                <a16:creationId xmlns:a16="http://schemas.microsoft.com/office/drawing/2014/main" id="{9C5CAC53-3C43-3CD0-C09B-10A6E8E4DA0D}"/>
              </a:ext>
            </a:extLst>
          </p:cNvPr>
          <p:cNvSpPr txBox="1"/>
          <p:nvPr/>
        </p:nvSpPr>
        <p:spPr>
          <a:xfrm>
            <a:off x="1066800" y="4266337"/>
            <a:ext cx="15068630" cy="1754326"/>
          </a:xfrm>
          <a:prstGeom prst="rect">
            <a:avLst/>
          </a:prstGeom>
          <a:noFill/>
        </p:spPr>
        <p:txBody>
          <a:bodyPr wrap="square">
            <a:spAutoFit/>
          </a:bodyPr>
          <a:lstStyle/>
          <a:p>
            <a:r>
              <a:rPr lang="en-US" sz="3600" b="1" dirty="0"/>
              <a:t>In your experience, what most often prevents warnings from leading to timely local action on the ground, and what does a warning need to better support local decision-making?</a:t>
            </a:r>
            <a:endParaRPr lang="fr-FR" sz="2800" dirty="0"/>
          </a:p>
        </p:txBody>
      </p:sp>
    </p:spTree>
    <p:extLst>
      <p:ext uri="{BB962C8B-B14F-4D97-AF65-F5344CB8AC3E}">
        <p14:creationId xmlns:p14="http://schemas.microsoft.com/office/powerpoint/2010/main" val="20214319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2E145-A74F-EF91-9C43-C791A6DDAFCB}"/>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56A05F53-70FA-9BEB-A7D4-E2912D1DDA8A}"/>
              </a:ext>
            </a:extLst>
          </p:cNvPr>
          <p:cNvSpPr/>
          <p:nvPr/>
        </p:nvSpPr>
        <p:spPr>
          <a:xfrm>
            <a:off x="16440230" y="3244657"/>
            <a:ext cx="1847770"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r:embed="rId3">
              <a:extLst>
                <a:ext uri="{96DAC541-7B7A-43D3-8B79-37D633B846F1}">
                  <asvg:svgBlip xmlns:asvg="http://schemas.microsoft.com/office/drawing/2016/SVG/main" r:embed="rId4"/>
                </a:ext>
              </a:extLst>
            </a:blip>
            <a:stretch>
              <a:fillRect t="1" r="-100000" b="-5336"/>
            </a:stretch>
          </a:blipFill>
          <a:ln cap="sq">
            <a:noFill/>
            <a:prstDash val="solid"/>
            <a:miter/>
          </a:ln>
        </p:spPr>
        <p:txBody>
          <a:bodyPr/>
          <a:lstStyle/>
          <a:p>
            <a:endParaRPr lang="en-US"/>
          </a:p>
        </p:txBody>
      </p:sp>
      <p:sp>
        <p:nvSpPr>
          <p:cNvPr id="25" name="Freeform 25">
            <a:extLst>
              <a:ext uri="{FF2B5EF4-FFF2-40B4-BE49-F238E27FC236}">
                <a16:creationId xmlns:a16="http://schemas.microsoft.com/office/drawing/2014/main" id="{101F0509-79CD-101C-FC82-4769AFD36BC3}"/>
              </a:ext>
            </a:extLst>
          </p:cNvPr>
          <p:cNvSpPr/>
          <p:nvPr/>
        </p:nvSpPr>
        <p:spPr>
          <a:xfrm rot="-10800000">
            <a:off x="-2" y="0"/>
            <a:ext cx="3229663"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r:embed="rId5">
              <a:extLst>
                <a:ext uri="{96DAC541-7B7A-43D3-8B79-37D633B846F1}">
                  <asvg:svgBlip xmlns:asvg="http://schemas.microsoft.com/office/drawing/2016/SVG/main" r:embed="rId6"/>
                </a:ext>
              </a:extLst>
            </a:blip>
            <a:stretch>
              <a:fillRect l="-2" r="-14424" b="-166547"/>
            </a:stretch>
          </a:blipFill>
          <a:ln cap="sq">
            <a:noFill/>
            <a:prstDash val="solid"/>
            <a:miter/>
          </a:ln>
        </p:spPr>
        <p:txBody>
          <a:bodyPr/>
          <a:lstStyle/>
          <a:p>
            <a:endParaRPr lang="en-US"/>
          </a:p>
        </p:txBody>
      </p:sp>
      <p:sp>
        <p:nvSpPr>
          <p:cNvPr id="5" name="Rectangle 1">
            <a:extLst>
              <a:ext uri="{FF2B5EF4-FFF2-40B4-BE49-F238E27FC236}">
                <a16:creationId xmlns:a16="http://schemas.microsoft.com/office/drawing/2014/main" id="{4057B860-A8C6-8562-A856-06873322CD04}"/>
              </a:ext>
            </a:extLst>
          </p:cNvPr>
          <p:cNvSpPr>
            <a:spLocks noChangeArrowheads="1"/>
          </p:cNvSpPr>
          <p:nvPr/>
        </p:nvSpPr>
        <p:spPr bwMode="auto">
          <a:xfrm>
            <a:off x="0" y="90100"/>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200" b="0" i="0" u="none" strike="noStrike" cap="none" normalizeH="0" baseline="0" dirty="0">
                <a:ln>
                  <a:noFill/>
                </a:ln>
                <a:solidFill>
                  <a:schemeClr val="tx1"/>
                </a:solidFill>
                <a:effectLst/>
              </a:rPr>
              <a:t> </a:t>
            </a: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pic>
        <p:nvPicPr>
          <p:cNvPr id="3" name="Image 2">
            <a:extLst>
              <a:ext uri="{FF2B5EF4-FFF2-40B4-BE49-F238E27FC236}">
                <a16:creationId xmlns:a16="http://schemas.microsoft.com/office/drawing/2014/main" id="{41DDC3D3-4D67-C33A-D32C-B5643AEF89A4}"/>
              </a:ext>
            </a:extLst>
          </p:cNvPr>
          <p:cNvPicPr>
            <a:picLocks noChangeAspect="1"/>
          </p:cNvPicPr>
          <p:nvPr/>
        </p:nvPicPr>
        <p:blipFill>
          <a:blip r:embed="rId7"/>
          <a:stretch>
            <a:fillRect/>
          </a:stretch>
        </p:blipFill>
        <p:spPr>
          <a:xfrm>
            <a:off x="228600" y="9105900"/>
            <a:ext cx="948334" cy="948334"/>
          </a:xfrm>
          <a:prstGeom prst="rect">
            <a:avLst/>
          </a:prstGeom>
        </p:spPr>
      </p:pic>
      <p:sp>
        <p:nvSpPr>
          <p:cNvPr id="6" name="ZoneTexte 5">
            <a:extLst>
              <a:ext uri="{FF2B5EF4-FFF2-40B4-BE49-F238E27FC236}">
                <a16:creationId xmlns:a16="http://schemas.microsoft.com/office/drawing/2014/main" id="{D83955CB-0377-CB35-0A46-4510EF30C84F}"/>
              </a:ext>
            </a:extLst>
          </p:cNvPr>
          <p:cNvSpPr txBox="1"/>
          <p:nvPr/>
        </p:nvSpPr>
        <p:spPr>
          <a:xfrm>
            <a:off x="2895600" y="109150"/>
            <a:ext cx="14935200" cy="2062103"/>
          </a:xfrm>
          <a:prstGeom prst="rect">
            <a:avLst/>
          </a:prstGeom>
          <a:noFill/>
        </p:spPr>
        <p:txBody>
          <a:bodyPr wrap="square">
            <a:spAutoFit/>
          </a:bodyPr>
          <a:lstStyle/>
          <a:p>
            <a:endParaRPr lang="fr-FR" sz="3200" dirty="0"/>
          </a:p>
          <a:p>
            <a:r>
              <a:rPr lang="fr-FR" sz="3200" dirty="0"/>
              <a:t>In </a:t>
            </a:r>
            <a:r>
              <a:rPr lang="fr-FR" sz="3200" dirty="0" err="1"/>
              <a:t>your</a:t>
            </a:r>
            <a:r>
              <a:rPr lang="fr-FR" sz="3200" dirty="0"/>
              <a:t> </a:t>
            </a:r>
            <a:r>
              <a:rPr lang="fr-FR" sz="3200" dirty="0" err="1"/>
              <a:t>experience</a:t>
            </a:r>
            <a:r>
              <a:rPr lang="fr-FR" sz="3200" dirty="0"/>
              <a:t>, </a:t>
            </a:r>
            <a:r>
              <a:rPr lang="fr-FR" sz="3200" dirty="0" err="1"/>
              <a:t>what</a:t>
            </a:r>
            <a:r>
              <a:rPr lang="fr-FR" sz="3200" dirty="0"/>
              <a:t> </a:t>
            </a:r>
            <a:r>
              <a:rPr lang="fr-FR" sz="3200" dirty="0" err="1"/>
              <a:t>most</a:t>
            </a:r>
            <a:r>
              <a:rPr lang="fr-FR" sz="3200" dirty="0"/>
              <a:t> </a:t>
            </a:r>
            <a:r>
              <a:rPr lang="fr-FR" sz="3200" dirty="0" err="1"/>
              <a:t>often</a:t>
            </a:r>
            <a:r>
              <a:rPr lang="fr-FR" sz="3200" dirty="0"/>
              <a:t> </a:t>
            </a:r>
            <a:r>
              <a:rPr lang="fr-FR" sz="3200" dirty="0" err="1"/>
              <a:t>prevents</a:t>
            </a:r>
            <a:r>
              <a:rPr lang="fr-FR" sz="3200" dirty="0"/>
              <a:t> warnings </a:t>
            </a:r>
            <a:r>
              <a:rPr lang="fr-FR" sz="3200" dirty="0" err="1"/>
              <a:t>from</a:t>
            </a:r>
            <a:r>
              <a:rPr lang="fr-FR" sz="3200" dirty="0"/>
              <a:t> </a:t>
            </a:r>
            <a:r>
              <a:rPr lang="fr-FR" sz="3200" dirty="0" err="1"/>
              <a:t>leading</a:t>
            </a:r>
            <a:r>
              <a:rPr lang="fr-FR" sz="3200" dirty="0"/>
              <a:t> to </a:t>
            </a:r>
            <a:r>
              <a:rPr lang="fr-FR" sz="3200" dirty="0" err="1"/>
              <a:t>timely</a:t>
            </a:r>
            <a:r>
              <a:rPr lang="fr-FR" sz="3200" dirty="0"/>
              <a:t> local action on the </a:t>
            </a:r>
            <a:r>
              <a:rPr lang="fr-FR" sz="3200" dirty="0" err="1"/>
              <a:t>ground</a:t>
            </a:r>
            <a:r>
              <a:rPr lang="fr-FR" sz="3200" dirty="0"/>
              <a:t>, and </a:t>
            </a:r>
            <a:r>
              <a:rPr lang="fr-FR" sz="3200" dirty="0" err="1"/>
              <a:t>what</a:t>
            </a:r>
            <a:r>
              <a:rPr lang="fr-FR" sz="3200" dirty="0"/>
              <a:t> </a:t>
            </a:r>
            <a:r>
              <a:rPr lang="fr-FR" sz="3200" dirty="0" err="1"/>
              <a:t>does</a:t>
            </a:r>
            <a:r>
              <a:rPr lang="fr-FR" sz="3200" dirty="0"/>
              <a:t> a warning </a:t>
            </a:r>
            <a:r>
              <a:rPr lang="fr-FR" sz="3200" dirty="0" err="1"/>
              <a:t>need</a:t>
            </a:r>
            <a:r>
              <a:rPr lang="fr-FR" sz="3200" dirty="0"/>
              <a:t> to </a:t>
            </a:r>
            <a:r>
              <a:rPr lang="fr-FR" sz="3200" dirty="0" err="1"/>
              <a:t>better</a:t>
            </a:r>
            <a:r>
              <a:rPr lang="fr-FR" sz="3200" dirty="0"/>
              <a:t> support local </a:t>
            </a:r>
            <a:r>
              <a:rPr lang="fr-FR" sz="3200" dirty="0" err="1"/>
              <a:t>decision-making</a:t>
            </a:r>
            <a:r>
              <a:rPr lang="fr-FR" sz="3200" dirty="0"/>
              <a:t>?</a:t>
            </a:r>
          </a:p>
        </p:txBody>
      </p:sp>
      <p:sp>
        <p:nvSpPr>
          <p:cNvPr id="7" name="ZoneTexte 6">
            <a:extLst>
              <a:ext uri="{FF2B5EF4-FFF2-40B4-BE49-F238E27FC236}">
                <a16:creationId xmlns:a16="http://schemas.microsoft.com/office/drawing/2014/main" id="{67244811-09FA-8FD6-53F4-C23A2A1B4BB1}"/>
              </a:ext>
            </a:extLst>
          </p:cNvPr>
          <p:cNvSpPr txBox="1"/>
          <p:nvPr/>
        </p:nvSpPr>
        <p:spPr>
          <a:xfrm>
            <a:off x="914400" y="4428871"/>
            <a:ext cx="13868400" cy="954107"/>
          </a:xfrm>
          <a:prstGeom prst="rect">
            <a:avLst/>
          </a:prstGeom>
          <a:noFill/>
        </p:spPr>
        <p:txBody>
          <a:bodyPr wrap="square" rtlCol="0">
            <a:spAutoFit/>
          </a:bodyPr>
          <a:lstStyle/>
          <a:p>
            <a:r>
              <a:rPr lang="en-US" sz="2800" u="sng" dirty="0"/>
              <a:t>Example 1 : </a:t>
            </a:r>
            <a:r>
              <a:rPr lang="en-US" sz="2800" dirty="0"/>
              <a:t>a great detection and alert tool but a Town Hall not trained in its use or with overly heavy procedures to implement =&gt; failure.</a:t>
            </a:r>
            <a:endParaRPr lang="fr-FR" sz="2800" dirty="0"/>
          </a:p>
        </p:txBody>
      </p:sp>
      <p:sp>
        <p:nvSpPr>
          <p:cNvPr id="8" name="ZoneTexte 7">
            <a:extLst>
              <a:ext uri="{FF2B5EF4-FFF2-40B4-BE49-F238E27FC236}">
                <a16:creationId xmlns:a16="http://schemas.microsoft.com/office/drawing/2014/main" id="{08952FDE-A7AD-57BA-5442-ACDAEC72632C}"/>
              </a:ext>
            </a:extLst>
          </p:cNvPr>
          <p:cNvSpPr txBox="1"/>
          <p:nvPr/>
        </p:nvSpPr>
        <p:spPr>
          <a:xfrm>
            <a:off x="1371600" y="2515969"/>
            <a:ext cx="15068630" cy="646331"/>
          </a:xfrm>
          <a:prstGeom prst="rect">
            <a:avLst/>
          </a:prstGeom>
          <a:noFill/>
        </p:spPr>
        <p:txBody>
          <a:bodyPr wrap="square">
            <a:spAutoFit/>
          </a:bodyPr>
          <a:lstStyle/>
          <a:p>
            <a:r>
              <a:rPr lang="fr-FR" sz="3600" b="1" dirty="0"/>
              <a:t>1. </a:t>
            </a:r>
            <a:r>
              <a:rPr lang="en-US" sz="3600" b="1" dirty="0"/>
              <a:t>The lack of ownership of the procedures</a:t>
            </a:r>
            <a:endParaRPr lang="fr-FR" sz="2800" dirty="0"/>
          </a:p>
        </p:txBody>
      </p:sp>
      <p:sp>
        <p:nvSpPr>
          <p:cNvPr id="4" name="ZoneTexte 3">
            <a:extLst>
              <a:ext uri="{FF2B5EF4-FFF2-40B4-BE49-F238E27FC236}">
                <a16:creationId xmlns:a16="http://schemas.microsoft.com/office/drawing/2014/main" id="{AE9C41D7-29BE-690D-3EF4-357A1E3E5AB7}"/>
              </a:ext>
            </a:extLst>
          </p:cNvPr>
          <p:cNvSpPr txBox="1"/>
          <p:nvPr/>
        </p:nvSpPr>
        <p:spPr>
          <a:xfrm>
            <a:off x="956666" y="5941993"/>
            <a:ext cx="13978534" cy="954107"/>
          </a:xfrm>
          <a:prstGeom prst="rect">
            <a:avLst/>
          </a:prstGeom>
          <a:noFill/>
        </p:spPr>
        <p:txBody>
          <a:bodyPr wrap="square">
            <a:spAutoFit/>
          </a:bodyPr>
          <a:lstStyle/>
          <a:p>
            <a:r>
              <a:rPr lang="en-US" sz="2800" u="sng" dirty="0"/>
              <a:t>Example 2 : </a:t>
            </a:r>
            <a:r>
              <a:rPr lang="en-US" sz="2800" dirty="0"/>
              <a:t>Following an election, the decision-making and alert chain are not updated, and no one knows how to use the tools =&gt; the system is useless</a:t>
            </a:r>
            <a:endParaRPr lang="fr-FR" sz="2800" dirty="0"/>
          </a:p>
        </p:txBody>
      </p:sp>
      <p:sp>
        <p:nvSpPr>
          <p:cNvPr id="9" name="ZoneTexte 8">
            <a:extLst>
              <a:ext uri="{FF2B5EF4-FFF2-40B4-BE49-F238E27FC236}">
                <a16:creationId xmlns:a16="http://schemas.microsoft.com/office/drawing/2014/main" id="{10F2B0C7-DA8B-B339-13F5-8F9F31CA0167}"/>
              </a:ext>
            </a:extLst>
          </p:cNvPr>
          <p:cNvSpPr txBox="1"/>
          <p:nvPr/>
        </p:nvSpPr>
        <p:spPr>
          <a:xfrm>
            <a:off x="6322535" y="8151867"/>
            <a:ext cx="8460265" cy="584775"/>
          </a:xfrm>
          <a:prstGeom prst="rect">
            <a:avLst/>
          </a:prstGeom>
          <a:noFill/>
        </p:spPr>
        <p:txBody>
          <a:bodyPr wrap="none" rtlCol="0">
            <a:spAutoFit/>
          </a:bodyPr>
          <a:lstStyle/>
          <a:p>
            <a:r>
              <a:rPr lang="fr-FR" sz="3200" b="1" dirty="0">
                <a:solidFill>
                  <a:srgbClr val="FF0000"/>
                </a:solidFill>
                <a:sym typeface="Wingdings" panose="05000000000000000000" pitchFamily="2" charset="2"/>
              </a:rPr>
              <a:t> </a:t>
            </a:r>
            <a:r>
              <a:rPr lang="fr-FR" sz="3200" b="1" dirty="0">
                <a:solidFill>
                  <a:srgbClr val="FF0000"/>
                </a:solidFill>
              </a:rPr>
              <a:t>EXERCISES AND UPDATE OF THE PROCEDURES</a:t>
            </a:r>
          </a:p>
        </p:txBody>
      </p:sp>
    </p:spTree>
    <p:extLst>
      <p:ext uri="{BB962C8B-B14F-4D97-AF65-F5344CB8AC3E}">
        <p14:creationId xmlns:p14="http://schemas.microsoft.com/office/powerpoint/2010/main" val="34575590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D57176-3900-8529-7EB0-D3D9EDE4ABFF}"/>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4EA6256A-C9DF-7276-FBAE-FC8EDEAFB644}"/>
              </a:ext>
            </a:extLst>
          </p:cNvPr>
          <p:cNvSpPr/>
          <p:nvPr/>
        </p:nvSpPr>
        <p:spPr>
          <a:xfrm>
            <a:off x="16440230" y="3244657"/>
            <a:ext cx="1847770"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r:embed="rId3">
              <a:extLst>
                <a:ext uri="{96DAC541-7B7A-43D3-8B79-37D633B846F1}">
                  <asvg:svgBlip xmlns:asvg="http://schemas.microsoft.com/office/drawing/2016/SVG/main" r:embed="rId4"/>
                </a:ext>
              </a:extLst>
            </a:blip>
            <a:stretch>
              <a:fillRect t="1" r="-100000" b="-5336"/>
            </a:stretch>
          </a:blipFill>
          <a:ln cap="sq">
            <a:noFill/>
            <a:prstDash val="solid"/>
            <a:miter/>
          </a:ln>
        </p:spPr>
        <p:txBody>
          <a:bodyPr/>
          <a:lstStyle/>
          <a:p>
            <a:endParaRPr lang="en-US"/>
          </a:p>
        </p:txBody>
      </p:sp>
      <p:sp>
        <p:nvSpPr>
          <p:cNvPr id="25" name="Freeform 25">
            <a:extLst>
              <a:ext uri="{FF2B5EF4-FFF2-40B4-BE49-F238E27FC236}">
                <a16:creationId xmlns:a16="http://schemas.microsoft.com/office/drawing/2014/main" id="{5EAC6D5F-5AC3-D979-9EFE-86E16DDEC78B}"/>
              </a:ext>
            </a:extLst>
          </p:cNvPr>
          <p:cNvSpPr/>
          <p:nvPr/>
        </p:nvSpPr>
        <p:spPr>
          <a:xfrm rot="-10800000">
            <a:off x="-2" y="0"/>
            <a:ext cx="3229663"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r:embed="rId5">
              <a:extLst>
                <a:ext uri="{96DAC541-7B7A-43D3-8B79-37D633B846F1}">
                  <asvg:svgBlip xmlns:asvg="http://schemas.microsoft.com/office/drawing/2016/SVG/main" r:embed="rId6"/>
                </a:ext>
              </a:extLst>
            </a:blip>
            <a:stretch>
              <a:fillRect l="-2" r="-14424" b="-166547"/>
            </a:stretch>
          </a:blipFill>
          <a:ln cap="sq">
            <a:noFill/>
            <a:prstDash val="solid"/>
            <a:miter/>
          </a:ln>
        </p:spPr>
        <p:txBody>
          <a:bodyPr/>
          <a:lstStyle/>
          <a:p>
            <a:endParaRPr lang="en-US"/>
          </a:p>
        </p:txBody>
      </p:sp>
      <p:sp>
        <p:nvSpPr>
          <p:cNvPr id="5" name="Rectangle 1">
            <a:extLst>
              <a:ext uri="{FF2B5EF4-FFF2-40B4-BE49-F238E27FC236}">
                <a16:creationId xmlns:a16="http://schemas.microsoft.com/office/drawing/2014/main" id="{5181E4DE-3C5B-6686-E00A-C5D80CBCFC82}"/>
              </a:ext>
            </a:extLst>
          </p:cNvPr>
          <p:cNvSpPr>
            <a:spLocks noChangeArrowheads="1"/>
          </p:cNvSpPr>
          <p:nvPr/>
        </p:nvSpPr>
        <p:spPr bwMode="auto">
          <a:xfrm>
            <a:off x="0" y="90100"/>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200" b="0" i="0" u="none" strike="noStrike" cap="none" normalizeH="0" baseline="0" dirty="0">
                <a:ln>
                  <a:noFill/>
                </a:ln>
                <a:solidFill>
                  <a:schemeClr val="tx1"/>
                </a:solidFill>
                <a:effectLst/>
              </a:rPr>
              <a:t> </a:t>
            </a: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pic>
        <p:nvPicPr>
          <p:cNvPr id="3" name="Image 2">
            <a:extLst>
              <a:ext uri="{FF2B5EF4-FFF2-40B4-BE49-F238E27FC236}">
                <a16:creationId xmlns:a16="http://schemas.microsoft.com/office/drawing/2014/main" id="{465190B9-9EC6-9C16-EFA8-32D94BD2C2BC}"/>
              </a:ext>
            </a:extLst>
          </p:cNvPr>
          <p:cNvPicPr>
            <a:picLocks noChangeAspect="1"/>
          </p:cNvPicPr>
          <p:nvPr/>
        </p:nvPicPr>
        <p:blipFill>
          <a:blip r:embed="rId7"/>
          <a:stretch>
            <a:fillRect/>
          </a:stretch>
        </p:blipFill>
        <p:spPr>
          <a:xfrm>
            <a:off x="228600" y="9105900"/>
            <a:ext cx="948334" cy="948334"/>
          </a:xfrm>
          <a:prstGeom prst="rect">
            <a:avLst/>
          </a:prstGeom>
        </p:spPr>
      </p:pic>
      <p:sp>
        <p:nvSpPr>
          <p:cNvPr id="6" name="ZoneTexte 5">
            <a:extLst>
              <a:ext uri="{FF2B5EF4-FFF2-40B4-BE49-F238E27FC236}">
                <a16:creationId xmlns:a16="http://schemas.microsoft.com/office/drawing/2014/main" id="{BD075007-625F-CECC-6ABD-01DA0C70315E}"/>
              </a:ext>
            </a:extLst>
          </p:cNvPr>
          <p:cNvSpPr txBox="1"/>
          <p:nvPr/>
        </p:nvSpPr>
        <p:spPr>
          <a:xfrm>
            <a:off x="2895600" y="109150"/>
            <a:ext cx="14935200" cy="2062103"/>
          </a:xfrm>
          <a:prstGeom prst="rect">
            <a:avLst/>
          </a:prstGeom>
          <a:noFill/>
        </p:spPr>
        <p:txBody>
          <a:bodyPr wrap="square">
            <a:spAutoFit/>
          </a:bodyPr>
          <a:lstStyle/>
          <a:p>
            <a:endParaRPr lang="fr-FR" sz="3200" dirty="0"/>
          </a:p>
          <a:p>
            <a:r>
              <a:rPr lang="fr-FR" sz="3200" dirty="0"/>
              <a:t>In </a:t>
            </a:r>
            <a:r>
              <a:rPr lang="fr-FR" sz="3200" dirty="0" err="1"/>
              <a:t>your</a:t>
            </a:r>
            <a:r>
              <a:rPr lang="fr-FR" sz="3200" dirty="0"/>
              <a:t> </a:t>
            </a:r>
            <a:r>
              <a:rPr lang="fr-FR" sz="3200" dirty="0" err="1"/>
              <a:t>experience</a:t>
            </a:r>
            <a:r>
              <a:rPr lang="fr-FR" sz="3200" dirty="0"/>
              <a:t>, </a:t>
            </a:r>
            <a:r>
              <a:rPr lang="fr-FR" sz="3200" dirty="0" err="1"/>
              <a:t>what</a:t>
            </a:r>
            <a:r>
              <a:rPr lang="fr-FR" sz="3200" dirty="0"/>
              <a:t> </a:t>
            </a:r>
            <a:r>
              <a:rPr lang="fr-FR" sz="3200" dirty="0" err="1"/>
              <a:t>most</a:t>
            </a:r>
            <a:r>
              <a:rPr lang="fr-FR" sz="3200" dirty="0"/>
              <a:t> </a:t>
            </a:r>
            <a:r>
              <a:rPr lang="fr-FR" sz="3200" dirty="0" err="1"/>
              <a:t>often</a:t>
            </a:r>
            <a:r>
              <a:rPr lang="fr-FR" sz="3200" dirty="0"/>
              <a:t> </a:t>
            </a:r>
            <a:r>
              <a:rPr lang="fr-FR" sz="3200" dirty="0" err="1"/>
              <a:t>prevents</a:t>
            </a:r>
            <a:r>
              <a:rPr lang="fr-FR" sz="3200" dirty="0"/>
              <a:t> warnings </a:t>
            </a:r>
            <a:r>
              <a:rPr lang="fr-FR" sz="3200" dirty="0" err="1"/>
              <a:t>from</a:t>
            </a:r>
            <a:r>
              <a:rPr lang="fr-FR" sz="3200" dirty="0"/>
              <a:t> </a:t>
            </a:r>
            <a:r>
              <a:rPr lang="fr-FR" sz="3200" dirty="0" err="1"/>
              <a:t>leading</a:t>
            </a:r>
            <a:r>
              <a:rPr lang="fr-FR" sz="3200" dirty="0"/>
              <a:t> to </a:t>
            </a:r>
            <a:r>
              <a:rPr lang="fr-FR" sz="3200" dirty="0" err="1"/>
              <a:t>timely</a:t>
            </a:r>
            <a:r>
              <a:rPr lang="fr-FR" sz="3200" dirty="0"/>
              <a:t> local action on the </a:t>
            </a:r>
            <a:r>
              <a:rPr lang="fr-FR" sz="3200" dirty="0" err="1"/>
              <a:t>ground</a:t>
            </a:r>
            <a:r>
              <a:rPr lang="fr-FR" sz="3200" dirty="0"/>
              <a:t>, and </a:t>
            </a:r>
            <a:r>
              <a:rPr lang="fr-FR" sz="3200" dirty="0" err="1"/>
              <a:t>what</a:t>
            </a:r>
            <a:r>
              <a:rPr lang="fr-FR" sz="3200" dirty="0"/>
              <a:t> </a:t>
            </a:r>
            <a:r>
              <a:rPr lang="fr-FR" sz="3200" dirty="0" err="1"/>
              <a:t>does</a:t>
            </a:r>
            <a:r>
              <a:rPr lang="fr-FR" sz="3200" dirty="0"/>
              <a:t> a warning </a:t>
            </a:r>
            <a:r>
              <a:rPr lang="fr-FR" sz="3200" dirty="0" err="1"/>
              <a:t>need</a:t>
            </a:r>
            <a:r>
              <a:rPr lang="fr-FR" sz="3200" dirty="0"/>
              <a:t> to </a:t>
            </a:r>
            <a:r>
              <a:rPr lang="fr-FR" sz="3200" dirty="0" err="1"/>
              <a:t>better</a:t>
            </a:r>
            <a:r>
              <a:rPr lang="fr-FR" sz="3200" dirty="0"/>
              <a:t> support local </a:t>
            </a:r>
            <a:r>
              <a:rPr lang="fr-FR" sz="3200" dirty="0" err="1"/>
              <a:t>decision-making</a:t>
            </a:r>
            <a:r>
              <a:rPr lang="fr-FR" sz="3200" dirty="0"/>
              <a:t>?</a:t>
            </a:r>
          </a:p>
        </p:txBody>
      </p:sp>
      <p:sp>
        <p:nvSpPr>
          <p:cNvPr id="8" name="ZoneTexte 7">
            <a:extLst>
              <a:ext uri="{FF2B5EF4-FFF2-40B4-BE49-F238E27FC236}">
                <a16:creationId xmlns:a16="http://schemas.microsoft.com/office/drawing/2014/main" id="{FCEA203B-D5E9-22D8-3385-F0C15BF98D25}"/>
              </a:ext>
            </a:extLst>
          </p:cNvPr>
          <p:cNvSpPr txBox="1"/>
          <p:nvPr/>
        </p:nvSpPr>
        <p:spPr>
          <a:xfrm>
            <a:off x="1371600" y="2459852"/>
            <a:ext cx="15068630" cy="1754326"/>
          </a:xfrm>
          <a:prstGeom prst="rect">
            <a:avLst/>
          </a:prstGeom>
          <a:noFill/>
        </p:spPr>
        <p:txBody>
          <a:bodyPr wrap="square">
            <a:spAutoFit/>
          </a:bodyPr>
          <a:lstStyle/>
          <a:p>
            <a:r>
              <a:rPr lang="fr-FR" sz="3600" b="1" dirty="0"/>
              <a:t>2. </a:t>
            </a:r>
            <a:r>
              <a:rPr lang="en-US" sz="3600" b="1" dirty="0"/>
              <a:t>Lack of anticipation is a key factor in the early warning of a crisis. The time between crossing an alert threshold and the concrete impacts on the ground must allow for timely implementation of actions on the ground.</a:t>
            </a:r>
            <a:r>
              <a:rPr lang="fr-FR" sz="3600" b="1" dirty="0"/>
              <a:t> </a:t>
            </a:r>
            <a:endParaRPr lang="fr-FR" sz="2800" dirty="0"/>
          </a:p>
        </p:txBody>
      </p:sp>
      <p:pic>
        <p:nvPicPr>
          <p:cNvPr id="2050" name="Picture 2">
            <a:extLst>
              <a:ext uri="{FF2B5EF4-FFF2-40B4-BE49-F238E27FC236}">
                <a16:creationId xmlns:a16="http://schemas.microsoft.com/office/drawing/2014/main" id="{3A62E2A7-6F8D-062E-9B1C-3D468813A92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50071" y="5086350"/>
            <a:ext cx="6438900" cy="3409950"/>
          </a:xfrm>
          <a:prstGeom prst="rect">
            <a:avLst/>
          </a:prstGeom>
          <a:noFill/>
          <a:extLst>
            <a:ext uri="{909E8E84-426E-40DD-AFC4-6F175D3DCCD1}">
              <a14:hiddenFill xmlns:a14="http://schemas.microsoft.com/office/drawing/2010/main">
                <a:solidFill>
                  <a:srgbClr val="FFFFFF"/>
                </a:solidFill>
              </a14:hiddenFill>
            </a:ext>
          </a:extLst>
        </p:spPr>
      </p:pic>
      <p:sp>
        <p:nvSpPr>
          <p:cNvPr id="9" name="ZoneTexte 8">
            <a:extLst>
              <a:ext uri="{FF2B5EF4-FFF2-40B4-BE49-F238E27FC236}">
                <a16:creationId xmlns:a16="http://schemas.microsoft.com/office/drawing/2014/main" id="{8D860FF6-D9F4-FAF9-B364-EF4207C580E8}"/>
              </a:ext>
            </a:extLst>
          </p:cNvPr>
          <p:cNvSpPr txBox="1"/>
          <p:nvPr/>
        </p:nvSpPr>
        <p:spPr>
          <a:xfrm>
            <a:off x="4724400" y="5470690"/>
            <a:ext cx="3761351" cy="646331"/>
          </a:xfrm>
          <a:prstGeom prst="rect">
            <a:avLst/>
          </a:prstGeom>
          <a:noFill/>
          <a:ln>
            <a:solidFill>
              <a:schemeClr val="tx1"/>
            </a:solidFill>
          </a:ln>
        </p:spPr>
        <p:txBody>
          <a:bodyPr wrap="none" rtlCol="0">
            <a:spAutoFit/>
          </a:bodyPr>
          <a:lstStyle/>
          <a:p>
            <a:r>
              <a:rPr lang="fr-FR" sz="3600" dirty="0"/>
              <a:t>RISK ANTICIPATION</a:t>
            </a:r>
          </a:p>
        </p:txBody>
      </p:sp>
      <p:sp>
        <p:nvSpPr>
          <p:cNvPr id="12" name="ZoneTexte 11">
            <a:extLst>
              <a:ext uri="{FF2B5EF4-FFF2-40B4-BE49-F238E27FC236}">
                <a16:creationId xmlns:a16="http://schemas.microsoft.com/office/drawing/2014/main" id="{F27C620F-710E-F3D5-7CC1-3C1E629D83D2}"/>
              </a:ext>
            </a:extLst>
          </p:cNvPr>
          <p:cNvSpPr txBox="1"/>
          <p:nvPr/>
        </p:nvSpPr>
        <p:spPr>
          <a:xfrm>
            <a:off x="9372600" y="5466928"/>
            <a:ext cx="3261855" cy="646331"/>
          </a:xfrm>
          <a:prstGeom prst="rect">
            <a:avLst/>
          </a:prstGeom>
          <a:noFill/>
          <a:ln>
            <a:solidFill>
              <a:schemeClr val="tx1"/>
            </a:solidFill>
          </a:ln>
        </p:spPr>
        <p:txBody>
          <a:bodyPr wrap="none" rtlCol="0">
            <a:spAutoFit/>
          </a:bodyPr>
          <a:lstStyle/>
          <a:p>
            <a:r>
              <a:rPr lang="fr-FR" sz="3600" dirty="0"/>
              <a:t>  FALSE ALERTS   </a:t>
            </a:r>
          </a:p>
        </p:txBody>
      </p:sp>
      <p:sp>
        <p:nvSpPr>
          <p:cNvPr id="27" name="ZoneTexte 26">
            <a:extLst>
              <a:ext uri="{FF2B5EF4-FFF2-40B4-BE49-F238E27FC236}">
                <a16:creationId xmlns:a16="http://schemas.microsoft.com/office/drawing/2014/main" id="{5AD36636-4207-6874-92D7-1368F8CEC25F}"/>
              </a:ext>
            </a:extLst>
          </p:cNvPr>
          <p:cNvSpPr txBox="1"/>
          <p:nvPr/>
        </p:nvSpPr>
        <p:spPr>
          <a:xfrm>
            <a:off x="6347907" y="8130043"/>
            <a:ext cx="5116016" cy="1200329"/>
          </a:xfrm>
          <a:prstGeom prst="rect">
            <a:avLst/>
          </a:prstGeom>
          <a:noFill/>
        </p:spPr>
        <p:txBody>
          <a:bodyPr wrap="none" rtlCol="0">
            <a:spAutoFit/>
          </a:bodyPr>
          <a:lstStyle/>
          <a:p>
            <a:pPr marL="285750" indent="-285750">
              <a:buFont typeface="Wingdings" panose="05000000000000000000" pitchFamily="2" charset="2"/>
              <a:buChar char="à"/>
            </a:pPr>
            <a:r>
              <a:rPr lang="fr-FR" sz="3600" dirty="0">
                <a:solidFill>
                  <a:srgbClr val="FF0000"/>
                </a:solidFill>
                <a:sym typeface="Wingdings" panose="05000000000000000000" pitchFamily="2" charset="2"/>
              </a:rPr>
              <a:t> Confidence in the alert </a:t>
            </a:r>
          </a:p>
          <a:p>
            <a:pPr marL="285750" indent="-285750">
              <a:buFont typeface="Wingdings" panose="05000000000000000000" pitchFamily="2" charset="2"/>
              <a:buChar char="à"/>
            </a:pPr>
            <a:endParaRPr lang="fr-FR" sz="3600" dirty="0"/>
          </a:p>
        </p:txBody>
      </p:sp>
    </p:spTree>
    <p:extLst>
      <p:ext uri="{BB962C8B-B14F-4D97-AF65-F5344CB8AC3E}">
        <p14:creationId xmlns:p14="http://schemas.microsoft.com/office/powerpoint/2010/main" val="27154338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F92E9F14CB6C0448E38AE4E0FE492D8" ma:contentTypeVersion="18" ma:contentTypeDescription="Crea un document nou" ma:contentTypeScope="" ma:versionID="0d095f1a0a8df672ef89b36bdaaa14d1">
  <xsd:schema xmlns:xsd="http://www.w3.org/2001/XMLSchema" xmlns:xs="http://www.w3.org/2001/XMLSchema" xmlns:p="http://schemas.microsoft.com/office/2006/metadata/properties" xmlns:ns2="94f751b9-4261-4688-b649-65449679d052" xmlns:ns3="1bfcba79-d443-45bf-b014-09fff2be58f3" targetNamespace="http://schemas.microsoft.com/office/2006/metadata/properties" ma:root="true" ma:fieldsID="d3419e411107b9cc85622c29c847db23" ns2:_="" ns3:_="">
    <xsd:import namespace="94f751b9-4261-4688-b649-65449679d052"/>
    <xsd:import namespace="1bfcba79-d443-45bf-b014-09fff2be58f3"/>
    <xsd:element name="properties">
      <xsd:complexType>
        <xsd:sequence>
          <xsd:element name="documentManagement">
            <xsd:complexType>
              <xsd:all>
                <xsd:element ref="ns2:Status" minOccurs="0"/>
                <xsd:element ref="ns2:MediaServiceMetadata" minOccurs="0"/>
                <xsd:element ref="ns2:MediaServiceFastMetadata"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SearchProperties"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f751b9-4261-4688-b649-65449679d052" elementFormDefault="qualified">
    <xsd:import namespace="http://schemas.microsoft.com/office/2006/documentManagement/types"/>
    <xsd:import namespace="http://schemas.microsoft.com/office/infopath/2007/PartnerControls"/>
    <xsd:element name="Status" ma:index="3" nillable="true" ma:displayName="Status" ma:default="In progress" ma:format="Dropdown" ma:internalName="Status" ma:readOnly="false">
      <xsd:simpleType>
        <xsd:union memberTypes="dms:Text">
          <xsd:simpleType>
            <xsd:restriction base="dms:Choice">
              <xsd:enumeration value="In progress"/>
              <xsd:enumeration value="Finalised"/>
              <xsd:enumeration value="In revision"/>
            </xsd:restriction>
          </xsd:simpleType>
        </xsd:unio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Etiquetes de la imatge" ma:readOnly="false" ma:fieldId="{5cf76f15-5ced-4ddc-b409-7134ff3c332f}" ma:taxonomyMulti="true" ma:sspId="858adfae-93de-4598-9e96-31f7886c9149"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hidden="true" ma:internalName="MediaServiceOCR" ma:readOnly="true">
      <xsd:simpleType>
        <xsd:restriction base="dms:Note"/>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Location" ma:index="23" nillable="true" ma:displayName="Location" ma:indexed="true" ma:internalName="MediaServiceLocation" ma:readOnly="true">
      <xsd:simpleType>
        <xsd:restriction base="dms:Text"/>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bfcba79-d443-45bf-b014-09fff2be58f3"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df52bf7c-3dfa-4fc9-9164-d5f0419fd58a}" ma:internalName="TaxCatchAll" ma:readOnly="false" ma:showField="CatchAllData" ma:web="1bfcba79-d443-45bf-b014-09fff2be58f3">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Compartit amb"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 compartit amb detalls" ma:hidden="true" ma:internalName="SharedWithDetail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Tipus de contingut"/>
        <xsd:element ref="dc:title" minOccurs="0" maxOccurs="1" ma:index="1" ma:displayName="Títo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1bfcba79-d443-45bf-b014-09fff2be58f3" xsi:nil="true"/>
    <lcf76f155ced4ddcb4097134ff3c332f xmlns="94f751b9-4261-4688-b649-65449679d052">
      <Terms xmlns="http://schemas.microsoft.com/office/infopath/2007/PartnerControls"/>
    </lcf76f155ced4ddcb4097134ff3c332f>
    <Status xmlns="94f751b9-4261-4688-b649-65449679d052">In progress</Status>
  </documentManagement>
</p:properties>
</file>

<file path=customXml/itemProps1.xml><?xml version="1.0" encoding="utf-8"?>
<ds:datastoreItem xmlns:ds="http://schemas.openxmlformats.org/officeDocument/2006/customXml" ds:itemID="{0E7F29CA-36C7-45A0-AD51-46CE7220489A}"/>
</file>

<file path=customXml/itemProps2.xml><?xml version="1.0" encoding="utf-8"?>
<ds:datastoreItem xmlns:ds="http://schemas.openxmlformats.org/officeDocument/2006/customXml" ds:itemID="{F8729FA3-0E10-488E-8E7F-13E23BF461FD}">
  <ds:schemaRefs>
    <ds:schemaRef ds:uri="http://schemas.microsoft.com/sharepoint/v3/contenttype/forms"/>
  </ds:schemaRefs>
</ds:datastoreItem>
</file>

<file path=customXml/itemProps3.xml><?xml version="1.0" encoding="utf-8"?>
<ds:datastoreItem xmlns:ds="http://schemas.openxmlformats.org/officeDocument/2006/customXml" ds:itemID="{F090C132-20CC-4C33-A492-4297E787B288}">
  <ds:schemaRefs>
    <ds:schemaRef ds:uri="http://schemas.microsoft.com/office/2006/metadata/properties"/>
    <ds:schemaRef ds:uri="http://schemas.microsoft.com/office/infopath/2007/PartnerControls"/>
    <ds:schemaRef ds:uri="1bfcba79-d443-45bf-b014-09fff2be58f3"/>
    <ds:schemaRef ds:uri="94f751b9-4261-4688-b649-65449679d052"/>
  </ds:schemaRefs>
</ds:datastoreItem>
</file>

<file path=docProps/app.xml><?xml version="1.0" encoding="utf-8"?>
<Properties xmlns="http://schemas.openxmlformats.org/officeDocument/2006/extended-properties" xmlns:vt="http://schemas.openxmlformats.org/officeDocument/2006/docPropsVTypes">
  <TotalTime>0</TotalTime>
  <Words>1205</Words>
  <Application>Microsoft Office PowerPoint</Application>
  <PresentationFormat>Personnalisé</PresentationFormat>
  <Paragraphs>145</Paragraphs>
  <Slides>10</Slides>
  <Notes>9</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10</vt:i4>
      </vt:variant>
    </vt:vector>
  </HeadingPairs>
  <TitlesOfParts>
    <vt:vector size="20" baseType="lpstr">
      <vt:lpstr>Gabriola</vt:lpstr>
      <vt:lpstr>Helvetica Now Light</vt:lpstr>
      <vt:lpstr>Calibri</vt:lpstr>
      <vt:lpstr>Arial</vt:lpstr>
      <vt:lpstr>Helvetica Now Bold</vt:lpstr>
      <vt:lpstr>Helvetica Now</vt:lpstr>
      <vt:lpstr>Wingdings</vt:lpstr>
      <vt:lpstr>Courier New</vt:lpstr>
      <vt:lpstr>Aptos</vt:lpstr>
      <vt:lpstr>Office Theme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GOBEYOND Presentation</dc:title>
  <dc:creator>Guillaume Charpy</dc:creator>
  <cp:lastModifiedBy>Guillaume Charpy</cp:lastModifiedBy>
  <cp:revision>119</cp:revision>
  <dcterms:created xsi:type="dcterms:W3CDTF">2006-08-16T00:00:00Z</dcterms:created>
  <dcterms:modified xsi:type="dcterms:W3CDTF">2026-04-09T09:08:34Z</dcterms:modified>
  <dc:identifier>DAGMf6uPk0Y</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0x010100EF92E9F14CB6C0448E38AE4E0FE492D8</vt:lpwstr>
  </property>
</Properties>
</file>