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49"/>
  </p:notesMasterIdLst>
  <p:sldIdLst>
    <p:sldId id="299" r:id="rId5"/>
    <p:sldId id="300" r:id="rId6"/>
    <p:sldId id="306" r:id="rId7"/>
    <p:sldId id="302" r:id="rId8"/>
    <p:sldId id="307" r:id="rId9"/>
    <p:sldId id="258" r:id="rId10"/>
    <p:sldId id="259" r:id="rId11"/>
    <p:sldId id="309" r:id="rId12"/>
    <p:sldId id="310" r:id="rId13"/>
    <p:sldId id="284" r:id="rId14"/>
    <p:sldId id="282" r:id="rId15"/>
    <p:sldId id="283" r:id="rId16"/>
    <p:sldId id="315" r:id="rId17"/>
    <p:sldId id="285" r:id="rId18"/>
    <p:sldId id="316" r:id="rId19"/>
    <p:sldId id="317" r:id="rId20"/>
    <p:sldId id="314" r:id="rId21"/>
    <p:sldId id="294" r:id="rId22"/>
    <p:sldId id="286" r:id="rId23"/>
    <p:sldId id="287" r:id="rId24"/>
    <p:sldId id="288" r:id="rId25"/>
    <p:sldId id="292" r:id="rId26"/>
    <p:sldId id="303" r:id="rId27"/>
    <p:sldId id="308" r:id="rId28"/>
    <p:sldId id="270" r:id="rId29"/>
    <p:sldId id="260" r:id="rId30"/>
    <p:sldId id="261" r:id="rId31"/>
    <p:sldId id="266" r:id="rId32"/>
    <p:sldId id="304" r:id="rId33"/>
    <p:sldId id="295" r:id="rId34"/>
    <p:sldId id="278" r:id="rId35"/>
    <p:sldId id="279" r:id="rId36"/>
    <p:sldId id="321" r:id="rId37"/>
    <p:sldId id="318" r:id="rId38"/>
    <p:sldId id="319" r:id="rId39"/>
    <p:sldId id="320" r:id="rId40"/>
    <p:sldId id="312" r:id="rId41"/>
    <p:sldId id="296" r:id="rId42"/>
    <p:sldId id="297" r:id="rId43"/>
    <p:sldId id="289" r:id="rId44"/>
    <p:sldId id="291" r:id="rId45"/>
    <p:sldId id="298" r:id="rId46"/>
    <p:sldId id="322" r:id="rId47"/>
    <p:sldId id="323" r:id="rId48"/>
  </p:sldIdLst>
  <p:sldSz cx="18288000" cy="10287000"/>
  <p:notesSz cx="6858000" cy="9144000"/>
  <p:embeddedFontLst>
    <p:embeddedFont>
      <p:font typeface="DM Sans" pitchFamily="2" charset="0"/>
      <p:regular r:id="rId50"/>
      <p:bold r:id="rId51"/>
      <p:italic r:id="rId52"/>
      <p:boldItalic r:id="rId53"/>
    </p:embeddedFont>
    <p:embeddedFont>
      <p:font typeface="Gabriola" panose="04040605051002020D02" pitchFamily="82" charset="0"/>
      <p:regular r:id="rId54"/>
    </p:embeddedFont>
    <p:embeddedFont>
      <p:font typeface="Helvetica" panose="020B0604020202020204" pitchFamily="34" charset="0"/>
      <p:regular r:id="rId55"/>
      <p:bold r:id="rId56"/>
      <p:italic r:id="rId57"/>
      <p:boldItalic r:id="rId58"/>
    </p:embeddedFont>
    <p:embeddedFont>
      <p:font typeface="Helvetica Now" panose="020B0604020202020204" charset="0"/>
      <p:regular r:id="rId59"/>
    </p:embeddedFont>
    <p:embeddedFont>
      <p:font typeface="Helvetica Now Bold" panose="020B0604020202020204" charset="0"/>
      <p:regular r:id="rId60"/>
    </p:embeddedFont>
    <p:embeddedFont>
      <p:font typeface="Merriweather" panose="00000500000000000000" pitchFamily="2" charset="0"/>
      <p:regular r:id="rId61"/>
      <p:bold r:id="rId62"/>
      <p:italic r:id="rId63"/>
      <p:boldItalic r:id="rId64"/>
    </p:embeddedFont>
    <p:embeddedFont>
      <p:font typeface="Segoe UI" panose="020B0502040204020203" pitchFamily="34" charset="0"/>
      <p:regular r:id="rId65"/>
      <p:bold r:id="rId66"/>
      <p:italic r:id="rId67"/>
      <p:boldItalic r:id="rId6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C990"/>
    <a:srgbClr val="1A64AF"/>
    <a:srgbClr val="155EA8"/>
    <a:srgbClr val="F3F0E0"/>
    <a:srgbClr val="BBD2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C9471F-9591-EFBE-A5E1-F64788F7BFE7}" v="1" dt="2026-04-22T09:47:31.1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741" autoAdjust="0"/>
    <p:restoredTop sz="83778" autoAdjust="0"/>
  </p:normalViewPr>
  <p:slideViewPr>
    <p:cSldViewPr>
      <p:cViewPr>
        <p:scale>
          <a:sx n="65" d="100"/>
          <a:sy n="65" d="100"/>
        </p:scale>
        <p:origin x="2416" y="8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14.fntdata"/><Relationship Id="rId68" Type="http://schemas.openxmlformats.org/officeDocument/2006/relationships/font" Target="fonts/font19.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font" Target="fonts/font17.fntdata"/><Relationship Id="rId74"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font" Target="fonts/font12.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7.fntdata"/><Relationship Id="rId64" Type="http://schemas.openxmlformats.org/officeDocument/2006/relationships/font" Target="fonts/font15.fntdata"/><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2.fntdata"/><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10.fntdata"/><Relationship Id="rId67" Type="http://schemas.openxmlformats.org/officeDocument/2006/relationships/font" Target="fonts/font18.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5.fntdata"/><Relationship Id="rId62" Type="http://schemas.openxmlformats.org/officeDocument/2006/relationships/font" Target="fonts/font13.fntdata"/><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openxmlformats.org/officeDocument/2006/relationships/font" Target="fonts/font8.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font" Target="fonts/font16.fntdata"/><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3.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uno Miguel de Sousa" userId="S::nuno.sousa_mun-setubal.pt#ext#@upcbcntech.onmicrosoft.com::4c9c2854-2827-4b5a-b364-f5fa07c3c627" providerId="AD" clId="Web-{12C9471F-9591-EFBE-A5E1-F64788F7BFE7}"/>
    <pc:docChg chg="sldOrd">
      <pc:chgData name="Nuno Miguel de Sousa" userId="S::nuno.sousa_mun-setubal.pt#ext#@upcbcntech.onmicrosoft.com::4c9c2854-2827-4b5a-b364-f5fa07c3c627" providerId="AD" clId="Web-{12C9471F-9591-EFBE-A5E1-F64788F7BFE7}" dt="2026-04-22T09:47:31.164" v="0"/>
      <pc:docMkLst>
        <pc:docMk/>
      </pc:docMkLst>
      <pc:sldChg chg="ord">
        <pc:chgData name="Nuno Miguel de Sousa" userId="S::nuno.sousa_mun-setubal.pt#ext#@upcbcntech.onmicrosoft.com::4c9c2854-2827-4b5a-b364-f5fa07c3c627" providerId="AD" clId="Web-{12C9471F-9591-EFBE-A5E1-F64788F7BFE7}" dt="2026-04-22T09:47:31.164" v="0"/>
        <pc:sldMkLst>
          <pc:docMk/>
          <pc:sldMk cId="1976656173" sldId="27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352AD9-D72E-41FF-A784-4C123A9330DE}"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s-ES"/>
        </a:p>
      </dgm:t>
    </dgm:pt>
    <dgm:pt modelId="{FFB9AFA0-6F43-4930-B548-96E712053689}">
      <dgm:prSet phldrT="[Texto]" phldr="0"/>
      <dgm:spPr/>
      <dgm:t>
        <a:bodyPr/>
        <a:lstStyle/>
        <a:p>
          <a:r>
            <a:rPr lang="es-ES" dirty="0"/>
            <a:t>Hazard</a:t>
          </a:r>
        </a:p>
      </dgm:t>
    </dgm:pt>
    <dgm:pt modelId="{943E7616-E8EE-47A0-8B65-C0AF4D7A9AC7}" type="parTrans" cxnId="{9418759C-E7A1-4FB7-8857-2D29E61DB958}">
      <dgm:prSet/>
      <dgm:spPr/>
      <dgm:t>
        <a:bodyPr/>
        <a:lstStyle/>
        <a:p>
          <a:endParaRPr lang="es-ES"/>
        </a:p>
      </dgm:t>
    </dgm:pt>
    <dgm:pt modelId="{AFCD49BB-BC72-4934-91C4-8C7E7B9B0EEB}" type="sibTrans" cxnId="{9418759C-E7A1-4FB7-8857-2D29E61DB958}">
      <dgm:prSet/>
      <dgm:spPr/>
      <dgm:t>
        <a:bodyPr/>
        <a:lstStyle/>
        <a:p>
          <a:endParaRPr lang="es-ES"/>
        </a:p>
      </dgm:t>
    </dgm:pt>
    <dgm:pt modelId="{72BA4DF7-C6E8-4F00-94B4-C69089CBA076}">
      <dgm:prSet phldrT="[Texto]" phldr="0"/>
      <dgm:spPr/>
      <dgm:t>
        <a:bodyPr/>
        <a:lstStyle/>
        <a:p>
          <a:r>
            <a:rPr lang="es-ES" dirty="0" err="1"/>
            <a:t>Impact</a:t>
          </a:r>
          <a:endParaRPr lang="es-ES" dirty="0"/>
        </a:p>
      </dgm:t>
    </dgm:pt>
    <dgm:pt modelId="{D45168E3-8446-4D3A-BA49-DA71397F92D9}" type="parTrans" cxnId="{4C558609-0D09-49B0-8447-8C0B602832FF}">
      <dgm:prSet/>
      <dgm:spPr/>
      <dgm:t>
        <a:bodyPr/>
        <a:lstStyle/>
        <a:p>
          <a:endParaRPr lang="es-ES"/>
        </a:p>
      </dgm:t>
    </dgm:pt>
    <dgm:pt modelId="{12A1010E-5E81-47DD-9671-90E223B0DFF7}" type="sibTrans" cxnId="{4C558609-0D09-49B0-8447-8C0B602832FF}">
      <dgm:prSet/>
      <dgm:spPr/>
      <dgm:t>
        <a:bodyPr/>
        <a:lstStyle/>
        <a:p>
          <a:endParaRPr lang="es-ES"/>
        </a:p>
      </dgm:t>
    </dgm:pt>
    <dgm:pt modelId="{5950957B-41D4-4D5F-A560-5B376F05F995}">
      <dgm:prSet phldrT="[Texto]" phldr="0"/>
      <dgm:spPr/>
      <dgm:t>
        <a:bodyPr/>
        <a:lstStyle/>
        <a:p>
          <a:r>
            <a:rPr lang="es-ES" dirty="0" err="1"/>
            <a:t>Action</a:t>
          </a:r>
          <a:endParaRPr lang="es-ES" dirty="0"/>
        </a:p>
      </dgm:t>
    </dgm:pt>
    <dgm:pt modelId="{F4795EF1-3E38-46A5-8291-2D3D3FF3A7E3}" type="parTrans" cxnId="{17788268-5FCF-4F5F-9F43-0C4608C63495}">
      <dgm:prSet/>
      <dgm:spPr/>
      <dgm:t>
        <a:bodyPr/>
        <a:lstStyle/>
        <a:p>
          <a:endParaRPr lang="es-ES"/>
        </a:p>
      </dgm:t>
    </dgm:pt>
    <dgm:pt modelId="{CA5154F1-C464-4742-809E-C9221B68686F}" type="sibTrans" cxnId="{17788268-5FCF-4F5F-9F43-0C4608C63495}">
      <dgm:prSet/>
      <dgm:spPr/>
      <dgm:t>
        <a:bodyPr/>
        <a:lstStyle/>
        <a:p>
          <a:endParaRPr lang="es-ES"/>
        </a:p>
      </dgm:t>
    </dgm:pt>
    <dgm:pt modelId="{B321438A-C0AE-4E43-A6B6-627E214FDB24}" type="pres">
      <dgm:prSet presAssocID="{45352AD9-D72E-41FF-A784-4C123A9330DE}" presName="CompostProcess" presStyleCnt="0">
        <dgm:presLayoutVars>
          <dgm:dir/>
          <dgm:resizeHandles val="exact"/>
        </dgm:presLayoutVars>
      </dgm:prSet>
      <dgm:spPr/>
    </dgm:pt>
    <dgm:pt modelId="{886B805D-2FF2-4087-99C6-FD8086A991A6}" type="pres">
      <dgm:prSet presAssocID="{45352AD9-D72E-41FF-A784-4C123A9330DE}" presName="arrow" presStyleLbl="bgShp" presStyleIdx="0" presStyleCnt="1"/>
      <dgm:spPr/>
    </dgm:pt>
    <dgm:pt modelId="{A2C4C660-A2F1-4C60-AE6E-7219797DB774}" type="pres">
      <dgm:prSet presAssocID="{45352AD9-D72E-41FF-A784-4C123A9330DE}" presName="linearProcess" presStyleCnt="0"/>
      <dgm:spPr/>
    </dgm:pt>
    <dgm:pt modelId="{E0C6660F-3708-419D-9BE9-2101F28005A2}" type="pres">
      <dgm:prSet presAssocID="{FFB9AFA0-6F43-4930-B548-96E712053689}" presName="textNode" presStyleLbl="node1" presStyleIdx="0" presStyleCnt="3">
        <dgm:presLayoutVars>
          <dgm:bulletEnabled val="1"/>
        </dgm:presLayoutVars>
      </dgm:prSet>
      <dgm:spPr/>
    </dgm:pt>
    <dgm:pt modelId="{778FC7A0-59C7-497A-A427-F441805A8D69}" type="pres">
      <dgm:prSet presAssocID="{AFCD49BB-BC72-4934-91C4-8C7E7B9B0EEB}" presName="sibTrans" presStyleCnt="0"/>
      <dgm:spPr/>
    </dgm:pt>
    <dgm:pt modelId="{AE7224D3-CEE3-4D09-8BB0-A9B241B022B4}" type="pres">
      <dgm:prSet presAssocID="{72BA4DF7-C6E8-4F00-94B4-C69089CBA076}" presName="textNode" presStyleLbl="node1" presStyleIdx="1" presStyleCnt="3">
        <dgm:presLayoutVars>
          <dgm:bulletEnabled val="1"/>
        </dgm:presLayoutVars>
      </dgm:prSet>
      <dgm:spPr/>
    </dgm:pt>
    <dgm:pt modelId="{ADFA836C-6623-4A33-BED1-4297CD96CB8F}" type="pres">
      <dgm:prSet presAssocID="{12A1010E-5E81-47DD-9671-90E223B0DFF7}" presName="sibTrans" presStyleCnt="0"/>
      <dgm:spPr/>
    </dgm:pt>
    <dgm:pt modelId="{FAFD4613-0A32-4BCB-94A2-730B98D60CDB}" type="pres">
      <dgm:prSet presAssocID="{5950957B-41D4-4D5F-A560-5B376F05F995}" presName="textNode" presStyleLbl="node1" presStyleIdx="2" presStyleCnt="3">
        <dgm:presLayoutVars>
          <dgm:bulletEnabled val="1"/>
        </dgm:presLayoutVars>
      </dgm:prSet>
      <dgm:spPr/>
    </dgm:pt>
  </dgm:ptLst>
  <dgm:cxnLst>
    <dgm:cxn modelId="{4C558609-0D09-49B0-8447-8C0B602832FF}" srcId="{45352AD9-D72E-41FF-A784-4C123A9330DE}" destId="{72BA4DF7-C6E8-4F00-94B4-C69089CBA076}" srcOrd="1" destOrd="0" parTransId="{D45168E3-8446-4D3A-BA49-DA71397F92D9}" sibTransId="{12A1010E-5E81-47DD-9671-90E223B0DFF7}"/>
    <dgm:cxn modelId="{B85A7B1C-D3DD-416C-9B40-1097A65C4318}" type="presOf" srcId="{FFB9AFA0-6F43-4930-B548-96E712053689}" destId="{E0C6660F-3708-419D-9BE9-2101F28005A2}" srcOrd="0" destOrd="0" presId="urn:microsoft.com/office/officeart/2005/8/layout/hProcess9"/>
    <dgm:cxn modelId="{17788268-5FCF-4F5F-9F43-0C4608C63495}" srcId="{45352AD9-D72E-41FF-A784-4C123A9330DE}" destId="{5950957B-41D4-4D5F-A560-5B376F05F995}" srcOrd="2" destOrd="0" parTransId="{F4795EF1-3E38-46A5-8291-2D3D3FF3A7E3}" sibTransId="{CA5154F1-C464-4742-809E-C9221B68686F}"/>
    <dgm:cxn modelId="{490A8395-6EC5-4A80-B973-82D169FBA78F}" type="presOf" srcId="{5950957B-41D4-4D5F-A560-5B376F05F995}" destId="{FAFD4613-0A32-4BCB-94A2-730B98D60CDB}" srcOrd="0" destOrd="0" presId="urn:microsoft.com/office/officeart/2005/8/layout/hProcess9"/>
    <dgm:cxn modelId="{9418759C-E7A1-4FB7-8857-2D29E61DB958}" srcId="{45352AD9-D72E-41FF-A784-4C123A9330DE}" destId="{FFB9AFA0-6F43-4930-B548-96E712053689}" srcOrd="0" destOrd="0" parTransId="{943E7616-E8EE-47A0-8B65-C0AF4D7A9AC7}" sibTransId="{AFCD49BB-BC72-4934-91C4-8C7E7B9B0EEB}"/>
    <dgm:cxn modelId="{DA178FAE-21A8-48E2-B280-72E65EF27A43}" type="presOf" srcId="{45352AD9-D72E-41FF-A784-4C123A9330DE}" destId="{B321438A-C0AE-4E43-A6B6-627E214FDB24}" srcOrd="0" destOrd="0" presId="urn:microsoft.com/office/officeart/2005/8/layout/hProcess9"/>
    <dgm:cxn modelId="{8B6EC0C2-2D4F-41A7-8A3C-68F43FDC93A8}" type="presOf" srcId="{72BA4DF7-C6E8-4F00-94B4-C69089CBA076}" destId="{AE7224D3-CEE3-4D09-8BB0-A9B241B022B4}" srcOrd="0" destOrd="0" presId="urn:microsoft.com/office/officeart/2005/8/layout/hProcess9"/>
    <dgm:cxn modelId="{5690A545-7EAB-4E4F-BDEC-9002E26FC9C9}" type="presParOf" srcId="{B321438A-C0AE-4E43-A6B6-627E214FDB24}" destId="{886B805D-2FF2-4087-99C6-FD8086A991A6}" srcOrd="0" destOrd="0" presId="urn:microsoft.com/office/officeart/2005/8/layout/hProcess9"/>
    <dgm:cxn modelId="{EB7E0E54-F254-4769-828B-57F4205CF65F}" type="presParOf" srcId="{B321438A-C0AE-4E43-A6B6-627E214FDB24}" destId="{A2C4C660-A2F1-4C60-AE6E-7219797DB774}" srcOrd="1" destOrd="0" presId="urn:microsoft.com/office/officeart/2005/8/layout/hProcess9"/>
    <dgm:cxn modelId="{A05DE3F0-919B-4FBE-A556-A2A6173E7E5F}" type="presParOf" srcId="{A2C4C660-A2F1-4C60-AE6E-7219797DB774}" destId="{E0C6660F-3708-419D-9BE9-2101F28005A2}" srcOrd="0" destOrd="0" presId="urn:microsoft.com/office/officeart/2005/8/layout/hProcess9"/>
    <dgm:cxn modelId="{D39FA35F-9F99-4E26-A8C4-AAF70859FF96}" type="presParOf" srcId="{A2C4C660-A2F1-4C60-AE6E-7219797DB774}" destId="{778FC7A0-59C7-497A-A427-F441805A8D69}" srcOrd="1" destOrd="0" presId="urn:microsoft.com/office/officeart/2005/8/layout/hProcess9"/>
    <dgm:cxn modelId="{6D633B9D-A4BE-4F4F-8BE6-E5B585B38DF7}" type="presParOf" srcId="{A2C4C660-A2F1-4C60-AE6E-7219797DB774}" destId="{AE7224D3-CEE3-4D09-8BB0-A9B241B022B4}" srcOrd="2" destOrd="0" presId="urn:microsoft.com/office/officeart/2005/8/layout/hProcess9"/>
    <dgm:cxn modelId="{DCC4C3C1-3B7F-4D25-AC84-E9DB39142E01}" type="presParOf" srcId="{A2C4C660-A2F1-4C60-AE6E-7219797DB774}" destId="{ADFA836C-6623-4A33-BED1-4297CD96CB8F}" srcOrd="3" destOrd="0" presId="urn:microsoft.com/office/officeart/2005/8/layout/hProcess9"/>
    <dgm:cxn modelId="{3F64BD97-BD7C-4BC6-BAEF-0F0C4E432A55}" type="presParOf" srcId="{A2C4C660-A2F1-4C60-AE6E-7219797DB774}" destId="{FAFD4613-0A32-4BCB-94A2-730B98D60CDB}" srcOrd="4"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6B805D-2FF2-4087-99C6-FD8086A991A6}">
      <dsp:nvSpPr>
        <dsp:cNvPr id="0" name=""/>
        <dsp:cNvSpPr/>
      </dsp:nvSpPr>
      <dsp:spPr>
        <a:xfrm>
          <a:off x="606440" y="0"/>
          <a:ext cx="6872988" cy="6424484"/>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C6660F-3708-419D-9BE9-2101F28005A2}">
      <dsp:nvSpPr>
        <dsp:cNvPr id="0" name=""/>
        <dsp:cNvSpPr/>
      </dsp:nvSpPr>
      <dsp:spPr>
        <a:xfrm>
          <a:off x="444" y="1927345"/>
          <a:ext cx="2481528" cy="25697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marL="0" lvl="0" indent="0" algn="ctr" defTabSz="2266950">
            <a:lnSpc>
              <a:spcPct val="90000"/>
            </a:lnSpc>
            <a:spcBef>
              <a:spcPct val="0"/>
            </a:spcBef>
            <a:spcAft>
              <a:spcPct val="35000"/>
            </a:spcAft>
            <a:buNone/>
          </a:pPr>
          <a:r>
            <a:rPr lang="es-ES" sz="5100" kern="1200" dirty="0"/>
            <a:t>Hazard</a:t>
          </a:r>
        </a:p>
      </dsp:txBody>
      <dsp:txXfrm>
        <a:off x="121582" y="2048483"/>
        <a:ext cx="2239252" cy="2327517"/>
      </dsp:txXfrm>
    </dsp:sp>
    <dsp:sp modelId="{AE7224D3-CEE3-4D09-8BB0-A9B241B022B4}">
      <dsp:nvSpPr>
        <dsp:cNvPr id="0" name=""/>
        <dsp:cNvSpPr/>
      </dsp:nvSpPr>
      <dsp:spPr>
        <a:xfrm>
          <a:off x="2802170" y="1927345"/>
          <a:ext cx="2481528" cy="25697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marL="0" lvl="0" indent="0" algn="ctr" defTabSz="2266950">
            <a:lnSpc>
              <a:spcPct val="90000"/>
            </a:lnSpc>
            <a:spcBef>
              <a:spcPct val="0"/>
            </a:spcBef>
            <a:spcAft>
              <a:spcPct val="35000"/>
            </a:spcAft>
            <a:buNone/>
          </a:pPr>
          <a:r>
            <a:rPr lang="es-ES" sz="5100" kern="1200" dirty="0" err="1"/>
            <a:t>Impact</a:t>
          </a:r>
          <a:endParaRPr lang="es-ES" sz="5100" kern="1200" dirty="0"/>
        </a:p>
      </dsp:txBody>
      <dsp:txXfrm>
        <a:off x="2923308" y="2048483"/>
        <a:ext cx="2239252" cy="2327517"/>
      </dsp:txXfrm>
    </dsp:sp>
    <dsp:sp modelId="{FAFD4613-0A32-4BCB-94A2-730B98D60CDB}">
      <dsp:nvSpPr>
        <dsp:cNvPr id="0" name=""/>
        <dsp:cNvSpPr/>
      </dsp:nvSpPr>
      <dsp:spPr>
        <a:xfrm>
          <a:off x="5603896" y="1927345"/>
          <a:ext cx="2481528" cy="25697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marL="0" lvl="0" indent="0" algn="ctr" defTabSz="2266950">
            <a:lnSpc>
              <a:spcPct val="90000"/>
            </a:lnSpc>
            <a:spcBef>
              <a:spcPct val="0"/>
            </a:spcBef>
            <a:spcAft>
              <a:spcPct val="35000"/>
            </a:spcAft>
            <a:buNone/>
          </a:pPr>
          <a:r>
            <a:rPr lang="es-ES" sz="5100" kern="1200" dirty="0" err="1"/>
            <a:t>Action</a:t>
          </a:r>
          <a:endParaRPr lang="es-ES" sz="5100" kern="1200" dirty="0"/>
        </a:p>
      </dsp:txBody>
      <dsp:txXfrm>
        <a:off x="5725034" y="2048483"/>
        <a:ext cx="2239252" cy="232751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F20E8C-4149-4D0A-B293-1C062F582477}" type="datetimeFigureOut">
              <a:rPr lang="fr-FR" smtClean="0"/>
              <a:t>22/04/2026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4885ED-A7F4-4801-B127-B8C112B773FC}" type="slidenum">
              <a:rPr lang="fr-FR" smtClean="0"/>
              <a:t>‹nº›</a:t>
            </a:fld>
            <a:endParaRPr lang="fr-FR"/>
          </a:p>
        </p:txBody>
      </p:sp>
    </p:spTree>
    <p:extLst>
      <p:ext uri="{BB962C8B-B14F-4D97-AF65-F5344CB8AC3E}">
        <p14:creationId xmlns:p14="http://schemas.microsoft.com/office/powerpoint/2010/main" val="3681898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84885ED-A7F4-4801-B127-B8C112B773FC}" type="slidenum">
              <a:rPr lang="fr-FR" smtClean="0"/>
              <a:t>1</a:t>
            </a:fld>
            <a:endParaRPr lang="fr-FR"/>
          </a:p>
        </p:txBody>
      </p:sp>
    </p:spTree>
    <p:extLst>
      <p:ext uri="{BB962C8B-B14F-4D97-AF65-F5344CB8AC3E}">
        <p14:creationId xmlns:p14="http://schemas.microsoft.com/office/powerpoint/2010/main" val="1173737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511C2-D260-F0C0-2AC6-B525F80643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9EE9158-A95B-2FAB-4E89-25E8CBDFC0A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BF6B29A-F59B-374D-17A6-CD7DC3BD0CAA}"/>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1C0E1C52-FFC7-CC8A-21B9-DF62BB564FD3}"/>
              </a:ext>
            </a:extLst>
          </p:cNvPr>
          <p:cNvSpPr>
            <a:spLocks noGrp="1"/>
          </p:cNvSpPr>
          <p:nvPr>
            <p:ph type="sldNum" sz="quarter" idx="5"/>
          </p:nvPr>
        </p:nvSpPr>
        <p:spPr/>
        <p:txBody>
          <a:bodyPr/>
          <a:lstStyle/>
          <a:p>
            <a:fld id="{084885ED-A7F4-4801-B127-B8C112B773FC}" type="slidenum">
              <a:rPr lang="fr-FR" smtClean="0"/>
              <a:t>10</a:t>
            </a:fld>
            <a:endParaRPr lang="fr-FR"/>
          </a:p>
        </p:txBody>
      </p:sp>
    </p:spTree>
    <p:extLst>
      <p:ext uri="{BB962C8B-B14F-4D97-AF65-F5344CB8AC3E}">
        <p14:creationId xmlns:p14="http://schemas.microsoft.com/office/powerpoint/2010/main" val="3286247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88767-2069-001D-61CE-3197F41DD36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06C656C-6525-5720-1872-AED81D04D93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55E5F61-E2ED-3C13-D4F2-18923FEFF17E}"/>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95723342-CD03-2CBD-F934-0650F4D303D2}"/>
              </a:ext>
            </a:extLst>
          </p:cNvPr>
          <p:cNvSpPr>
            <a:spLocks noGrp="1"/>
          </p:cNvSpPr>
          <p:nvPr>
            <p:ph type="sldNum" sz="quarter" idx="5"/>
          </p:nvPr>
        </p:nvSpPr>
        <p:spPr/>
        <p:txBody>
          <a:bodyPr/>
          <a:lstStyle/>
          <a:p>
            <a:fld id="{084885ED-A7F4-4801-B127-B8C112B773FC}" type="slidenum">
              <a:rPr lang="fr-FR" smtClean="0"/>
              <a:t>11</a:t>
            </a:fld>
            <a:endParaRPr lang="fr-FR"/>
          </a:p>
        </p:txBody>
      </p:sp>
    </p:spTree>
    <p:extLst>
      <p:ext uri="{BB962C8B-B14F-4D97-AF65-F5344CB8AC3E}">
        <p14:creationId xmlns:p14="http://schemas.microsoft.com/office/powerpoint/2010/main" val="2818041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AF7C6-2A9F-B4FE-1CC4-4E32B73432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70CCE8-A58B-17F2-90CE-11C73213893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4FE331A-0BBE-DD3B-CBE6-60811696E6CB}"/>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B0BC2DB1-CE3E-A993-3F26-B26ADC23CD50}"/>
              </a:ext>
            </a:extLst>
          </p:cNvPr>
          <p:cNvSpPr>
            <a:spLocks noGrp="1"/>
          </p:cNvSpPr>
          <p:nvPr>
            <p:ph type="sldNum" sz="quarter" idx="5"/>
          </p:nvPr>
        </p:nvSpPr>
        <p:spPr/>
        <p:txBody>
          <a:bodyPr/>
          <a:lstStyle/>
          <a:p>
            <a:fld id="{084885ED-A7F4-4801-B127-B8C112B773FC}" type="slidenum">
              <a:rPr lang="fr-FR" smtClean="0"/>
              <a:t>12</a:t>
            </a:fld>
            <a:endParaRPr lang="fr-FR"/>
          </a:p>
        </p:txBody>
      </p:sp>
    </p:spTree>
    <p:extLst>
      <p:ext uri="{BB962C8B-B14F-4D97-AF65-F5344CB8AC3E}">
        <p14:creationId xmlns:p14="http://schemas.microsoft.com/office/powerpoint/2010/main" val="3387597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A2FEA-67D1-4F62-A240-3C625FB205C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E726548-48E9-BD19-C71C-BC62EA5315F6}"/>
              </a:ext>
            </a:extLst>
          </p:cNvPr>
          <p:cNvSpPr>
            <a:spLocks noGrp="1" noRot="1" noChangeAspect="1"/>
          </p:cNvSpPr>
          <p:nvPr>
            <p:ph type="sldImg"/>
          </p:nvPr>
        </p:nvSpPr>
        <p:spPr>
          <a:xfrm>
            <a:off x="381000" y="685800"/>
            <a:ext cx="6096000" cy="3429000"/>
          </a:xfrm>
        </p:spPr>
        <p:txBody>
          <a:bodyPr/>
          <a:lstStyle/>
          <a:p>
            <a:endParaRPr lang="es-ES"/>
          </a:p>
        </p:txBody>
      </p:sp>
      <p:sp>
        <p:nvSpPr>
          <p:cNvPr id="3" name="Espace réservé des notes 2">
            <a:extLst>
              <a:ext uri="{FF2B5EF4-FFF2-40B4-BE49-F238E27FC236}">
                <a16:creationId xmlns:a16="http://schemas.microsoft.com/office/drawing/2014/main" id="{C50954A3-447E-2790-1DB4-2A101A02E98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Official warnings are essential and work well but are not normally impact based.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So the challenge begins when local authorities need to turn them into concrete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gaps between what official warnings deliver and what local actors need translate into very concrete implementation challenges on the 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4FD1E6A2-9171-1723-822B-0948BB1C1FCC}"/>
              </a:ext>
            </a:extLst>
          </p:cNvPr>
          <p:cNvSpPr>
            <a:spLocks noGrp="1"/>
          </p:cNvSpPr>
          <p:nvPr>
            <p:ph type="sldNum" sz="quarter" idx="5"/>
          </p:nvPr>
        </p:nvSpPr>
        <p:spPr/>
        <p:txBody>
          <a:bodyPr/>
          <a:lstStyle/>
          <a:p>
            <a:fld id="{084885ED-A7F4-4801-B127-B8C112B773FC}" type="slidenum">
              <a:rPr lang="fr-FR" smtClean="0"/>
              <a:t>13</a:t>
            </a:fld>
            <a:endParaRPr lang="fr-FR"/>
          </a:p>
        </p:txBody>
      </p:sp>
    </p:spTree>
    <p:extLst>
      <p:ext uri="{BB962C8B-B14F-4D97-AF65-F5344CB8AC3E}">
        <p14:creationId xmlns:p14="http://schemas.microsoft.com/office/powerpoint/2010/main" val="3125056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97901-1A4C-76F4-FB4F-DC7EB236A99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F02AB83-1DC3-EA55-2AB7-B352AADD7620}"/>
              </a:ext>
            </a:extLst>
          </p:cNvPr>
          <p:cNvSpPr>
            <a:spLocks noGrp="1" noRot="1" noChangeAspect="1"/>
          </p:cNvSpPr>
          <p:nvPr>
            <p:ph type="sldImg"/>
          </p:nvPr>
        </p:nvSpPr>
        <p:spPr>
          <a:xfrm>
            <a:off x="381000" y="685800"/>
            <a:ext cx="6096000" cy="3429000"/>
          </a:xfrm>
        </p:spPr>
        <p:txBody>
          <a:bodyPr/>
          <a:lstStyle/>
          <a:p>
            <a:endParaRPr lang="es-ES"/>
          </a:p>
        </p:txBody>
      </p:sp>
      <p:sp>
        <p:nvSpPr>
          <p:cNvPr id="3" name="Espace réservé des notes 2">
            <a:extLst>
              <a:ext uri="{FF2B5EF4-FFF2-40B4-BE49-F238E27FC236}">
                <a16:creationId xmlns:a16="http://schemas.microsoft.com/office/drawing/2014/main" id="{7E0249D5-8AEF-F3DC-93F7-CA80AD78F8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Official warnings are essential and work well but are not normally impact based.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So the challenge begins when local authorities need to turn them into concrete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gaps between what official warnings deliver and what local actors need translate into very concrete implementation challenges on the 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1079C1D6-FA46-5E04-7B50-B95B46E8E174}"/>
              </a:ext>
            </a:extLst>
          </p:cNvPr>
          <p:cNvSpPr>
            <a:spLocks noGrp="1"/>
          </p:cNvSpPr>
          <p:nvPr>
            <p:ph type="sldNum" sz="quarter" idx="5"/>
          </p:nvPr>
        </p:nvSpPr>
        <p:spPr/>
        <p:txBody>
          <a:bodyPr/>
          <a:lstStyle/>
          <a:p>
            <a:fld id="{084885ED-A7F4-4801-B127-B8C112B773FC}" type="slidenum">
              <a:rPr lang="fr-FR" smtClean="0"/>
              <a:t>17</a:t>
            </a:fld>
            <a:endParaRPr lang="fr-FR"/>
          </a:p>
        </p:txBody>
      </p:sp>
    </p:spTree>
    <p:extLst>
      <p:ext uri="{BB962C8B-B14F-4D97-AF65-F5344CB8AC3E}">
        <p14:creationId xmlns:p14="http://schemas.microsoft.com/office/powerpoint/2010/main" val="3360902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A55A1-4DAB-AA21-DD15-9845FD86EE0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90040A6-3541-8BA4-7206-23FCA1DA70E2}"/>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B6DF9396-6693-0E11-A8C8-2BADD3E28B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Official warnings are essential and work well but are not normally impact based.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So the challenge begins when local authorities need to turn them into concrete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gaps between what official warnings deliver and what local actors need translate into very concrete implementation challenges on the 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4DAE59FE-49F0-944D-0019-E7AE97DD8E9D}"/>
              </a:ext>
            </a:extLst>
          </p:cNvPr>
          <p:cNvSpPr>
            <a:spLocks noGrp="1"/>
          </p:cNvSpPr>
          <p:nvPr>
            <p:ph type="sldNum" sz="quarter" idx="5"/>
          </p:nvPr>
        </p:nvSpPr>
        <p:spPr/>
        <p:txBody>
          <a:bodyPr/>
          <a:lstStyle/>
          <a:p>
            <a:fld id="{084885ED-A7F4-4801-B127-B8C112B773FC}" type="slidenum">
              <a:rPr lang="fr-FR" smtClean="0"/>
              <a:t>18</a:t>
            </a:fld>
            <a:endParaRPr lang="fr-FR"/>
          </a:p>
        </p:txBody>
      </p:sp>
    </p:spTree>
    <p:extLst>
      <p:ext uri="{BB962C8B-B14F-4D97-AF65-F5344CB8AC3E}">
        <p14:creationId xmlns:p14="http://schemas.microsoft.com/office/powerpoint/2010/main" val="1100103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88767-2069-001D-61CE-3197F41DD36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06C656C-6525-5720-1872-AED81D04D93E}"/>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555E5F61-E2ED-3C13-D4F2-18923FEFF1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challenges are not about the quality of warnings, but about making them actionable at local level once translated into impacts.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So the key question becomes:</a:t>
            </a:r>
            <a:br>
              <a:rPr lang="en-US" sz="1200" b="0" i="0" kern="1200" dirty="0">
                <a:solidFill>
                  <a:schemeClr val="tx1"/>
                </a:solidFill>
                <a:effectLst/>
                <a:latin typeface="+mn-lt"/>
                <a:ea typeface="+mn-ea"/>
                <a:cs typeface="+mn-cs"/>
              </a:rPr>
            </a:br>
            <a:r>
              <a:rPr lang="en-US" sz="1200" b="1" i="0" kern="1200" dirty="0">
                <a:solidFill>
                  <a:schemeClr val="tx1"/>
                </a:solidFill>
                <a:effectLst/>
                <a:latin typeface="+mn-lt"/>
                <a:ea typeface="+mn-ea"/>
                <a:cs typeface="+mn-cs"/>
              </a:rPr>
              <a:t>how should local, impact‑based warnings work to support action, without competing with official systems?</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95723342-CD03-2CBD-F934-0650F4D303D2}"/>
              </a:ext>
            </a:extLst>
          </p:cNvPr>
          <p:cNvSpPr>
            <a:spLocks noGrp="1"/>
          </p:cNvSpPr>
          <p:nvPr>
            <p:ph type="sldNum" sz="quarter" idx="5"/>
          </p:nvPr>
        </p:nvSpPr>
        <p:spPr/>
        <p:txBody>
          <a:bodyPr/>
          <a:lstStyle/>
          <a:p>
            <a:fld id="{084885ED-A7F4-4801-B127-B8C112B773FC}" type="slidenum">
              <a:rPr lang="fr-FR" smtClean="0"/>
              <a:t>19</a:t>
            </a:fld>
            <a:endParaRPr lang="fr-FR"/>
          </a:p>
        </p:txBody>
      </p:sp>
    </p:spTree>
    <p:extLst>
      <p:ext uri="{BB962C8B-B14F-4D97-AF65-F5344CB8AC3E}">
        <p14:creationId xmlns:p14="http://schemas.microsoft.com/office/powerpoint/2010/main" val="2818041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AF7C6-2A9F-B4FE-1CC4-4E32B73432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70CCE8-A58B-17F2-90CE-11C732138933}"/>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94FE331A-0BBE-DD3B-CBE6-60811696E6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Local warnings need to follow clear principles to be useful and trusted.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Local warnings interpret the official alert — they don’t replace 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Official warnings describe the hazard; local warnings must describe the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B0BC2DB1-CE3E-A993-3F26-B26ADC23CD50}"/>
              </a:ext>
            </a:extLst>
          </p:cNvPr>
          <p:cNvSpPr>
            <a:spLocks noGrp="1"/>
          </p:cNvSpPr>
          <p:nvPr>
            <p:ph type="sldNum" sz="quarter" idx="5"/>
          </p:nvPr>
        </p:nvSpPr>
        <p:spPr/>
        <p:txBody>
          <a:bodyPr/>
          <a:lstStyle/>
          <a:p>
            <a:fld id="{084885ED-A7F4-4801-B127-B8C112B773FC}" type="slidenum">
              <a:rPr lang="fr-FR" smtClean="0"/>
              <a:t>20</a:t>
            </a:fld>
            <a:endParaRPr lang="fr-FR"/>
          </a:p>
        </p:txBody>
      </p:sp>
    </p:spTree>
    <p:extLst>
      <p:ext uri="{BB962C8B-B14F-4D97-AF65-F5344CB8AC3E}">
        <p14:creationId xmlns:p14="http://schemas.microsoft.com/office/powerpoint/2010/main" val="33875975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762CF-35B4-4C2B-048E-150A8D836F1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ED7FBEF-CA65-DF18-675C-479D581AEBBA}"/>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09732447-5509-039F-DE28-4112D185FC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With ES‑Alert, the last mile is no longer a bottleneck: decisions reach citizens directly and immediately.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ES‑Alert is extremely powerful. The real question is not if we use it — but how, when and by whom.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5E393773-1A63-3037-AE74-0CD3DCB5BD53}"/>
              </a:ext>
            </a:extLst>
          </p:cNvPr>
          <p:cNvSpPr>
            <a:spLocks noGrp="1"/>
          </p:cNvSpPr>
          <p:nvPr>
            <p:ph type="sldNum" sz="quarter" idx="5"/>
          </p:nvPr>
        </p:nvSpPr>
        <p:spPr/>
        <p:txBody>
          <a:bodyPr/>
          <a:lstStyle/>
          <a:p>
            <a:fld id="{084885ED-A7F4-4801-B127-B8C112B773FC}" type="slidenum">
              <a:rPr lang="fr-FR" smtClean="0"/>
              <a:t>21</a:t>
            </a:fld>
            <a:endParaRPr lang="fr-FR"/>
          </a:p>
        </p:txBody>
      </p:sp>
    </p:spTree>
    <p:extLst>
      <p:ext uri="{BB962C8B-B14F-4D97-AF65-F5344CB8AC3E}">
        <p14:creationId xmlns:p14="http://schemas.microsoft.com/office/powerpoint/2010/main" val="21351699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A3D9C-3BB7-689D-533B-19BCFF0538F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6F08660-CB9A-0D1F-1E5C-A83D27AD1581}"/>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0DA889BE-D3E4-2A55-7E86-E793F00902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Here the challenge is not warning the population, but protecting critical field personnel and maintaining operational capability. Impact‑based, site‑specific warnings are what allow official alerts to trigger concrete operational decisions.</a:t>
            </a:r>
          </a:p>
          <a:p>
            <a:endParaRPr lang="fr-FR" dirty="0"/>
          </a:p>
        </p:txBody>
      </p:sp>
      <p:sp>
        <p:nvSpPr>
          <p:cNvPr id="4" name="Espace réservé du numéro de diapositive 3">
            <a:extLst>
              <a:ext uri="{FF2B5EF4-FFF2-40B4-BE49-F238E27FC236}">
                <a16:creationId xmlns:a16="http://schemas.microsoft.com/office/drawing/2014/main" id="{7C6B0100-81C9-35F7-0834-253533684C8C}"/>
              </a:ext>
            </a:extLst>
          </p:cNvPr>
          <p:cNvSpPr>
            <a:spLocks noGrp="1"/>
          </p:cNvSpPr>
          <p:nvPr>
            <p:ph type="sldNum" sz="quarter" idx="5"/>
          </p:nvPr>
        </p:nvSpPr>
        <p:spPr/>
        <p:txBody>
          <a:bodyPr/>
          <a:lstStyle/>
          <a:p>
            <a:fld id="{084885ED-A7F4-4801-B127-B8C112B773FC}" type="slidenum">
              <a:rPr lang="fr-FR" smtClean="0"/>
              <a:t>22</a:t>
            </a:fld>
            <a:endParaRPr lang="fr-FR"/>
          </a:p>
        </p:txBody>
      </p:sp>
    </p:spTree>
    <p:extLst>
      <p:ext uri="{BB962C8B-B14F-4D97-AF65-F5344CB8AC3E}">
        <p14:creationId xmlns:p14="http://schemas.microsoft.com/office/powerpoint/2010/main" val="218136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E4F53-681D-F9DC-7465-EBCCE0F551C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D527E22-EF38-47E5-3683-2DCFD4F14C81}"/>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111ABF3F-4499-8B77-3D58-C6910D7FE99D}"/>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E83A017A-31AC-2337-E246-643538C33A7B}"/>
              </a:ext>
            </a:extLst>
          </p:cNvPr>
          <p:cNvSpPr>
            <a:spLocks noGrp="1"/>
          </p:cNvSpPr>
          <p:nvPr>
            <p:ph type="sldNum" sz="quarter" idx="5"/>
          </p:nvPr>
        </p:nvSpPr>
        <p:spPr/>
        <p:txBody>
          <a:bodyPr/>
          <a:lstStyle/>
          <a:p>
            <a:fld id="{084885ED-A7F4-4801-B127-B8C112B773FC}" type="slidenum">
              <a:rPr lang="fr-FR" smtClean="0"/>
              <a:t>2</a:t>
            </a:fld>
            <a:endParaRPr lang="fr-FR"/>
          </a:p>
        </p:txBody>
      </p:sp>
    </p:spTree>
    <p:extLst>
      <p:ext uri="{BB962C8B-B14F-4D97-AF65-F5344CB8AC3E}">
        <p14:creationId xmlns:p14="http://schemas.microsoft.com/office/powerpoint/2010/main" val="7969565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D1B37-3442-FE1E-F343-DD870DCBF38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E341315-ECEC-4C5C-FC72-9D9BA7CF1389}"/>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C842D7BB-E764-042E-00CD-73B0485617D8}"/>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45BCE0E3-2116-CBF3-774B-0E53CE8A8179}"/>
              </a:ext>
            </a:extLst>
          </p:cNvPr>
          <p:cNvSpPr>
            <a:spLocks noGrp="1"/>
          </p:cNvSpPr>
          <p:nvPr>
            <p:ph type="sldNum" sz="quarter" idx="5"/>
          </p:nvPr>
        </p:nvSpPr>
        <p:spPr/>
        <p:txBody>
          <a:bodyPr/>
          <a:lstStyle/>
          <a:p>
            <a:fld id="{084885ED-A7F4-4801-B127-B8C112B773FC}" type="slidenum">
              <a:rPr lang="fr-FR" smtClean="0"/>
              <a:t>23</a:t>
            </a:fld>
            <a:endParaRPr lang="fr-FR"/>
          </a:p>
        </p:txBody>
      </p:sp>
    </p:spTree>
    <p:extLst>
      <p:ext uri="{BB962C8B-B14F-4D97-AF65-F5344CB8AC3E}">
        <p14:creationId xmlns:p14="http://schemas.microsoft.com/office/powerpoint/2010/main" val="13600128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8C979-FFA6-A60A-5825-39D9F6A52F6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C2CC1F0-C87F-53E9-B1C6-B9D3F4842E9B}"/>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DB12CCB5-9029-4A62-E0E1-B5F44505B9BA}"/>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B562F2F7-F381-600A-5718-4EB064B51E75}"/>
              </a:ext>
            </a:extLst>
          </p:cNvPr>
          <p:cNvSpPr>
            <a:spLocks noGrp="1"/>
          </p:cNvSpPr>
          <p:nvPr>
            <p:ph type="sldNum" sz="quarter" idx="5"/>
          </p:nvPr>
        </p:nvSpPr>
        <p:spPr/>
        <p:txBody>
          <a:bodyPr/>
          <a:lstStyle/>
          <a:p>
            <a:fld id="{084885ED-A7F4-4801-B127-B8C112B773FC}" type="slidenum">
              <a:rPr lang="fr-FR" smtClean="0"/>
              <a:t>25</a:t>
            </a:fld>
            <a:endParaRPr lang="fr-FR"/>
          </a:p>
        </p:txBody>
      </p:sp>
    </p:spTree>
    <p:extLst>
      <p:ext uri="{BB962C8B-B14F-4D97-AF65-F5344CB8AC3E}">
        <p14:creationId xmlns:p14="http://schemas.microsoft.com/office/powerpoint/2010/main" val="671466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a:extLst>
            <a:ext uri="{FF2B5EF4-FFF2-40B4-BE49-F238E27FC236}">
              <a16:creationId xmlns:a16="http://schemas.microsoft.com/office/drawing/2014/main" id="{6867611D-8657-0D79-5563-2BDAC6CF2EA0}"/>
            </a:ext>
          </a:extLst>
        </p:cNvPr>
        <p:cNvGrpSpPr/>
        <p:nvPr/>
      </p:nvGrpSpPr>
      <p:grpSpPr>
        <a:xfrm>
          <a:off x="0" y="0"/>
          <a:ext cx="0" cy="0"/>
          <a:chOff x="0" y="0"/>
          <a:chExt cx="0" cy="0"/>
        </a:xfrm>
      </p:grpSpPr>
      <p:sp>
        <p:nvSpPr>
          <p:cNvPr id="98" name="Google Shape;98;p3:notes">
            <a:extLst>
              <a:ext uri="{FF2B5EF4-FFF2-40B4-BE49-F238E27FC236}">
                <a16:creationId xmlns:a16="http://schemas.microsoft.com/office/drawing/2014/main" id="{947E05E0-B664-8582-E2CA-F589CAB4285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9" name="Google Shape;99;p3:notes">
            <a:extLst>
              <a:ext uri="{FF2B5EF4-FFF2-40B4-BE49-F238E27FC236}">
                <a16:creationId xmlns:a16="http://schemas.microsoft.com/office/drawing/2014/main" id="{9EBB3E2F-7A8A-393A-1C4D-69101C6FD7F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0278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1" name="Google Shape;21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D7920-74F7-2A9F-64E2-E6377D90868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96817B3-D369-D8FD-9261-882898BF55A7}"/>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C1FD69A5-F958-2F8D-C340-2DC0CEE87111}"/>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6E73D159-E268-83AE-DE5D-EC5811ECD23B}"/>
              </a:ext>
            </a:extLst>
          </p:cNvPr>
          <p:cNvSpPr>
            <a:spLocks noGrp="1"/>
          </p:cNvSpPr>
          <p:nvPr>
            <p:ph type="sldNum" sz="quarter" idx="5"/>
          </p:nvPr>
        </p:nvSpPr>
        <p:spPr/>
        <p:txBody>
          <a:bodyPr/>
          <a:lstStyle/>
          <a:p>
            <a:fld id="{084885ED-A7F4-4801-B127-B8C112B773FC}" type="slidenum">
              <a:rPr lang="fr-FR" smtClean="0"/>
              <a:t>29</a:t>
            </a:fld>
            <a:endParaRPr lang="fr-FR"/>
          </a:p>
        </p:txBody>
      </p:sp>
    </p:spTree>
    <p:extLst>
      <p:ext uri="{BB962C8B-B14F-4D97-AF65-F5344CB8AC3E}">
        <p14:creationId xmlns:p14="http://schemas.microsoft.com/office/powerpoint/2010/main" val="406906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829B8-0153-00B7-1684-22960B9A3A8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DDDA776-3960-A92E-7A5A-A146784BDDE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3054704-FAE5-92A5-FE0F-7828892F438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67ACA21-C3DA-DA35-D031-ECBC7B7F6D66}"/>
              </a:ext>
            </a:extLst>
          </p:cNvPr>
          <p:cNvSpPr>
            <a:spLocks noGrp="1"/>
          </p:cNvSpPr>
          <p:nvPr>
            <p:ph type="sldNum" sz="quarter" idx="5"/>
          </p:nvPr>
        </p:nvSpPr>
        <p:spPr/>
        <p:txBody>
          <a:bodyPr/>
          <a:lstStyle/>
          <a:p>
            <a:fld id="{084885ED-A7F4-4801-B127-B8C112B773FC}" type="slidenum">
              <a:rPr lang="fr-FR" smtClean="0"/>
              <a:t>30</a:t>
            </a:fld>
            <a:endParaRPr lang="fr-FR"/>
          </a:p>
        </p:txBody>
      </p:sp>
    </p:spTree>
    <p:extLst>
      <p:ext uri="{BB962C8B-B14F-4D97-AF65-F5344CB8AC3E}">
        <p14:creationId xmlns:p14="http://schemas.microsoft.com/office/powerpoint/2010/main" val="33813636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0BF66-37C1-25C9-FEBB-1DF58A74BAA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84722FA-3E11-B4EB-BF7D-42FBA154149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8D4B4E4-5628-819E-A196-5857622FDBC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B40C3FA-51BF-FF0F-32BE-3999A6732A0D}"/>
              </a:ext>
            </a:extLst>
          </p:cNvPr>
          <p:cNvSpPr>
            <a:spLocks noGrp="1"/>
          </p:cNvSpPr>
          <p:nvPr>
            <p:ph type="sldNum" sz="quarter" idx="5"/>
          </p:nvPr>
        </p:nvSpPr>
        <p:spPr/>
        <p:txBody>
          <a:bodyPr/>
          <a:lstStyle/>
          <a:p>
            <a:fld id="{084885ED-A7F4-4801-B127-B8C112B773FC}" type="slidenum">
              <a:rPr lang="fr-FR" smtClean="0"/>
              <a:t>31</a:t>
            </a:fld>
            <a:endParaRPr lang="fr-FR"/>
          </a:p>
        </p:txBody>
      </p:sp>
    </p:spTree>
    <p:extLst>
      <p:ext uri="{BB962C8B-B14F-4D97-AF65-F5344CB8AC3E}">
        <p14:creationId xmlns:p14="http://schemas.microsoft.com/office/powerpoint/2010/main" val="13463819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B77E8-BBC1-460E-0BFC-814FE71E2C4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D495E6-CFE1-922C-4F73-F19EEA93CDC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9D0DA49-A479-363B-35A2-A7F1C769DD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Predict’s</a:t>
            </a:r>
            <a:r>
              <a:rPr lang="en-US" dirty="0"/>
              <a:t> EW4MED platform is a web-based mapping platform designed to facilitate the preparation of action plans for various types of natural hazards—by cross-referencing a territory’s critical assets with areas potentially exposed to specific risks—and to enable the real-time visualization of evolving hazards during a crisis, thereby allowing for the deployment of protective resources to safeguard the population and infrastructure.</a:t>
            </a:r>
            <a:endParaRPr lang="fr-FR" dirty="0"/>
          </a:p>
          <a:p>
            <a:endParaRPr lang="fr-FR" dirty="0"/>
          </a:p>
        </p:txBody>
      </p:sp>
      <p:sp>
        <p:nvSpPr>
          <p:cNvPr id="4" name="Espace réservé du numéro de diapositive 3">
            <a:extLst>
              <a:ext uri="{FF2B5EF4-FFF2-40B4-BE49-F238E27FC236}">
                <a16:creationId xmlns:a16="http://schemas.microsoft.com/office/drawing/2014/main" id="{62C92CBB-FB54-69DE-3266-B4D947551008}"/>
              </a:ext>
            </a:extLst>
          </p:cNvPr>
          <p:cNvSpPr>
            <a:spLocks noGrp="1"/>
          </p:cNvSpPr>
          <p:nvPr>
            <p:ph type="sldNum" sz="quarter" idx="5"/>
          </p:nvPr>
        </p:nvSpPr>
        <p:spPr/>
        <p:txBody>
          <a:bodyPr/>
          <a:lstStyle/>
          <a:p>
            <a:fld id="{084885ED-A7F4-4801-B127-B8C112B773FC}" type="slidenum">
              <a:rPr lang="fr-FR" smtClean="0"/>
              <a:t>32</a:t>
            </a:fld>
            <a:endParaRPr lang="fr-FR"/>
          </a:p>
        </p:txBody>
      </p:sp>
    </p:spTree>
    <p:extLst>
      <p:ext uri="{BB962C8B-B14F-4D97-AF65-F5344CB8AC3E}">
        <p14:creationId xmlns:p14="http://schemas.microsoft.com/office/powerpoint/2010/main" val="2812736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3FBD0-7AAF-8F66-0A72-00F5EF02900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C1EADB4-7F0A-6683-C8A1-1067473F2CD8}"/>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DCB9714D-7E98-A6B2-C393-E23E3F32ECFA}"/>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39ABBDEF-43F0-DB84-300E-92845CC2251B}"/>
              </a:ext>
            </a:extLst>
          </p:cNvPr>
          <p:cNvSpPr>
            <a:spLocks noGrp="1"/>
          </p:cNvSpPr>
          <p:nvPr>
            <p:ph type="sldNum" sz="quarter" idx="5"/>
          </p:nvPr>
        </p:nvSpPr>
        <p:spPr/>
        <p:txBody>
          <a:bodyPr/>
          <a:lstStyle/>
          <a:p>
            <a:fld id="{084885ED-A7F4-4801-B127-B8C112B773FC}" type="slidenum">
              <a:rPr lang="fr-FR" smtClean="0"/>
              <a:t>3</a:t>
            </a:fld>
            <a:endParaRPr lang="fr-FR"/>
          </a:p>
        </p:txBody>
      </p:sp>
    </p:spTree>
    <p:extLst>
      <p:ext uri="{BB962C8B-B14F-4D97-AF65-F5344CB8AC3E}">
        <p14:creationId xmlns:p14="http://schemas.microsoft.com/office/powerpoint/2010/main" val="12651542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0505A-06AE-4B3F-A2AD-E9247871AA6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B7C5D90-1F90-B959-E8B8-7E3B822BA14D}"/>
              </a:ext>
            </a:extLst>
          </p:cNvPr>
          <p:cNvSpPr>
            <a:spLocks noGrp="1" noRot="1" noChangeAspect="1"/>
          </p:cNvSpPr>
          <p:nvPr>
            <p:ph type="sldImg"/>
          </p:nvPr>
        </p:nvSpPr>
        <p:spPr>
          <a:xfrm>
            <a:off x="381000" y="685800"/>
            <a:ext cx="6096000" cy="3429000"/>
          </a:xfrm>
        </p:spPr>
        <p:txBody>
          <a:bodyPr/>
          <a:lstStyle/>
          <a:p>
            <a:endParaRPr lang="es-ES"/>
          </a:p>
        </p:txBody>
      </p:sp>
      <p:sp>
        <p:nvSpPr>
          <p:cNvPr id="3" name="Espace réservé des notes 2">
            <a:extLst>
              <a:ext uri="{FF2B5EF4-FFF2-40B4-BE49-F238E27FC236}">
                <a16:creationId xmlns:a16="http://schemas.microsoft.com/office/drawing/2014/main" id="{BDFE20E2-6D16-C12F-650D-B6B9F810EF8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Official warnings are essential and work well but are not normally impact based.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So the challenge begins when local authorities need to turn them into concrete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gaps between what official warnings deliver and what local actors need translate into very concrete implementation challenges on the 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13806080-D23D-44F7-2B87-EDBB634B05E2}"/>
              </a:ext>
            </a:extLst>
          </p:cNvPr>
          <p:cNvSpPr>
            <a:spLocks noGrp="1"/>
          </p:cNvSpPr>
          <p:nvPr>
            <p:ph type="sldNum" sz="quarter" idx="5"/>
          </p:nvPr>
        </p:nvSpPr>
        <p:spPr/>
        <p:txBody>
          <a:bodyPr/>
          <a:lstStyle/>
          <a:p>
            <a:fld id="{084885ED-A7F4-4801-B127-B8C112B773FC}" type="slidenum">
              <a:rPr lang="fr-FR" smtClean="0"/>
              <a:t>33</a:t>
            </a:fld>
            <a:endParaRPr lang="fr-FR"/>
          </a:p>
        </p:txBody>
      </p:sp>
    </p:spTree>
    <p:extLst>
      <p:ext uri="{BB962C8B-B14F-4D97-AF65-F5344CB8AC3E}">
        <p14:creationId xmlns:p14="http://schemas.microsoft.com/office/powerpoint/2010/main" val="41723855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0C205D22-615C-40FE-85B0-B0A415A8F1E8}" type="slidenum">
              <a:rPr lang="el-GR" smtClean="0"/>
              <a:t>36</a:t>
            </a:fld>
            <a:endParaRPr lang="el-GR"/>
          </a:p>
        </p:txBody>
      </p:sp>
    </p:spTree>
    <p:extLst>
      <p:ext uri="{BB962C8B-B14F-4D97-AF65-F5344CB8AC3E}">
        <p14:creationId xmlns:p14="http://schemas.microsoft.com/office/powerpoint/2010/main" val="23593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A6D2B-5883-2E04-F458-427C097D26A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3F15CCA-5B3C-20FB-DCBA-0CB157B2F420}"/>
              </a:ext>
            </a:extLst>
          </p:cNvPr>
          <p:cNvSpPr>
            <a:spLocks noGrp="1" noRot="1" noChangeAspect="1"/>
          </p:cNvSpPr>
          <p:nvPr>
            <p:ph type="sldImg"/>
          </p:nvPr>
        </p:nvSpPr>
        <p:spPr>
          <a:xfrm>
            <a:off x="381000" y="685800"/>
            <a:ext cx="6096000" cy="3429000"/>
          </a:xfrm>
        </p:spPr>
        <p:txBody>
          <a:bodyPr/>
          <a:lstStyle/>
          <a:p>
            <a:endParaRPr lang="es-ES"/>
          </a:p>
        </p:txBody>
      </p:sp>
      <p:sp>
        <p:nvSpPr>
          <p:cNvPr id="3" name="Espace réservé des notes 2">
            <a:extLst>
              <a:ext uri="{FF2B5EF4-FFF2-40B4-BE49-F238E27FC236}">
                <a16:creationId xmlns:a16="http://schemas.microsoft.com/office/drawing/2014/main" id="{6B3E5051-6C9D-F4FB-AD00-4DF173C32A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Official warnings are essential and work well but are not normally impact based.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So the challenge begins when local authorities need to turn them into concrete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gaps between what official warnings deliver and what local actors need translate into very concrete implementation challenges on the 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8DC67DD7-898B-9B4C-1C78-90AFABE213D7}"/>
              </a:ext>
            </a:extLst>
          </p:cNvPr>
          <p:cNvSpPr>
            <a:spLocks noGrp="1"/>
          </p:cNvSpPr>
          <p:nvPr>
            <p:ph type="sldNum" sz="quarter" idx="5"/>
          </p:nvPr>
        </p:nvSpPr>
        <p:spPr/>
        <p:txBody>
          <a:bodyPr/>
          <a:lstStyle/>
          <a:p>
            <a:fld id="{084885ED-A7F4-4801-B127-B8C112B773FC}" type="slidenum">
              <a:rPr lang="fr-FR" smtClean="0"/>
              <a:t>37</a:t>
            </a:fld>
            <a:endParaRPr lang="fr-FR"/>
          </a:p>
        </p:txBody>
      </p:sp>
    </p:spTree>
    <p:extLst>
      <p:ext uri="{BB962C8B-B14F-4D97-AF65-F5344CB8AC3E}">
        <p14:creationId xmlns:p14="http://schemas.microsoft.com/office/powerpoint/2010/main" val="7631137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829B8-0153-00B7-1684-22960B9A3A8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DDDA776-3960-A92E-7A5A-A146784BDDEA}"/>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13054704-FAE5-92A5-FE0F-7828892F438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Very often warnings do not fail because they are wrong, but because they are not directly usable by local decision‑makers. They can be too technical, too generic, or lack clear priorities and actionable guidance. Uncertainty is often not translated into decision terms, and repeated alerts can lead to warning fatigue. This is exactly where local impact‑based warnings can help bridge the gap between information and 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If a warning requires technical interpretation, it already delays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Decision-makers don’t need more data, they need clearer priorities and guidance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 warning that does not support a decision is just information.</a:t>
            </a:r>
          </a:p>
          <a:p>
            <a:endParaRPr lang="fr-FR" dirty="0"/>
          </a:p>
        </p:txBody>
      </p:sp>
      <p:sp>
        <p:nvSpPr>
          <p:cNvPr id="4" name="Espace réservé du numéro de diapositive 3">
            <a:extLst>
              <a:ext uri="{FF2B5EF4-FFF2-40B4-BE49-F238E27FC236}">
                <a16:creationId xmlns:a16="http://schemas.microsoft.com/office/drawing/2014/main" id="{167ACA21-C3DA-DA35-D031-ECBC7B7F6D66}"/>
              </a:ext>
            </a:extLst>
          </p:cNvPr>
          <p:cNvSpPr>
            <a:spLocks noGrp="1"/>
          </p:cNvSpPr>
          <p:nvPr>
            <p:ph type="sldNum" sz="quarter" idx="5"/>
          </p:nvPr>
        </p:nvSpPr>
        <p:spPr/>
        <p:txBody>
          <a:bodyPr/>
          <a:lstStyle/>
          <a:p>
            <a:fld id="{084885ED-A7F4-4801-B127-B8C112B773FC}" type="slidenum">
              <a:rPr lang="fr-FR" smtClean="0"/>
              <a:t>38</a:t>
            </a:fld>
            <a:endParaRPr lang="fr-FR"/>
          </a:p>
        </p:txBody>
      </p:sp>
    </p:spTree>
    <p:extLst>
      <p:ext uri="{BB962C8B-B14F-4D97-AF65-F5344CB8AC3E}">
        <p14:creationId xmlns:p14="http://schemas.microsoft.com/office/powerpoint/2010/main" val="33813636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0BF66-37C1-25C9-FEBB-1DF58A74BAA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84722FA-3E11-B4EB-BF7D-42FBA1541499}"/>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C8D4B4E4-5628-819E-A196-5857622FDB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Local decision‑makers do not think in terms of warning levels or meteorological thresholds. They ask very practical questions: what will happen here, when will it happen, how severe the impacts could be, what should we do now, and what can safely wait. If a warning does not help answer these questions, it is very difficult for it to trigger timely 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are operational questions, not meteorological ones</a:t>
            </a:r>
          </a:p>
          <a:p>
            <a:endParaRPr lang="fr-FR" dirty="0"/>
          </a:p>
        </p:txBody>
      </p:sp>
      <p:sp>
        <p:nvSpPr>
          <p:cNvPr id="4" name="Espace réservé du numéro de diapositive 3">
            <a:extLst>
              <a:ext uri="{FF2B5EF4-FFF2-40B4-BE49-F238E27FC236}">
                <a16:creationId xmlns:a16="http://schemas.microsoft.com/office/drawing/2014/main" id="{4B40C3FA-51BF-FF0F-32BE-3999A6732A0D}"/>
              </a:ext>
            </a:extLst>
          </p:cNvPr>
          <p:cNvSpPr>
            <a:spLocks noGrp="1"/>
          </p:cNvSpPr>
          <p:nvPr>
            <p:ph type="sldNum" sz="quarter" idx="5"/>
          </p:nvPr>
        </p:nvSpPr>
        <p:spPr/>
        <p:txBody>
          <a:bodyPr/>
          <a:lstStyle/>
          <a:p>
            <a:fld id="{084885ED-A7F4-4801-B127-B8C112B773FC}" type="slidenum">
              <a:rPr lang="fr-FR" smtClean="0"/>
              <a:t>39</a:t>
            </a:fld>
            <a:endParaRPr lang="fr-FR"/>
          </a:p>
        </p:txBody>
      </p:sp>
    </p:spTree>
    <p:extLst>
      <p:ext uri="{BB962C8B-B14F-4D97-AF65-F5344CB8AC3E}">
        <p14:creationId xmlns:p14="http://schemas.microsoft.com/office/powerpoint/2010/main" val="13463819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71D77-2A78-75BE-B2A6-C4745DD8A5D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3CDF770-F23F-EAFA-7725-31DA2A7C85D2}"/>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1605A5EC-39A7-0EAD-EA53-2D1885881E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Actionable warnings reduce cognitive load under pressure.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For a warning to support timely local decision‑making, it needs a few key elements: local relevance, so impacts are expressed in local terms; </a:t>
            </a:r>
            <a:r>
              <a:rPr lang="en-US" sz="1200" b="0" i="0" kern="1200" dirty="0" err="1">
                <a:solidFill>
                  <a:schemeClr val="tx1"/>
                </a:solidFill>
                <a:effectLst/>
                <a:latin typeface="+mn-lt"/>
                <a:ea typeface="+mn-ea"/>
                <a:cs typeface="+mn-cs"/>
              </a:rPr>
              <a:t>prioritisation</a:t>
            </a:r>
            <a:r>
              <a:rPr lang="en-US" sz="1200" b="0" i="0" kern="1200" dirty="0">
                <a:solidFill>
                  <a:schemeClr val="tx1"/>
                </a:solidFill>
                <a:effectLst/>
                <a:latin typeface="+mn-lt"/>
                <a:ea typeface="+mn-ea"/>
                <a:cs typeface="+mn-cs"/>
              </a:rPr>
              <a:t>, so decision‑makers know what matters most; action orientation, with clear and feasible actions; timing, distinguishing preparation from response; and full consistency with official warning systems. These elements help transform warnings from information into operational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85D179D1-528F-D028-5FDA-879114222794}"/>
              </a:ext>
            </a:extLst>
          </p:cNvPr>
          <p:cNvSpPr>
            <a:spLocks noGrp="1"/>
          </p:cNvSpPr>
          <p:nvPr>
            <p:ph type="sldNum" sz="quarter" idx="5"/>
          </p:nvPr>
        </p:nvSpPr>
        <p:spPr/>
        <p:txBody>
          <a:bodyPr/>
          <a:lstStyle/>
          <a:p>
            <a:fld id="{084885ED-A7F4-4801-B127-B8C112B773FC}" type="slidenum">
              <a:rPr lang="fr-FR" smtClean="0"/>
              <a:t>40</a:t>
            </a:fld>
            <a:endParaRPr lang="fr-FR"/>
          </a:p>
        </p:txBody>
      </p:sp>
    </p:spTree>
    <p:extLst>
      <p:ext uri="{BB962C8B-B14F-4D97-AF65-F5344CB8AC3E}">
        <p14:creationId xmlns:p14="http://schemas.microsoft.com/office/powerpoint/2010/main" val="30182454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AA5FF-BE01-D6E6-81CB-28411A9726E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29FC676-8DC7-C74E-66E8-F9082C01CF47}"/>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E0619724-E71E-BD69-C2E3-227A69229DC7}"/>
              </a:ext>
            </a:extLst>
          </p:cNvPr>
          <p:cNvSpPr>
            <a:spLocks noGrp="1"/>
          </p:cNvSpPr>
          <p:nvPr>
            <p:ph type="body" idx="1"/>
          </p:nvPr>
        </p:nvSpPr>
        <p:spPr/>
        <p:txBody>
          <a:bodyPr/>
          <a:lstStyle/>
          <a:p>
            <a:pPr fontAlgn="t"/>
            <a:r>
              <a:rPr lang="en-US" sz="1200" b="0" i="0" kern="1200" dirty="0">
                <a:solidFill>
                  <a:schemeClr val="tx1"/>
                </a:solidFill>
                <a:effectLst/>
                <a:latin typeface="+mn-lt"/>
                <a:ea typeface="+mn-ea"/>
                <a:cs typeface="+mn-cs"/>
              </a:rPr>
              <a:t>Official warnings integrated</a:t>
            </a:r>
          </a:p>
          <a:p>
            <a:pPr fontAlgn="t"/>
            <a:r>
              <a:rPr lang="en-US" sz="1200" b="0" i="0" kern="1200" dirty="0">
                <a:solidFill>
                  <a:schemeClr val="tx1"/>
                </a:solidFill>
                <a:effectLst/>
                <a:latin typeface="+mn-lt"/>
                <a:ea typeface="+mn-ea"/>
                <a:cs typeface="+mn-cs"/>
              </a:rPr>
              <a:t>Local flood‑prone areas identified</a:t>
            </a:r>
          </a:p>
          <a:p>
            <a:pPr fontAlgn="t"/>
            <a:r>
              <a:rPr lang="en-US" sz="1200" b="0" i="0" kern="1200" dirty="0">
                <a:solidFill>
                  <a:schemeClr val="tx1"/>
                </a:solidFill>
                <a:effectLst/>
                <a:latin typeface="+mn-lt"/>
                <a:ea typeface="+mn-ea"/>
                <a:cs typeface="+mn-cs"/>
              </a:rPr>
              <a:t>Event peak timing available at local level</a:t>
            </a:r>
          </a:p>
          <a:p>
            <a:pPr fontAlgn="t"/>
            <a:r>
              <a:rPr lang="en-US" sz="1200" b="0" i="0" kern="1200" dirty="0">
                <a:solidFill>
                  <a:schemeClr val="tx1"/>
                </a:solidFill>
                <a:effectLst/>
                <a:latin typeface="+mn-lt"/>
                <a:ea typeface="+mn-ea"/>
                <a:cs typeface="+mn-cs"/>
              </a:rPr>
              <a:t>Clear anticipation of monitoring and response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platform does not replace official warnings — it helps local authorities understand </a:t>
            </a:r>
            <a:r>
              <a:rPr lang="en-US" sz="1200" b="0" i="1" kern="1200" dirty="0">
                <a:solidFill>
                  <a:schemeClr val="tx1"/>
                </a:solidFill>
                <a:effectLst/>
                <a:latin typeface="+mn-lt"/>
                <a:ea typeface="+mn-ea"/>
                <a:cs typeface="+mn-cs"/>
              </a:rPr>
              <a:t>where</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when</a:t>
            </a:r>
            <a:r>
              <a:rPr lang="en-US" sz="1200" b="0" i="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how</a:t>
            </a:r>
            <a:r>
              <a:rPr lang="en-US" sz="1200" b="0" i="0" kern="1200" dirty="0">
                <a:solidFill>
                  <a:schemeClr val="tx1"/>
                </a:solidFill>
                <a:effectLst/>
                <a:latin typeface="+mn-lt"/>
                <a:ea typeface="+mn-ea"/>
                <a:cs typeface="+mn-cs"/>
              </a:rPr>
              <a:t> to act.</a:t>
            </a:r>
          </a:p>
          <a:p>
            <a:endParaRPr lang="fr-FR" dirty="0"/>
          </a:p>
        </p:txBody>
      </p:sp>
      <p:sp>
        <p:nvSpPr>
          <p:cNvPr id="4" name="Espace réservé du numéro de diapositive 3">
            <a:extLst>
              <a:ext uri="{FF2B5EF4-FFF2-40B4-BE49-F238E27FC236}">
                <a16:creationId xmlns:a16="http://schemas.microsoft.com/office/drawing/2014/main" id="{70520E65-80AC-8AB9-7041-A1CD2343C813}"/>
              </a:ext>
            </a:extLst>
          </p:cNvPr>
          <p:cNvSpPr>
            <a:spLocks noGrp="1"/>
          </p:cNvSpPr>
          <p:nvPr>
            <p:ph type="sldNum" sz="quarter" idx="5"/>
          </p:nvPr>
        </p:nvSpPr>
        <p:spPr/>
        <p:txBody>
          <a:bodyPr/>
          <a:lstStyle/>
          <a:p>
            <a:fld id="{084885ED-A7F4-4801-B127-B8C112B773FC}" type="slidenum">
              <a:rPr lang="fr-FR" smtClean="0"/>
              <a:t>41</a:t>
            </a:fld>
            <a:endParaRPr lang="fr-FR"/>
          </a:p>
        </p:txBody>
      </p:sp>
    </p:spTree>
    <p:extLst>
      <p:ext uri="{BB962C8B-B14F-4D97-AF65-F5344CB8AC3E}">
        <p14:creationId xmlns:p14="http://schemas.microsoft.com/office/powerpoint/2010/main" val="24835558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B77E8-BBC1-460E-0BFC-814FE71E2C4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D495E6-CFE1-922C-4F73-F19EEA93CDCA}"/>
              </a:ext>
            </a:extLst>
          </p:cNvPr>
          <p:cNvSpPr>
            <a:spLocks noGrp="1" noRot="1" noChangeAspect="1"/>
          </p:cNvSpPr>
          <p:nvPr>
            <p:ph type="sldImg"/>
          </p:nvPr>
        </p:nvSpPr>
        <p:spPr/>
        <p:txBody>
          <a:bodyPr/>
          <a:lstStyle/>
          <a:p>
            <a:endParaRPr lang="es-ES"/>
          </a:p>
        </p:txBody>
      </p:sp>
      <p:sp>
        <p:nvSpPr>
          <p:cNvPr id="3" name="Espace réservé des notes 2">
            <a:extLst>
              <a:ext uri="{FF2B5EF4-FFF2-40B4-BE49-F238E27FC236}">
                <a16:creationId xmlns:a16="http://schemas.microsoft.com/office/drawing/2014/main" id="{D9D0DA49-A479-363B-35A2-A7F1C769DD32}"/>
              </a:ext>
            </a:extLst>
          </p:cNvPr>
          <p:cNvSpPr>
            <a:spLocks noGrp="1"/>
          </p:cNvSpPr>
          <p:nvPr>
            <p:ph type="body" idx="1"/>
          </p:nvPr>
        </p:nvSpPr>
        <p:spPr/>
        <p:txBody>
          <a:bodyPr/>
          <a:lstStyle/>
          <a:p>
            <a:pPr fontAlgn="t"/>
            <a:r>
              <a:rPr lang="en-US" sz="1200" b="0" i="0" kern="1200" dirty="0">
                <a:solidFill>
                  <a:schemeClr val="tx1"/>
                </a:solidFill>
                <a:effectLst/>
                <a:latin typeface="+mn-lt"/>
                <a:ea typeface="+mn-ea"/>
                <a:cs typeface="+mn-cs"/>
              </a:rPr>
              <a:t>Official warnings integrated</a:t>
            </a:r>
          </a:p>
          <a:p>
            <a:pPr fontAlgn="t"/>
            <a:r>
              <a:rPr lang="en-US" sz="1200" b="0" i="0" kern="1200" dirty="0">
                <a:solidFill>
                  <a:schemeClr val="tx1"/>
                </a:solidFill>
                <a:effectLst/>
                <a:latin typeface="+mn-lt"/>
                <a:ea typeface="+mn-ea"/>
                <a:cs typeface="+mn-cs"/>
              </a:rPr>
              <a:t>Local flood‑prone areas identified</a:t>
            </a:r>
          </a:p>
          <a:p>
            <a:pPr fontAlgn="t"/>
            <a:r>
              <a:rPr lang="en-US" sz="1200" b="0" i="0" kern="1200" dirty="0">
                <a:solidFill>
                  <a:schemeClr val="tx1"/>
                </a:solidFill>
                <a:effectLst/>
                <a:latin typeface="+mn-lt"/>
                <a:ea typeface="+mn-ea"/>
                <a:cs typeface="+mn-cs"/>
              </a:rPr>
              <a:t>Event peak timing available at local level</a:t>
            </a:r>
          </a:p>
          <a:p>
            <a:pPr fontAlgn="t"/>
            <a:r>
              <a:rPr lang="en-US" sz="1200" b="0" i="0" kern="1200" dirty="0">
                <a:solidFill>
                  <a:schemeClr val="tx1"/>
                </a:solidFill>
                <a:effectLst/>
                <a:latin typeface="+mn-lt"/>
                <a:ea typeface="+mn-ea"/>
                <a:cs typeface="+mn-cs"/>
              </a:rPr>
              <a:t>Clear anticipation of monitoring and response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platform also helps the local authorities to </a:t>
            </a:r>
            <a:r>
              <a:rPr lang="en-US" sz="1200" b="0" i="0" kern="1200" dirty="0" err="1">
                <a:solidFill>
                  <a:schemeClr val="tx1"/>
                </a:solidFill>
                <a:effectLst/>
                <a:latin typeface="+mn-lt"/>
                <a:ea typeface="+mn-ea"/>
                <a:cs typeface="+mn-cs"/>
              </a:rPr>
              <a:t>organise</a:t>
            </a:r>
            <a:r>
              <a:rPr lang="en-US" sz="1200" b="0" i="0" kern="1200" dirty="0">
                <a:solidFill>
                  <a:schemeClr val="tx1"/>
                </a:solidFill>
                <a:effectLst/>
                <a:latin typeface="+mn-lt"/>
                <a:ea typeface="+mn-ea"/>
                <a:cs typeface="+mn-cs"/>
              </a:rPr>
              <a:t>.</a:t>
            </a:r>
          </a:p>
          <a:p>
            <a:endParaRPr lang="fr-FR" dirty="0"/>
          </a:p>
        </p:txBody>
      </p:sp>
      <p:sp>
        <p:nvSpPr>
          <p:cNvPr id="4" name="Espace réservé du numéro de diapositive 3">
            <a:extLst>
              <a:ext uri="{FF2B5EF4-FFF2-40B4-BE49-F238E27FC236}">
                <a16:creationId xmlns:a16="http://schemas.microsoft.com/office/drawing/2014/main" id="{62C92CBB-FB54-69DE-3266-B4D947551008}"/>
              </a:ext>
            </a:extLst>
          </p:cNvPr>
          <p:cNvSpPr>
            <a:spLocks noGrp="1"/>
          </p:cNvSpPr>
          <p:nvPr>
            <p:ph type="sldNum" sz="quarter" idx="5"/>
          </p:nvPr>
        </p:nvSpPr>
        <p:spPr/>
        <p:txBody>
          <a:bodyPr/>
          <a:lstStyle/>
          <a:p>
            <a:fld id="{084885ED-A7F4-4801-B127-B8C112B773FC}" type="slidenum">
              <a:rPr lang="fr-FR" smtClean="0"/>
              <a:t>42</a:t>
            </a:fld>
            <a:endParaRPr lang="fr-FR"/>
          </a:p>
        </p:txBody>
      </p:sp>
    </p:spTree>
    <p:extLst>
      <p:ext uri="{BB962C8B-B14F-4D97-AF65-F5344CB8AC3E}">
        <p14:creationId xmlns:p14="http://schemas.microsoft.com/office/powerpoint/2010/main" val="28127365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E7668-B937-4317-DC2A-842AE4CFD8E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0A676C6-14CA-9ADD-2388-A9C29057D309}"/>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BC335EC2-7B29-6BEC-5E42-61B6CFE954DE}"/>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B1E99D82-EFAE-89C3-F16E-01BCE3F257CA}"/>
              </a:ext>
            </a:extLst>
          </p:cNvPr>
          <p:cNvSpPr>
            <a:spLocks noGrp="1"/>
          </p:cNvSpPr>
          <p:nvPr>
            <p:ph type="sldNum" sz="quarter" idx="5"/>
          </p:nvPr>
        </p:nvSpPr>
        <p:spPr/>
        <p:txBody>
          <a:bodyPr/>
          <a:lstStyle/>
          <a:p>
            <a:fld id="{084885ED-A7F4-4801-B127-B8C112B773FC}" type="slidenum">
              <a:rPr lang="fr-FR" smtClean="0"/>
              <a:t>43</a:t>
            </a:fld>
            <a:endParaRPr lang="fr-FR"/>
          </a:p>
        </p:txBody>
      </p:sp>
    </p:spTree>
    <p:extLst>
      <p:ext uri="{BB962C8B-B14F-4D97-AF65-F5344CB8AC3E}">
        <p14:creationId xmlns:p14="http://schemas.microsoft.com/office/powerpoint/2010/main" val="8693542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E66E2-9C36-39AB-CDB9-87432090A66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7602C98-8316-5877-08F9-C8B5981C833F}"/>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EDC9AED7-E00B-DB33-0A11-2674975EC676}"/>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E86422CD-1465-BD26-789C-D05CC03A81A3}"/>
              </a:ext>
            </a:extLst>
          </p:cNvPr>
          <p:cNvSpPr>
            <a:spLocks noGrp="1"/>
          </p:cNvSpPr>
          <p:nvPr>
            <p:ph type="sldNum" sz="quarter" idx="5"/>
          </p:nvPr>
        </p:nvSpPr>
        <p:spPr/>
        <p:txBody>
          <a:bodyPr/>
          <a:lstStyle/>
          <a:p>
            <a:fld id="{084885ED-A7F4-4801-B127-B8C112B773FC}" type="slidenum">
              <a:rPr lang="fr-FR" smtClean="0"/>
              <a:t>44</a:t>
            </a:fld>
            <a:endParaRPr lang="fr-FR"/>
          </a:p>
        </p:txBody>
      </p:sp>
    </p:spTree>
    <p:extLst>
      <p:ext uri="{BB962C8B-B14F-4D97-AF65-F5344CB8AC3E}">
        <p14:creationId xmlns:p14="http://schemas.microsoft.com/office/powerpoint/2010/main" val="3175487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A41A7-61C5-70DA-5438-1E61C0EA8D1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41E4FBB-E6C2-48BB-6416-FDC54BED3CE2}"/>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68FC712E-ED9D-3922-EE97-16953A00839A}"/>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813D1304-71EE-D312-47CD-31AC55815131}"/>
              </a:ext>
            </a:extLst>
          </p:cNvPr>
          <p:cNvSpPr>
            <a:spLocks noGrp="1"/>
          </p:cNvSpPr>
          <p:nvPr>
            <p:ph type="sldNum" sz="quarter" idx="5"/>
          </p:nvPr>
        </p:nvSpPr>
        <p:spPr/>
        <p:txBody>
          <a:bodyPr/>
          <a:lstStyle/>
          <a:p>
            <a:fld id="{084885ED-A7F4-4801-B127-B8C112B773FC}" type="slidenum">
              <a:rPr lang="fr-FR" smtClean="0"/>
              <a:t>4</a:t>
            </a:fld>
            <a:endParaRPr lang="fr-FR"/>
          </a:p>
        </p:txBody>
      </p:sp>
    </p:spTree>
    <p:extLst>
      <p:ext uri="{BB962C8B-B14F-4D97-AF65-F5344CB8AC3E}">
        <p14:creationId xmlns:p14="http://schemas.microsoft.com/office/powerpoint/2010/main" val="3758031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43F3D-3B95-94C9-68EC-BBF5F9284B5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F574322-708F-07FE-87DB-9EBD7283646C}"/>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7FDA3F9B-2C72-8387-A7CA-3A4EA7C41F90}"/>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46459250-CF15-5BA8-4075-CA3A14D46A56}"/>
              </a:ext>
            </a:extLst>
          </p:cNvPr>
          <p:cNvSpPr>
            <a:spLocks noGrp="1"/>
          </p:cNvSpPr>
          <p:nvPr>
            <p:ph type="sldNum" sz="quarter" idx="5"/>
          </p:nvPr>
        </p:nvSpPr>
        <p:spPr/>
        <p:txBody>
          <a:bodyPr/>
          <a:lstStyle/>
          <a:p>
            <a:fld id="{084885ED-A7F4-4801-B127-B8C112B773FC}" type="slidenum">
              <a:rPr lang="fr-FR" smtClean="0"/>
              <a:t>5</a:t>
            </a:fld>
            <a:endParaRPr lang="fr-FR"/>
          </a:p>
        </p:txBody>
      </p:sp>
    </p:spTree>
    <p:extLst>
      <p:ext uri="{BB962C8B-B14F-4D97-AF65-F5344CB8AC3E}">
        <p14:creationId xmlns:p14="http://schemas.microsoft.com/office/powerpoint/2010/main" val="3270798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8F157-7E0E-D704-6A10-FA1C058B5FF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8F43E2D-D458-A3AF-3737-11611749CAD2}"/>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D5E5428D-3B09-2C42-A060-A9EB63B90BBA}"/>
              </a:ext>
            </a:extLst>
          </p:cNvPr>
          <p:cNvSpPr>
            <a:spLocks noGrp="1"/>
          </p:cNvSpPr>
          <p:nvPr>
            <p:ph type="body" idx="1"/>
          </p:nvPr>
        </p:nvSpPr>
        <p:spPr/>
        <p:txBody>
          <a:bodyPr/>
          <a:lstStyle/>
          <a:p>
            <a:r>
              <a:rPr lang="en-US" dirty="0"/>
              <a:t>Following significant events within our territory, we organize post-event review meetings with the municipalities concerned to evaluate:</a:t>
            </a:r>
          </a:p>
          <a:p>
            <a:r>
              <a:rPr lang="en-US" dirty="0"/>
              <a:t>- the procedures that worked well or failed;</a:t>
            </a:r>
          </a:p>
          <a:p>
            <a:r>
              <a:rPr lang="en-US" dirty="0"/>
              <a:t>- the alert thresholds requiring re-evaluation;</a:t>
            </a:r>
          </a:p>
          <a:p>
            <a:r>
              <a:rPr lang="en-US" dirty="0"/>
              <a:t>- the communication channels between decision-makers.</a:t>
            </a:r>
            <a:endParaRPr lang="fr-FR" dirty="0"/>
          </a:p>
        </p:txBody>
      </p:sp>
      <p:sp>
        <p:nvSpPr>
          <p:cNvPr id="4" name="Espace réservé du numéro de diapositive 3">
            <a:extLst>
              <a:ext uri="{FF2B5EF4-FFF2-40B4-BE49-F238E27FC236}">
                <a16:creationId xmlns:a16="http://schemas.microsoft.com/office/drawing/2014/main" id="{5CC51B99-FF52-A3FF-320D-EC69D736629B}"/>
              </a:ext>
            </a:extLst>
          </p:cNvPr>
          <p:cNvSpPr>
            <a:spLocks noGrp="1"/>
          </p:cNvSpPr>
          <p:nvPr>
            <p:ph type="sldNum" sz="quarter" idx="5"/>
          </p:nvPr>
        </p:nvSpPr>
        <p:spPr/>
        <p:txBody>
          <a:bodyPr/>
          <a:lstStyle/>
          <a:p>
            <a:fld id="{084885ED-A7F4-4801-B127-B8C112B773FC}" type="slidenum">
              <a:rPr lang="fr-FR" smtClean="0"/>
              <a:t>8</a:t>
            </a:fld>
            <a:endParaRPr lang="fr-FR"/>
          </a:p>
        </p:txBody>
      </p:sp>
    </p:spTree>
    <p:extLst>
      <p:ext uri="{BB962C8B-B14F-4D97-AF65-F5344CB8AC3E}">
        <p14:creationId xmlns:p14="http://schemas.microsoft.com/office/powerpoint/2010/main" val="2449764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I represent the SMIAGE pilot site in France within the </a:t>
            </a:r>
            <a:r>
              <a:rPr lang="en-US" dirty="0" err="1"/>
              <a:t>GoBeyond</a:t>
            </a:r>
            <a:r>
              <a:rPr lang="en-US" dirty="0"/>
              <a:t> project. As local hydrometeorological risk managers in the Alpes-Maritimes department, we train municipal teams in natural hazard response—particularly regarding flooding—and provide them with technical support during crisis. We have selected three municipalities within the territory to introduce them to the EW4MED platform, developed through this project, and to gather their feedback and expectations regarding this tool.</a:t>
            </a:r>
          </a:p>
          <a:p>
            <a:endParaRPr lang="en-US" dirty="0"/>
          </a:p>
          <a:p>
            <a:r>
              <a:rPr lang="en-US" dirty="0"/>
              <a:t>Through the various events experienced and the crisis management exercises organized, we can say that the main aspect to look for is the efficiency of a tool to centralize relevant information for crisis management, the possibility of communicating between different actors in crisis management and the possibility of keeping track of events and actions carried out in a dynamic logbook for feedbacks and future training.</a:t>
            </a:r>
          </a:p>
        </p:txBody>
      </p:sp>
      <p:sp>
        <p:nvSpPr>
          <p:cNvPr id="4" name="Espace réservé du numéro de diapositive 3"/>
          <p:cNvSpPr>
            <a:spLocks noGrp="1"/>
          </p:cNvSpPr>
          <p:nvPr>
            <p:ph type="sldNum" sz="quarter" idx="5"/>
          </p:nvPr>
        </p:nvSpPr>
        <p:spPr/>
        <p:txBody>
          <a:bodyPr/>
          <a:lstStyle/>
          <a:p>
            <a:fld id="{084885ED-A7F4-4801-B127-B8C112B773FC}" type="slidenum">
              <a:rPr lang="fr-FR" smtClean="0"/>
              <a:t>9</a:t>
            </a:fld>
            <a:endParaRPr lang="fr-FR"/>
          </a:p>
        </p:txBody>
      </p:sp>
    </p:spTree>
    <p:extLst>
      <p:ext uri="{BB962C8B-B14F-4D97-AF65-F5344CB8AC3E}">
        <p14:creationId xmlns:p14="http://schemas.microsoft.com/office/powerpoint/2010/main" val="3193060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1.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4.svg"/><Relationship Id="rId7" Type="http://schemas.microsoft.com/office/2007/relationships/hdphoto" Target="../media/hdphoto1.wdp"/><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1.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svg"/><Relationship Id="rId7" Type="http://schemas.microsoft.com/office/2007/relationships/hdphoto" Target="../media/hdphoto2.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1.png"/><Relationship Id="rId4" Type="http://schemas.openxmlformats.org/officeDocument/2006/relationships/image" Target="../media/image2.svg"/><Relationship Id="rId9"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31.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svg"/><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2.svg"/></Relationships>
</file>

<file path=ppt/slides/_rels/slide21.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4.svg"/><Relationship Id="rId7"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2.png"/><Relationship Id="rId4" Type="http://schemas.openxmlformats.org/officeDocument/2006/relationships/image" Target="../media/image2.svg"/></Relationships>
</file>

<file path=ppt/slides/_rels/slide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2.png"/><Relationship Id="rId4"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2.svg"/></Relationships>
</file>

<file path=ppt/slides/_rels/slide2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8.png"/><Relationship Id="rId7"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5.png"/><Relationship Id="rId11" Type="http://schemas.openxmlformats.org/officeDocument/2006/relationships/image" Target="../media/image8.png"/><Relationship Id="rId5" Type="http://schemas.openxmlformats.org/officeDocument/2006/relationships/image" Target="../media/image44.png"/><Relationship Id="rId10" Type="http://schemas.openxmlformats.org/officeDocument/2006/relationships/image" Target="../media/image7.png"/><Relationship Id="rId4" Type="http://schemas.openxmlformats.org/officeDocument/2006/relationships/image" Target="../media/image43.png"/><Relationship Id="rId9"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11.png"/><Relationship Id="rId4" Type="http://schemas.openxmlformats.org/officeDocument/2006/relationships/image" Target="../media/image2.svg"/></Relationships>
</file>

<file path=ppt/slides/_rels/slide3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11.png"/><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22.png"/><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3.png"/><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57.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58.svg"/><Relationship Id="rId5" Type="http://schemas.openxmlformats.org/officeDocument/2006/relationships/image" Target="../media/image32.png"/><Relationship Id="rId4" Type="http://schemas.openxmlformats.org/officeDocument/2006/relationships/image" Target="../media/image2.svg"/></Relationships>
</file>

<file path=ppt/slides/_rels/slide3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2.svg"/></Relationships>
</file>

<file path=ppt/slides/_rels/slide40.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image" Target="../media/image62.svg"/><Relationship Id="rId3" Type="http://schemas.openxmlformats.org/officeDocument/2006/relationships/image" Target="../media/image4.svg"/><Relationship Id="rId7" Type="http://schemas.openxmlformats.org/officeDocument/2006/relationships/diagramLayout" Target="../diagrams/layout1.xml"/><Relationship Id="rId12" Type="http://schemas.openxmlformats.org/officeDocument/2006/relationships/image" Target="../media/image61.sv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diagramData" Target="../diagrams/data1.xml"/><Relationship Id="rId11" Type="http://schemas.openxmlformats.org/officeDocument/2006/relationships/image" Target="../media/image60.svg"/><Relationship Id="rId5" Type="http://schemas.openxmlformats.org/officeDocument/2006/relationships/image" Target="../media/image32.png"/><Relationship Id="rId10" Type="http://schemas.microsoft.com/office/2007/relationships/diagramDrawing" Target="../diagrams/drawing1.xml"/><Relationship Id="rId4" Type="http://schemas.openxmlformats.org/officeDocument/2006/relationships/image" Target="../media/image2.svg"/><Relationship Id="rId9" Type="http://schemas.openxmlformats.org/officeDocument/2006/relationships/diagramColors" Target="../diagrams/colors1.xml"/><Relationship Id="rId14" Type="http://schemas.openxmlformats.org/officeDocument/2006/relationships/image" Target="../media/image63.svg"/></Relationships>
</file>

<file path=ppt/slides/_rels/slide4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7.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sv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2.sv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mmagine che contiene testo, schermata, Carattere, Blu elettrico&#10;&#10;Il contenuto generato dall'IA potrebbe non essere corretto.">
            <a:extLst>
              <a:ext uri="{FF2B5EF4-FFF2-40B4-BE49-F238E27FC236}">
                <a16:creationId xmlns:a16="http://schemas.microsoft.com/office/drawing/2014/main" id="{D4403E75-AE46-7A74-6263-6C1F9846AEA8}"/>
              </a:ext>
            </a:extLst>
          </p:cNvPr>
          <p:cNvPicPr>
            <a:picLocks noChangeAspect="1"/>
          </p:cNvPicPr>
          <p:nvPr/>
        </p:nvPicPr>
        <p:blipFill>
          <a:blip r:embed="rId3"/>
          <a:srcRect b="44706"/>
          <a:stretch>
            <a:fillRect/>
          </a:stretch>
        </p:blipFill>
        <p:spPr>
          <a:xfrm>
            <a:off x="228600" y="1330290"/>
            <a:ext cx="17487900" cy="2586657"/>
          </a:xfrm>
          <a:prstGeom prst="rect">
            <a:avLst/>
          </a:prstGeom>
        </p:spPr>
      </p:pic>
      <p:sp>
        <p:nvSpPr>
          <p:cNvPr id="3" name="CasellaDiTesto 2">
            <a:extLst>
              <a:ext uri="{FF2B5EF4-FFF2-40B4-BE49-F238E27FC236}">
                <a16:creationId xmlns:a16="http://schemas.microsoft.com/office/drawing/2014/main" id="{E84D8CD6-9536-B028-3142-30DD11E458DC}"/>
              </a:ext>
            </a:extLst>
          </p:cNvPr>
          <p:cNvSpPr txBox="1"/>
          <p:nvPr/>
        </p:nvSpPr>
        <p:spPr>
          <a:xfrm>
            <a:off x="3063621" y="3989264"/>
            <a:ext cx="11927586" cy="1500411"/>
          </a:xfrm>
          <a:prstGeom prst="rect">
            <a:avLst/>
          </a:prstGeom>
          <a:noFill/>
        </p:spPr>
        <p:txBody>
          <a:bodyPr wrap="square">
            <a:spAutoFit/>
          </a:bodyPr>
          <a:lstStyle/>
          <a:p>
            <a:pPr algn="ctr">
              <a:buNone/>
            </a:pPr>
            <a:r>
              <a:rPr lang="it-IT" sz="3750" b="1" dirty="0">
                <a:solidFill>
                  <a:srgbClr val="1762AF"/>
                </a:solidFill>
                <a:latin typeface="Helvetica" pitchFamily="2" charset="0"/>
              </a:rPr>
              <a:t>GOBEYOND 2</a:t>
            </a:r>
            <a:r>
              <a:rPr lang="it-IT" sz="3750" b="1" baseline="30000" dirty="0">
                <a:solidFill>
                  <a:srgbClr val="1762AF"/>
                </a:solidFill>
                <a:latin typeface="Helvetica" pitchFamily="2" charset="0"/>
              </a:rPr>
              <a:t>nd</a:t>
            </a:r>
            <a:r>
              <a:rPr lang="it-IT" sz="3750" b="1" dirty="0">
                <a:solidFill>
                  <a:srgbClr val="1762AF"/>
                </a:solidFill>
                <a:latin typeface="Helvetica" pitchFamily="2" charset="0"/>
              </a:rPr>
              <a:t>  WORKSHOP</a:t>
            </a:r>
          </a:p>
          <a:p>
            <a:pPr algn="ctr">
              <a:buNone/>
            </a:pPr>
            <a:r>
              <a:rPr lang="it-IT" sz="2700" dirty="0">
                <a:solidFill>
                  <a:srgbClr val="1762AF"/>
                </a:solidFill>
                <a:latin typeface="Helvetica" pitchFamily="2" charset="0"/>
              </a:rPr>
              <a:t>21-22 April, 2026 – Napoli (Italy)</a:t>
            </a:r>
          </a:p>
          <a:p>
            <a:pPr algn="ctr">
              <a:buNone/>
            </a:pPr>
            <a:r>
              <a:rPr lang="it-IT" sz="2700" dirty="0" err="1">
                <a:solidFill>
                  <a:srgbClr val="000000"/>
                </a:solidFill>
                <a:latin typeface="Helvetica" pitchFamily="2" charset="0"/>
              </a:rPr>
              <a:t>Venue</a:t>
            </a:r>
            <a:r>
              <a:rPr lang="it-IT" sz="2700" dirty="0">
                <a:solidFill>
                  <a:srgbClr val="000000"/>
                </a:solidFill>
                <a:latin typeface="Helvetica" pitchFamily="2" charset="0"/>
              </a:rPr>
              <a:t>: </a:t>
            </a:r>
            <a:r>
              <a:rPr lang="it-IT" sz="2700" dirty="0">
                <a:latin typeface="Helvetica" pitchFamily="2" charset="0"/>
              </a:rPr>
              <a:t>Aula Magna, Conference Hall, Università di Napoli Federico II</a:t>
            </a:r>
          </a:p>
        </p:txBody>
      </p:sp>
      <p:sp>
        <p:nvSpPr>
          <p:cNvPr id="6" name="CasellaDiTesto 5">
            <a:extLst>
              <a:ext uri="{FF2B5EF4-FFF2-40B4-BE49-F238E27FC236}">
                <a16:creationId xmlns:a16="http://schemas.microsoft.com/office/drawing/2014/main" id="{AAC5BBFF-3F8C-A82E-1D72-93E458013CA6}"/>
              </a:ext>
            </a:extLst>
          </p:cNvPr>
          <p:cNvSpPr txBox="1"/>
          <p:nvPr/>
        </p:nvSpPr>
        <p:spPr>
          <a:xfrm>
            <a:off x="889001" y="6389412"/>
            <a:ext cx="16611600" cy="2585323"/>
          </a:xfrm>
          <a:prstGeom prst="rect">
            <a:avLst/>
          </a:prstGeom>
          <a:noFill/>
        </p:spPr>
        <p:txBody>
          <a:bodyPr wrap="square">
            <a:spAutoFit/>
          </a:bodyPr>
          <a:lstStyle/>
          <a:p>
            <a:pPr algn="ctr">
              <a:buNone/>
            </a:pPr>
            <a:r>
              <a:rPr lang="it-IT" sz="2700" b="1" dirty="0">
                <a:solidFill>
                  <a:srgbClr val="1662AF"/>
                </a:solidFill>
                <a:latin typeface="Helvetica" pitchFamily="2" charset="0"/>
              </a:rPr>
              <a:t>ROUND TABLE </a:t>
            </a:r>
          </a:p>
          <a:p>
            <a:pPr algn="ctr">
              <a:buNone/>
            </a:pPr>
            <a:r>
              <a:rPr lang="it-IT" sz="2700" b="1" i="1" dirty="0">
                <a:solidFill>
                  <a:srgbClr val="155EA8"/>
                </a:solidFill>
                <a:latin typeface="Helvetica" pitchFamily="2" charset="0"/>
              </a:rPr>
              <a:t>From </a:t>
            </a:r>
            <a:r>
              <a:rPr lang="it-IT" sz="2700" b="1" i="1" dirty="0" err="1">
                <a:solidFill>
                  <a:srgbClr val="155EA8"/>
                </a:solidFill>
                <a:latin typeface="Helvetica" pitchFamily="2" charset="0"/>
              </a:rPr>
              <a:t>Early</a:t>
            </a:r>
            <a:r>
              <a:rPr lang="it-IT" sz="2700" b="1" i="1" dirty="0">
                <a:solidFill>
                  <a:srgbClr val="155EA8"/>
                </a:solidFill>
                <a:latin typeface="Helvetica" pitchFamily="2" charset="0"/>
              </a:rPr>
              <a:t> Warning to action: </a:t>
            </a:r>
            <a:r>
              <a:rPr lang="it-IT" sz="2700" b="1" i="1" dirty="0" err="1">
                <a:solidFill>
                  <a:srgbClr val="155EA8"/>
                </a:solidFill>
                <a:latin typeface="Helvetica" pitchFamily="2" charset="0"/>
              </a:rPr>
              <a:t>Implementing</a:t>
            </a:r>
            <a:r>
              <a:rPr lang="it-IT" sz="2700" b="1" i="1" dirty="0">
                <a:solidFill>
                  <a:srgbClr val="155EA8"/>
                </a:solidFill>
                <a:latin typeface="Helvetica" pitchFamily="2" charset="0"/>
              </a:rPr>
              <a:t> Site-</a:t>
            </a:r>
            <a:r>
              <a:rPr lang="it-IT" sz="2700" b="1" i="1" dirty="0" err="1">
                <a:solidFill>
                  <a:srgbClr val="155EA8"/>
                </a:solidFill>
                <a:latin typeface="Helvetica" pitchFamily="2" charset="0"/>
              </a:rPr>
              <a:t>Specific</a:t>
            </a:r>
            <a:r>
              <a:rPr lang="it-IT" sz="2700" b="1" i="1" dirty="0">
                <a:solidFill>
                  <a:srgbClr val="155EA8"/>
                </a:solidFill>
                <a:latin typeface="Helvetica" pitchFamily="2" charset="0"/>
              </a:rPr>
              <a:t> </a:t>
            </a:r>
            <a:r>
              <a:rPr lang="it-IT" sz="2700" b="1" i="1" dirty="0" err="1">
                <a:solidFill>
                  <a:srgbClr val="155EA8"/>
                </a:solidFill>
                <a:latin typeface="Helvetica" pitchFamily="2" charset="0"/>
              </a:rPr>
              <a:t>Warnings</a:t>
            </a:r>
            <a:endParaRPr lang="it-IT" sz="2700" b="1" i="1" dirty="0">
              <a:solidFill>
                <a:srgbClr val="155EA8"/>
              </a:solidFill>
              <a:latin typeface="Helvetica" pitchFamily="2" charset="0"/>
            </a:endParaRPr>
          </a:p>
          <a:p>
            <a:pPr>
              <a:buNone/>
            </a:pPr>
            <a:endParaRPr lang="it-IT" sz="2700" dirty="0">
              <a:latin typeface="Helvetica" pitchFamily="2" charset="0"/>
            </a:endParaRPr>
          </a:p>
          <a:p>
            <a:pPr>
              <a:buNone/>
            </a:pPr>
            <a:r>
              <a:rPr lang="it-IT" sz="2700" b="1" dirty="0">
                <a:solidFill>
                  <a:srgbClr val="155EA8"/>
                </a:solidFill>
                <a:latin typeface="Helvetica" pitchFamily="2" charset="0"/>
              </a:rPr>
              <a:t>Moderator:</a:t>
            </a:r>
            <a:r>
              <a:rPr lang="it-IT" sz="2700" dirty="0">
                <a:solidFill>
                  <a:srgbClr val="155EA8"/>
                </a:solidFill>
                <a:latin typeface="Helvetica" pitchFamily="2" charset="0"/>
              </a:rPr>
              <a:t> </a:t>
            </a:r>
            <a:r>
              <a:rPr lang="it-IT" sz="2700" dirty="0">
                <a:latin typeface="Helvetica" pitchFamily="2" charset="0"/>
              </a:rPr>
              <a:t>Erika Meléndez (UPC)</a:t>
            </a:r>
          </a:p>
          <a:p>
            <a:pPr>
              <a:buNone/>
            </a:pPr>
            <a:r>
              <a:rPr lang="it-IT" sz="2700" b="1" dirty="0">
                <a:solidFill>
                  <a:srgbClr val="155EA8"/>
                </a:solidFill>
                <a:latin typeface="Helvetica" pitchFamily="2" charset="0"/>
              </a:rPr>
              <a:t>Speakers:</a:t>
            </a:r>
            <a:r>
              <a:rPr lang="it-IT" sz="2700" dirty="0">
                <a:solidFill>
                  <a:srgbClr val="155EA8"/>
                </a:solidFill>
                <a:latin typeface="Helvetica" pitchFamily="2" charset="0"/>
              </a:rPr>
              <a:t> </a:t>
            </a:r>
            <a:r>
              <a:rPr lang="it-IT" sz="2700" dirty="0">
                <a:latin typeface="Helvetica" pitchFamily="2" charset="0"/>
              </a:rPr>
              <a:t>Nuno Sousa (Setúbal </a:t>
            </a:r>
            <a:r>
              <a:rPr lang="it-IT" sz="2700" dirty="0" err="1">
                <a:latin typeface="Helvetica" pitchFamily="2" charset="0"/>
              </a:rPr>
              <a:t>Municipality</a:t>
            </a:r>
            <a:r>
              <a:rPr lang="it-IT" sz="2700" dirty="0">
                <a:latin typeface="Helvetica" pitchFamily="2" charset="0"/>
              </a:rPr>
              <a:t>), Nikos </a:t>
            </a:r>
            <a:r>
              <a:rPr lang="it-IT" sz="2700" dirty="0" err="1">
                <a:latin typeface="Helvetica" pitchFamily="2" charset="0"/>
              </a:rPr>
              <a:t>Passas</a:t>
            </a:r>
            <a:r>
              <a:rPr lang="it-IT" sz="2700" dirty="0">
                <a:latin typeface="Helvetica" pitchFamily="2" charset="0"/>
              </a:rPr>
              <a:t> (</a:t>
            </a:r>
            <a:r>
              <a:rPr lang="it-IT" sz="2700" dirty="0" err="1">
                <a:latin typeface="Helvetica" pitchFamily="2" charset="0"/>
              </a:rPr>
              <a:t>Region</a:t>
            </a:r>
            <a:r>
              <a:rPr lang="it-IT" sz="2700" dirty="0">
                <a:latin typeface="Helvetica" pitchFamily="2" charset="0"/>
              </a:rPr>
              <a:t> of Attica), Guillaume </a:t>
            </a:r>
            <a:r>
              <a:rPr lang="it-IT" sz="2700" dirty="0" err="1">
                <a:latin typeface="Helvetica" pitchFamily="2" charset="0"/>
              </a:rPr>
              <a:t>Charpy</a:t>
            </a:r>
            <a:r>
              <a:rPr lang="it-IT" sz="2700" dirty="0">
                <a:latin typeface="Helvetica" pitchFamily="2" charset="0"/>
              </a:rPr>
              <a:t> (SMIAGE), Antonio Santiago-</a:t>
            </a:r>
            <a:r>
              <a:rPr lang="it-IT" sz="2700" dirty="0" err="1">
                <a:latin typeface="Helvetica" pitchFamily="2" charset="0"/>
              </a:rPr>
              <a:t>Gahete</a:t>
            </a:r>
            <a:r>
              <a:rPr lang="it-IT" sz="2700" dirty="0">
                <a:latin typeface="Helvetica" pitchFamily="2" charset="0"/>
              </a:rPr>
              <a:t> (EMA)</a:t>
            </a:r>
          </a:p>
        </p:txBody>
      </p:sp>
      <p:sp>
        <p:nvSpPr>
          <p:cNvPr id="7" name="Freeform 25">
            <a:extLst>
              <a:ext uri="{FF2B5EF4-FFF2-40B4-BE49-F238E27FC236}">
                <a16:creationId xmlns:a16="http://schemas.microsoft.com/office/drawing/2014/main" id="{698F31F8-05E7-AF6E-8895-1C0AB730619E}"/>
              </a:ext>
            </a:extLst>
          </p:cNvPr>
          <p:cNvSpPr/>
          <p:nvPr/>
        </p:nvSpPr>
        <p:spPr>
          <a:xfrm rot="10800000" flipH="1">
            <a:off x="15058336" y="0"/>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4" name="Freeform 25">
            <a:extLst>
              <a:ext uri="{FF2B5EF4-FFF2-40B4-BE49-F238E27FC236}">
                <a16:creationId xmlns:a16="http://schemas.microsoft.com/office/drawing/2014/main" id="{7AD5167F-B784-9B6C-B2AF-16C9ADBF7D01}"/>
              </a:ext>
            </a:extLst>
          </p:cNvPr>
          <p:cNvSpPr/>
          <p:nvPr/>
        </p:nvSpPr>
        <p:spPr>
          <a:xfrm rot="-10800000">
            <a:off x="13252" y="-36370"/>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Tree>
    <p:extLst>
      <p:ext uri="{BB962C8B-B14F-4D97-AF65-F5344CB8AC3E}">
        <p14:creationId xmlns:p14="http://schemas.microsoft.com/office/powerpoint/2010/main" val="13400481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6F822-7E0D-F827-7D7C-C9F382AE8DA9}"/>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D0A3C8B7-7E7D-EF76-16C8-2031FA8F0763}"/>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D2907D30-2659-76AC-B7C3-96D671F3EF81}"/>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61EB3754-51C9-9312-9817-573BE83FF9C9}"/>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6" name="ZoneTexte 5">
            <a:extLst>
              <a:ext uri="{FF2B5EF4-FFF2-40B4-BE49-F238E27FC236}">
                <a16:creationId xmlns:a16="http://schemas.microsoft.com/office/drawing/2014/main" id="{FDB5F1F3-2C31-31F4-041A-2B4A996C2030}"/>
              </a:ext>
            </a:extLst>
          </p:cNvPr>
          <p:cNvSpPr txBox="1"/>
          <p:nvPr/>
        </p:nvSpPr>
        <p:spPr>
          <a:xfrm>
            <a:off x="2971802" y="495302"/>
            <a:ext cx="13477835" cy="954364"/>
          </a:xfrm>
          <a:prstGeom prst="rect">
            <a:avLst/>
          </a:prstGeom>
          <a:noFill/>
        </p:spPr>
        <p:txBody>
          <a:bodyPr wrap="square">
            <a:spAutoFit/>
          </a:bodyPr>
          <a:lstStyle/>
          <a:p>
            <a:r>
              <a:rPr lang="fr-FR" sz="2801" dirty="0" err="1"/>
              <a:t>What</a:t>
            </a:r>
            <a:r>
              <a:rPr lang="fr-FR" sz="2801" dirty="0"/>
              <a:t> are the main challenges in </a:t>
            </a:r>
            <a:r>
              <a:rPr lang="fr-FR" sz="2801" dirty="0" err="1"/>
              <a:t>implementing</a:t>
            </a:r>
            <a:r>
              <a:rPr lang="fr-FR" sz="2801" dirty="0"/>
              <a:t> local impact-</a:t>
            </a:r>
            <a:r>
              <a:rPr lang="fr-FR" sz="2801" dirty="0" err="1"/>
              <a:t>based</a:t>
            </a:r>
            <a:r>
              <a:rPr lang="fr-FR" sz="2801" dirty="0"/>
              <a:t> warnings in practice, and how can </a:t>
            </a:r>
            <a:r>
              <a:rPr lang="fr-FR" sz="2801" dirty="0" err="1"/>
              <a:t>they</a:t>
            </a:r>
            <a:r>
              <a:rPr lang="fr-FR" sz="2801" dirty="0"/>
              <a:t> </a:t>
            </a:r>
            <a:r>
              <a:rPr lang="fr-FR" sz="2801" dirty="0" err="1"/>
              <a:t>complement</a:t>
            </a:r>
            <a:r>
              <a:rPr lang="fr-FR" sz="2801" dirty="0"/>
              <a:t>, </a:t>
            </a:r>
            <a:r>
              <a:rPr lang="fr-FR" sz="2801" dirty="0" err="1"/>
              <a:t>rather</a:t>
            </a:r>
            <a:r>
              <a:rPr lang="fr-FR" sz="2801" dirty="0"/>
              <a:t> </a:t>
            </a:r>
            <a:r>
              <a:rPr lang="fr-FR" sz="2801" dirty="0" err="1"/>
              <a:t>than</a:t>
            </a:r>
            <a:r>
              <a:rPr lang="fr-FR" sz="2801" dirty="0"/>
              <a:t> </a:t>
            </a:r>
            <a:r>
              <a:rPr lang="fr-FR" sz="2801" dirty="0" err="1"/>
              <a:t>compete</a:t>
            </a:r>
            <a:r>
              <a:rPr lang="fr-FR" sz="2801" dirty="0"/>
              <a:t>, </a:t>
            </a:r>
            <a:r>
              <a:rPr lang="fr-FR" sz="2801" dirty="0" err="1"/>
              <a:t>with</a:t>
            </a:r>
            <a:r>
              <a:rPr lang="fr-FR" sz="2801" dirty="0"/>
              <a:t> </a:t>
            </a:r>
            <a:r>
              <a:rPr lang="fr-FR" sz="2801" dirty="0" err="1"/>
              <a:t>existing</a:t>
            </a:r>
            <a:r>
              <a:rPr lang="fr-FR" sz="2801" dirty="0"/>
              <a:t> official warning </a:t>
            </a:r>
            <a:r>
              <a:rPr lang="fr-FR" sz="2801" dirty="0" err="1"/>
              <a:t>systems</a:t>
            </a:r>
            <a:r>
              <a:rPr lang="fr-FR" sz="2801" dirty="0"/>
              <a:t>?</a:t>
            </a:r>
          </a:p>
        </p:txBody>
      </p:sp>
      <p:pic>
        <p:nvPicPr>
          <p:cNvPr id="7" name="Image 6">
            <a:extLst>
              <a:ext uri="{FF2B5EF4-FFF2-40B4-BE49-F238E27FC236}">
                <a16:creationId xmlns:a16="http://schemas.microsoft.com/office/drawing/2014/main" id="{3581264E-17AD-AA5C-4C8E-589F57B6AD9B}"/>
              </a:ext>
            </a:extLst>
          </p:cNvPr>
          <p:cNvPicPr>
            <a:picLocks noChangeAspect="1"/>
          </p:cNvPicPr>
          <p:nvPr/>
        </p:nvPicPr>
        <p:blipFill>
          <a:blip r:embed="rId5"/>
          <a:stretch>
            <a:fillRect/>
          </a:stretch>
        </p:blipFill>
        <p:spPr>
          <a:xfrm>
            <a:off x="300187" y="9105901"/>
            <a:ext cx="948335" cy="948335"/>
          </a:xfrm>
          <a:prstGeom prst="rect">
            <a:avLst/>
          </a:prstGeom>
        </p:spPr>
      </p:pic>
      <p:sp>
        <p:nvSpPr>
          <p:cNvPr id="30" name="ZoneTexte 29">
            <a:extLst>
              <a:ext uri="{FF2B5EF4-FFF2-40B4-BE49-F238E27FC236}">
                <a16:creationId xmlns:a16="http://schemas.microsoft.com/office/drawing/2014/main" id="{F15E76B4-5382-EDD4-4D57-D6E85FFE5970}"/>
              </a:ext>
            </a:extLst>
          </p:cNvPr>
          <p:cNvSpPr txBox="1"/>
          <p:nvPr/>
        </p:nvSpPr>
        <p:spPr>
          <a:xfrm>
            <a:off x="1371601" y="2124213"/>
            <a:ext cx="15068630" cy="1200329"/>
          </a:xfrm>
          <a:prstGeom prst="rect">
            <a:avLst/>
          </a:prstGeom>
          <a:noFill/>
        </p:spPr>
        <p:txBody>
          <a:bodyPr wrap="square">
            <a:spAutoFit/>
          </a:bodyPr>
          <a:lstStyle/>
          <a:p>
            <a:r>
              <a:rPr lang="fr-FR" sz="3600" b="1" dirty="0"/>
              <a:t>1. </a:t>
            </a:r>
            <a:r>
              <a:rPr lang="en-US" sz="3600" b="1" dirty="0"/>
              <a:t>The information/decision chain must be as short as possible and based on reliable and recognized sources of information</a:t>
            </a:r>
            <a:endParaRPr lang="fr-FR" sz="2801" dirty="0"/>
          </a:p>
        </p:txBody>
      </p:sp>
      <p:pic>
        <p:nvPicPr>
          <p:cNvPr id="2" name="Image 1">
            <a:extLst>
              <a:ext uri="{FF2B5EF4-FFF2-40B4-BE49-F238E27FC236}">
                <a16:creationId xmlns:a16="http://schemas.microsoft.com/office/drawing/2014/main" id="{759DC01E-B5AF-C253-72B7-6EE1FF620D5A}"/>
              </a:ext>
            </a:extLst>
          </p:cNvPr>
          <p:cNvPicPr>
            <a:picLocks noChangeAspect="1"/>
          </p:cNvPicPr>
          <p:nvPr/>
        </p:nvPicPr>
        <p:blipFill>
          <a:blip r:embed="rId6"/>
          <a:stretch>
            <a:fillRect/>
          </a:stretch>
        </p:blipFill>
        <p:spPr>
          <a:xfrm>
            <a:off x="3729186" y="5033368"/>
            <a:ext cx="9910614" cy="4451621"/>
          </a:xfrm>
          <a:prstGeom prst="rect">
            <a:avLst/>
          </a:prstGeom>
          <a:ln>
            <a:noFill/>
          </a:ln>
        </p:spPr>
      </p:pic>
      <p:pic>
        <p:nvPicPr>
          <p:cNvPr id="9" name="Image 8">
            <a:extLst>
              <a:ext uri="{FF2B5EF4-FFF2-40B4-BE49-F238E27FC236}">
                <a16:creationId xmlns:a16="http://schemas.microsoft.com/office/drawing/2014/main" id="{52F5FC3E-345D-EF07-420B-4C001C6E4016}"/>
              </a:ext>
            </a:extLst>
          </p:cNvPr>
          <p:cNvPicPr>
            <a:picLocks noChangeAspect="1"/>
          </p:cNvPicPr>
          <p:nvPr/>
        </p:nvPicPr>
        <p:blipFill>
          <a:blip r:embed="rId7"/>
          <a:stretch>
            <a:fillRect/>
          </a:stretch>
        </p:blipFill>
        <p:spPr>
          <a:xfrm>
            <a:off x="12187387" y="5567918"/>
            <a:ext cx="769688" cy="281964"/>
          </a:xfrm>
          <a:prstGeom prst="rect">
            <a:avLst/>
          </a:prstGeom>
        </p:spPr>
      </p:pic>
      <p:sp>
        <p:nvSpPr>
          <p:cNvPr id="10" name="Ellipse 9">
            <a:extLst>
              <a:ext uri="{FF2B5EF4-FFF2-40B4-BE49-F238E27FC236}">
                <a16:creationId xmlns:a16="http://schemas.microsoft.com/office/drawing/2014/main" id="{43B88239-74DD-1BEF-4A82-DA6E60D0B25F}"/>
              </a:ext>
            </a:extLst>
          </p:cNvPr>
          <p:cNvSpPr/>
          <p:nvPr/>
        </p:nvSpPr>
        <p:spPr>
          <a:xfrm rot="20075911">
            <a:off x="3219620" y="4221829"/>
            <a:ext cx="6100614" cy="5653064"/>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a:p>
        </p:txBody>
      </p:sp>
      <p:sp>
        <p:nvSpPr>
          <p:cNvPr id="11" name="ZoneTexte 10">
            <a:extLst>
              <a:ext uri="{FF2B5EF4-FFF2-40B4-BE49-F238E27FC236}">
                <a16:creationId xmlns:a16="http://schemas.microsoft.com/office/drawing/2014/main" id="{CB183BB0-4312-0CBF-D11D-590201A6BB0A}"/>
              </a:ext>
            </a:extLst>
          </p:cNvPr>
          <p:cNvSpPr txBox="1"/>
          <p:nvPr/>
        </p:nvSpPr>
        <p:spPr>
          <a:xfrm>
            <a:off x="1363640" y="3543300"/>
            <a:ext cx="12754004" cy="523348"/>
          </a:xfrm>
          <a:prstGeom prst="rect">
            <a:avLst/>
          </a:prstGeom>
          <a:noFill/>
        </p:spPr>
        <p:txBody>
          <a:bodyPr wrap="none" rtlCol="0">
            <a:spAutoFit/>
          </a:bodyPr>
          <a:lstStyle/>
          <a:p>
            <a:r>
              <a:rPr lang="en-US" sz="2801" dirty="0"/>
              <a:t>Example of a decision chain for responding to flooding in the Alpes-Maritimes region</a:t>
            </a:r>
            <a:r>
              <a:rPr lang="fr-FR" sz="2801" dirty="0"/>
              <a:t> : </a:t>
            </a:r>
          </a:p>
        </p:txBody>
      </p:sp>
      <p:sp>
        <p:nvSpPr>
          <p:cNvPr id="12" name="Ellipse 11">
            <a:extLst>
              <a:ext uri="{FF2B5EF4-FFF2-40B4-BE49-F238E27FC236}">
                <a16:creationId xmlns:a16="http://schemas.microsoft.com/office/drawing/2014/main" id="{DF04BF35-698E-2ED4-F27F-8C94A825086D}"/>
              </a:ext>
            </a:extLst>
          </p:cNvPr>
          <p:cNvSpPr/>
          <p:nvPr/>
        </p:nvSpPr>
        <p:spPr>
          <a:xfrm rot="19126668">
            <a:off x="7167671" y="6097913"/>
            <a:ext cx="7472528" cy="2362638"/>
          </a:xfrm>
          <a:prstGeom prst="ellipse">
            <a:avLst/>
          </a:prstGeom>
          <a:noFill/>
          <a:ln>
            <a:solidFill>
              <a:srgbClr val="155E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a:p>
        </p:txBody>
      </p:sp>
      <p:sp>
        <p:nvSpPr>
          <p:cNvPr id="13" name="Ellipse 12">
            <a:extLst>
              <a:ext uri="{FF2B5EF4-FFF2-40B4-BE49-F238E27FC236}">
                <a16:creationId xmlns:a16="http://schemas.microsoft.com/office/drawing/2014/main" id="{C073EA2B-AD45-9C22-CFBD-60415F7B9F60}"/>
              </a:ext>
            </a:extLst>
          </p:cNvPr>
          <p:cNvSpPr/>
          <p:nvPr/>
        </p:nvSpPr>
        <p:spPr>
          <a:xfrm rot="19126668">
            <a:off x="11705249" y="7698242"/>
            <a:ext cx="2315859" cy="212721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a:p>
        </p:txBody>
      </p:sp>
      <p:sp>
        <p:nvSpPr>
          <p:cNvPr id="14" name="ZoneTexte 13">
            <a:extLst>
              <a:ext uri="{FF2B5EF4-FFF2-40B4-BE49-F238E27FC236}">
                <a16:creationId xmlns:a16="http://schemas.microsoft.com/office/drawing/2014/main" id="{DA174B6D-62DE-5918-BF7F-9CC30177C196}"/>
              </a:ext>
            </a:extLst>
          </p:cNvPr>
          <p:cNvSpPr txBox="1"/>
          <p:nvPr/>
        </p:nvSpPr>
        <p:spPr>
          <a:xfrm>
            <a:off x="729936" y="6924467"/>
            <a:ext cx="2470548" cy="523348"/>
          </a:xfrm>
          <a:prstGeom prst="rect">
            <a:avLst/>
          </a:prstGeom>
          <a:noFill/>
        </p:spPr>
        <p:txBody>
          <a:bodyPr wrap="none" rtlCol="0">
            <a:spAutoFit/>
          </a:bodyPr>
          <a:lstStyle/>
          <a:p>
            <a:r>
              <a:rPr lang="fr-FR" sz="2801" b="1" dirty="0">
                <a:solidFill>
                  <a:srgbClr val="00B050"/>
                </a:solidFill>
              </a:rPr>
              <a:t>(1) Risk Experts</a:t>
            </a:r>
          </a:p>
        </p:txBody>
      </p:sp>
      <p:sp>
        <p:nvSpPr>
          <p:cNvPr id="15" name="ZoneTexte 14">
            <a:extLst>
              <a:ext uri="{FF2B5EF4-FFF2-40B4-BE49-F238E27FC236}">
                <a16:creationId xmlns:a16="http://schemas.microsoft.com/office/drawing/2014/main" id="{C30EC131-570E-62AC-D396-BC8C49213960}"/>
              </a:ext>
            </a:extLst>
          </p:cNvPr>
          <p:cNvSpPr txBox="1"/>
          <p:nvPr/>
        </p:nvSpPr>
        <p:spPr>
          <a:xfrm>
            <a:off x="13554074" y="5915681"/>
            <a:ext cx="2600327" cy="523348"/>
          </a:xfrm>
          <a:prstGeom prst="rect">
            <a:avLst/>
          </a:prstGeom>
          <a:noFill/>
        </p:spPr>
        <p:txBody>
          <a:bodyPr wrap="none" rtlCol="0">
            <a:spAutoFit/>
          </a:bodyPr>
          <a:lstStyle/>
          <a:p>
            <a:r>
              <a:rPr lang="fr-FR" sz="2801" b="1" dirty="0">
                <a:solidFill>
                  <a:srgbClr val="155EA8"/>
                </a:solidFill>
              </a:rPr>
              <a:t>(2) Stakeholders</a:t>
            </a:r>
          </a:p>
        </p:txBody>
      </p:sp>
      <p:sp>
        <p:nvSpPr>
          <p:cNvPr id="16" name="ZoneTexte 15">
            <a:extLst>
              <a:ext uri="{FF2B5EF4-FFF2-40B4-BE49-F238E27FC236}">
                <a16:creationId xmlns:a16="http://schemas.microsoft.com/office/drawing/2014/main" id="{A4856752-E343-D554-C1BE-ABDE5F0287FD}"/>
              </a:ext>
            </a:extLst>
          </p:cNvPr>
          <p:cNvSpPr txBox="1"/>
          <p:nvPr/>
        </p:nvSpPr>
        <p:spPr>
          <a:xfrm>
            <a:off x="13547046" y="9530090"/>
            <a:ext cx="2579552" cy="523348"/>
          </a:xfrm>
          <a:prstGeom prst="rect">
            <a:avLst/>
          </a:prstGeom>
          <a:noFill/>
        </p:spPr>
        <p:txBody>
          <a:bodyPr wrap="none" rtlCol="0">
            <a:spAutoFit/>
          </a:bodyPr>
          <a:lstStyle/>
          <a:p>
            <a:r>
              <a:rPr lang="fr-FR" sz="2801" b="1" dirty="0">
                <a:solidFill>
                  <a:srgbClr val="FF0000"/>
                </a:solidFill>
              </a:rPr>
              <a:t>(3) Local actions</a:t>
            </a:r>
          </a:p>
        </p:txBody>
      </p:sp>
    </p:spTree>
    <p:extLst>
      <p:ext uri="{BB962C8B-B14F-4D97-AF65-F5344CB8AC3E}">
        <p14:creationId xmlns:p14="http://schemas.microsoft.com/office/powerpoint/2010/main" val="3284705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6CF26-49B6-DB50-CD44-A7818C1A9371}"/>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CF68A28A-DF47-F134-42D3-6415B12AFB5E}"/>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ABA59FC9-49F6-81F8-95FD-018F0575E0A3}"/>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389F7BE6-0A9C-68E7-2228-94250C029BC8}"/>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6" name="ZoneTexte 5">
            <a:extLst>
              <a:ext uri="{FF2B5EF4-FFF2-40B4-BE49-F238E27FC236}">
                <a16:creationId xmlns:a16="http://schemas.microsoft.com/office/drawing/2014/main" id="{D2A4AB89-F079-9198-7810-27E6F6F885FF}"/>
              </a:ext>
            </a:extLst>
          </p:cNvPr>
          <p:cNvSpPr txBox="1"/>
          <p:nvPr/>
        </p:nvSpPr>
        <p:spPr>
          <a:xfrm>
            <a:off x="3048002" y="495302"/>
            <a:ext cx="13477835" cy="954364"/>
          </a:xfrm>
          <a:prstGeom prst="rect">
            <a:avLst/>
          </a:prstGeom>
          <a:noFill/>
        </p:spPr>
        <p:txBody>
          <a:bodyPr wrap="square">
            <a:spAutoFit/>
          </a:bodyPr>
          <a:lstStyle/>
          <a:p>
            <a:r>
              <a:rPr lang="fr-FR" sz="2801" dirty="0" err="1"/>
              <a:t>What</a:t>
            </a:r>
            <a:r>
              <a:rPr lang="fr-FR" sz="2801" dirty="0"/>
              <a:t> are the main challenges in </a:t>
            </a:r>
            <a:r>
              <a:rPr lang="fr-FR" sz="2801" dirty="0" err="1"/>
              <a:t>implementing</a:t>
            </a:r>
            <a:r>
              <a:rPr lang="fr-FR" sz="2801" dirty="0"/>
              <a:t> local impact-</a:t>
            </a:r>
            <a:r>
              <a:rPr lang="fr-FR" sz="2801" dirty="0" err="1"/>
              <a:t>based</a:t>
            </a:r>
            <a:r>
              <a:rPr lang="fr-FR" sz="2801" dirty="0"/>
              <a:t> warnings in practice, and how can </a:t>
            </a:r>
            <a:r>
              <a:rPr lang="fr-FR" sz="2801" dirty="0" err="1"/>
              <a:t>they</a:t>
            </a:r>
            <a:r>
              <a:rPr lang="fr-FR" sz="2801" dirty="0"/>
              <a:t> </a:t>
            </a:r>
            <a:r>
              <a:rPr lang="fr-FR" sz="2801" dirty="0" err="1"/>
              <a:t>complement</a:t>
            </a:r>
            <a:r>
              <a:rPr lang="fr-FR" sz="2801" dirty="0"/>
              <a:t>, </a:t>
            </a:r>
            <a:r>
              <a:rPr lang="fr-FR" sz="2801" dirty="0" err="1"/>
              <a:t>rather</a:t>
            </a:r>
            <a:r>
              <a:rPr lang="fr-FR" sz="2801" dirty="0"/>
              <a:t> </a:t>
            </a:r>
            <a:r>
              <a:rPr lang="fr-FR" sz="2801" dirty="0" err="1"/>
              <a:t>than</a:t>
            </a:r>
            <a:r>
              <a:rPr lang="fr-FR" sz="2801" dirty="0"/>
              <a:t> </a:t>
            </a:r>
            <a:r>
              <a:rPr lang="fr-FR" sz="2801" dirty="0" err="1"/>
              <a:t>compete</a:t>
            </a:r>
            <a:r>
              <a:rPr lang="fr-FR" sz="2801" dirty="0"/>
              <a:t>, </a:t>
            </a:r>
            <a:r>
              <a:rPr lang="fr-FR" sz="2801" dirty="0" err="1"/>
              <a:t>with</a:t>
            </a:r>
            <a:r>
              <a:rPr lang="fr-FR" sz="2801" dirty="0"/>
              <a:t> </a:t>
            </a:r>
            <a:r>
              <a:rPr lang="fr-FR" sz="2801" dirty="0" err="1"/>
              <a:t>existing</a:t>
            </a:r>
            <a:r>
              <a:rPr lang="fr-FR" sz="2801" dirty="0"/>
              <a:t> official warning </a:t>
            </a:r>
            <a:r>
              <a:rPr lang="fr-FR" sz="2801" dirty="0" err="1"/>
              <a:t>systems</a:t>
            </a:r>
            <a:r>
              <a:rPr lang="fr-FR" sz="2801" dirty="0"/>
              <a:t>?</a:t>
            </a:r>
          </a:p>
        </p:txBody>
      </p:sp>
      <p:pic>
        <p:nvPicPr>
          <p:cNvPr id="7" name="Image 6">
            <a:extLst>
              <a:ext uri="{FF2B5EF4-FFF2-40B4-BE49-F238E27FC236}">
                <a16:creationId xmlns:a16="http://schemas.microsoft.com/office/drawing/2014/main" id="{3A0F8950-12DC-0C82-736E-D2C69E2E496A}"/>
              </a:ext>
            </a:extLst>
          </p:cNvPr>
          <p:cNvPicPr>
            <a:picLocks noChangeAspect="1"/>
          </p:cNvPicPr>
          <p:nvPr/>
        </p:nvPicPr>
        <p:blipFill>
          <a:blip r:embed="rId5"/>
          <a:stretch>
            <a:fillRect/>
          </a:stretch>
        </p:blipFill>
        <p:spPr>
          <a:xfrm>
            <a:off x="228601" y="9105901"/>
            <a:ext cx="948335" cy="948335"/>
          </a:xfrm>
          <a:prstGeom prst="rect">
            <a:avLst/>
          </a:prstGeom>
        </p:spPr>
      </p:pic>
      <p:sp>
        <p:nvSpPr>
          <p:cNvPr id="30" name="ZoneTexte 29">
            <a:extLst>
              <a:ext uri="{FF2B5EF4-FFF2-40B4-BE49-F238E27FC236}">
                <a16:creationId xmlns:a16="http://schemas.microsoft.com/office/drawing/2014/main" id="{139CFCA9-99AB-79CF-B472-AEE411675813}"/>
              </a:ext>
            </a:extLst>
          </p:cNvPr>
          <p:cNvSpPr txBox="1"/>
          <p:nvPr/>
        </p:nvSpPr>
        <p:spPr>
          <a:xfrm>
            <a:off x="1371601" y="2124214"/>
            <a:ext cx="15068630" cy="1200329"/>
          </a:xfrm>
          <a:prstGeom prst="rect">
            <a:avLst/>
          </a:prstGeom>
          <a:noFill/>
        </p:spPr>
        <p:txBody>
          <a:bodyPr wrap="square">
            <a:spAutoFit/>
          </a:bodyPr>
          <a:lstStyle/>
          <a:p>
            <a:r>
              <a:rPr lang="fr-FR" sz="3600" b="1" dirty="0"/>
              <a:t>2. </a:t>
            </a:r>
            <a:r>
              <a:rPr lang="en-US" sz="3600" b="1" dirty="0"/>
              <a:t>Alerts must be based on pre-prepared procedures that are well known to decision-makers.</a:t>
            </a:r>
            <a:endParaRPr lang="fr-FR" sz="2801" dirty="0"/>
          </a:p>
        </p:txBody>
      </p:sp>
      <p:sp>
        <p:nvSpPr>
          <p:cNvPr id="2" name="ZoneTexte 1">
            <a:extLst>
              <a:ext uri="{FF2B5EF4-FFF2-40B4-BE49-F238E27FC236}">
                <a16:creationId xmlns:a16="http://schemas.microsoft.com/office/drawing/2014/main" id="{970E22B1-4E79-20CF-9207-56B64A51E6C3}"/>
              </a:ext>
            </a:extLst>
          </p:cNvPr>
          <p:cNvSpPr txBox="1"/>
          <p:nvPr/>
        </p:nvSpPr>
        <p:spPr>
          <a:xfrm>
            <a:off x="660614" y="4144984"/>
            <a:ext cx="8483388" cy="4833503"/>
          </a:xfrm>
          <a:prstGeom prst="rect">
            <a:avLst/>
          </a:prstGeom>
          <a:noFill/>
        </p:spPr>
        <p:txBody>
          <a:bodyPr wrap="square" rtlCol="0">
            <a:spAutoFit/>
          </a:bodyPr>
          <a:lstStyle/>
          <a:p>
            <a:pPr marL="457223" indent="-457223">
              <a:buFont typeface="Wingdings" panose="05000000000000000000" pitchFamily="2" charset="2"/>
              <a:buChar char="à"/>
            </a:pPr>
            <a:r>
              <a:rPr lang="en-US" sz="2801" dirty="0">
                <a:sym typeface="Wingdings" panose="05000000000000000000" pitchFamily="2" charset="2"/>
              </a:rPr>
              <a:t>Supporting local decision-makers, who are not experts in every subject, is essential for preparing effective procedures</a:t>
            </a:r>
          </a:p>
          <a:p>
            <a:endParaRPr lang="en-US" sz="2801" dirty="0">
              <a:sym typeface="Wingdings" panose="05000000000000000000" pitchFamily="2" charset="2"/>
            </a:endParaRPr>
          </a:p>
          <a:p>
            <a:pPr marL="457223" indent="-457223">
              <a:buFont typeface="Wingdings" panose="05000000000000000000" pitchFamily="2" charset="2"/>
              <a:buChar char="à"/>
            </a:pPr>
            <a:r>
              <a:rPr lang="en-US" sz="2801" dirty="0">
                <a:sym typeface="Wingdings" panose="05000000000000000000" pitchFamily="2" charset="2"/>
              </a:rPr>
              <a:t>The on-the-ground knowledge of local decision-makers must be associated in the creation of well-proportioned action plans.</a:t>
            </a:r>
          </a:p>
          <a:p>
            <a:endParaRPr lang="en-US" sz="2801" dirty="0">
              <a:sym typeface="Wingdings" panose="05000000000000000000" pitchFamily="2" charset="2"/>
            </a:endParaRPr>
          </a:p>
          <a:p>
            <a:pPr marL="457223" indent="-457223">
              <a:buFont typeface="Wingdings" panose="05000000000000000000" pitchFamily="2" charset="2"/>
              <a:buChar char="à"/>
            </a:pPr>
            <a:r>
              <a:rPr lang="en-US" sz="2801" dirty="0">
                <a:sym typeface="Wingdings" panose="05000000000000000000" pitchFamily="2" charset="2"/>
              </a:rPr>
              <a:t>Alerts and associated action plans must be graduated to streamline the resources deployed.</a:t>
            </a:r>
          </a:p>
          <a:p>
            <a:pPr marL="457223" indent="-457223">
              <a:buFont typeface="Wingdings" panose="05000000000000000000" pitchFamily="2" charset="2"/>
              <a:buChar char="à"/>
            </a:pPr>
            <a:endParaRPr lang="fr-FR" sz="2801" dirty="0">
              <a:sym typeface="Wingdings" panose="05000000000000000000" pitchFamily="2" charset="2"/>
            </a:endParaRPr>
          </a:p>
        </p:txBody>
      </p:sp>
      <p:pic>
        <p:nvPicPr>
          <p:cNvPr id="4" name="Image 3">
            <a:extLst>
              <a:ext uri="{FF2B5EF4-FFF2-40B4-BE49-F238E27FC236}">
                <a16:creationId xmlns:a16="http://schemas.microsoft.com/office/drawing/2014/main" id="{32BF44C3-09A0-D3D4-5D3F-01D12DFD817B}"/>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9482663" y="3104194"/>
            <a:ext cx="4938188" cy="6950042"/>
          </a:xfrm>
          <a:prstGeom prst="rect">
            <a:avLst/>
          </a:prstGeom>
        </p:spPr>
      </p:pic>
      <p:cxnSp>
        <p:nvCxnSpPr>
          <p:cNvPr id="9" name="Connecteur droit avec flèche 8">
            <a:extLst>
              <a:ext uri="{FF2B5EF4-FFF2-40B4-BE49-F238E27FC236}">
                <a16:creationId xmlns:a16="http://schemas.microsoft.com/office/drawing/2014/main" id="{2405591A-E486-1652-8DE9-3CC1FD0C01A9}"/>
              </a:ext>
            </a:extLst>
          </p:cNvPr>
          <p:cNvCxnSpPr>
            <a:cxnSpLocks/>
          </p:cNvCxnSpPr>
          <p:nvPr/>
        </p:nvCxnSpPr>
        <p:spPr>
          <a:xfrm flipH="1">
            <a:off x="12833731" y="3324542"/>
            <a:ext cx="203843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2D711664-D2B1-7EEC-F48A-9F3635E87F19}"/>
              </a:ext>
            </a:extLst>
          </p:cNvPr>
          <p:cNvSpPr txBox="1"/>
          <p:nvPr/>
        </p:nvSpPr>
        <p:spPr>
          <a:xfrm>
            <a:off x="14872160" y="2933701"/>
            <a:ext cx="2345514" cy="830997"/>
          </a:xfrm>
          <a:prstGeom prst="rect">
            <a:avLst/>
          </a:prstGeom>
          <a:noFill/>
          <a:ln w="28575">
            <a:solidFill>
              <a:schemeClr val="tx1"/>
            </a:solidFill>
          </a:ln>
        </p:spPr>
        <p:txBody>
          <a:bodyPr wrap="none" rtlCol="0">
            <a:spAutoFit/>
          </a:bodyPr>
          <a:lstStyle/>
          <a:p>
            <a:r>
              <a:rPr lang="fr-FR" sz="2400" dirty="0" err="1"/>
              <a:t>Identified</a:t>
            </a:r>
            <a:r>
              <a:rPr lang="fr-FR" sz="2400" dirty="0"/>
              <a:t> Issue / </a:t>
            </a:r>
          </a:p>
          <a:p>
            <a:r>
              <a:rPr lang="fr-FR" sz="2400" dirty="0"/>
              <a:t>Alert source</a:t>
            </a:r>
          </a:p>
        </p:txBody>
      </p:sp>
      <p:sp>
        <p:nvSpPr>
          <p:cNvPr id="12" name="Rectangle 11">
            <a:extLst>
              <a:ext uri="{FF2B5EF4-FFF2-40B4-BE49-F238E27FC236}">
                <a16:creationId xmlns:a16="http://schemas.microsoft.com/office/drawing/2014/main" id="{445ABC6B-F3D4-CBF0-6BB0-E5BA98C3D82C}"/>
              </a:ext>
            </a:extLst>
          </p:cNvPr>
          <p:cNvSpPr/>
          <p:nvPr/>
        </p:nvSpPr>
        <p:spPr>
          <a:xfrm>
            <a:off x="11951756" y="3619502"/>
            <a:ext cx="2145245" cy="563879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400" dirty="0">
                <a:solidFill>
                  <a:schemeClr val="tx1"/>
                </a:solidFill>
              </a:rPr>
              <a:t>LOCAL </a:t>
            </a:r>
          </a:p>
          <a:p>
            <a:pPr algn="ctr"/>
            <a:r>
              <a:rPr lang="fr-FR" sz="4400" dirty="0">
                <a:solidFill>
                  <a:schemeClr val="tx1"/>
                </a:solidFill>
              </a:rPr>
              <a:t>ACTION </a:t>
            </a:r>
          </a:p>
          <a:p>
            <a:pPr algn="ctr"/>
            <a:r>
              <a:rPr lang="fr-FR" sz="4400" dirty="0">
                <a:solidFill>
                  <a:schemeClr val="tx1"/>
                </a:solidFill>
              </a:rPr>
              <a:t>PLAN</a:t>
            </a:r>
          </a:p>
        </p:txBody>
      </p:sp>
      <p:sp>
        <p:nvSpPr>
          <p:cNvPr id="13" name="Rectangle 12">
            <a:extLst>
              <a:ext uri="{FF2B5EF4-FFF2-40B4-BE49-F238E27FC236}">
                <a16:creationId xmlns:a16="http://schemas.microsoft.com/office/drawing/2014/main" id="{065D4DD9-AC36-7AE2-F8D9-774C055A42E0}"/>
              </a:ext>
            </a:extLst>
          </p:cNvPr>
          <p:cNvSpPr/>
          <p:nvPr/>
        </p:nvSpPr>
        <p:spPr>
          <a:xfrm>
            <a:off x="9591989" y="3649822"/>
            <a:ext cx="2219012" cy="560847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fr-FR" sz="4400" dirty="0">
                <a:solidFill>
                  <a:schemeClr val="tx1"/>
                </a:solidFill>
              </a:rPr>
              <a:t>THRESHOLDS </a:t>
            </a:r>
          </a:p>
          <a:p>
            <a:pPr algn="ctr"/>
            <a:r>
              <a:rPr lang="fr-FR" sz="4400" dirty="0">
                <a:solidFill>
                  <a:schemeClr val="tx1"/>
                </a:solidFill>
              </a:rPr>
              <a:t>/ </a:t>
            </a:r>
          </a:p>
          <a:p>
            <a:pPr algn="ctr"/>
            <a:r>
              <a:rPr lang="fr-FR" sz="4400" dirty="0">
                <a:solidFill>
                  <a:schemeClr val="tx1"/>
                </a:solidFill>
              </a:rPr>
              <a:t>LOCAL EFFECTS</a:t>
            </a:r>
          </a:p>
        </p:txBody>
      </p:sp>
    </p:spTree>
    <p:extLst>
      <p:ext uri="{BB962C8B-B14F-4D97-AF65-F5344CB8AC3E}">
        <p14:creationId xmlns:p14="http://schemas.microsoft.com/office/powerpoint/2010/main" val="1906226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6B0D-8CC9-3496-4DC3-E5426D54B0E8}"/>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8121AB3-89D7-90A8-FADE-48A403567480}"/>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553EC893-DD00-2FDD-7DA0-832750898186}"/>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2E728C58-26CD-6F1F-CF99-CA8D045BCAF3}"/>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7" name="Image 6">
            <a:extLst>
              <a:ext uri="{FF2B5EF4-FFF2-40B4-BE49-F238E27FC236}">
                <a16:creationId xmlns:a16="http://schemas.microsoft.com/office/drawing/2014/main" id="{78D341B6-FFAA-37D0-F80F-1D0962238677}"/>
              </a:ext>
            </a:extLst>
          </p:cNvPr>
          <p:cNvPicPr>
            <a:picLocks noChangeAspect="1"/>
          </p:cNvPicPr>
          <p:nvPr/>
        </p:nvPicPr>
        <p:blipFill>
          <a:blip r:embed="rId5"/>
          <a:stretch>
            <a:fillRect/>
          </a:stretch>
        </p:blipFill>
        <p:spPr>
          <a:xfrm>
            <a:off x="228601" y="9105901"/>
            <a:ext cx="948335" cy="948335"/>
          </a:xfrm>
          <a:prstGeom prst="rect">
            <a:avLst/>
          </a:prstGeom>
        </p:spPr>
      </p:pic>
      <p:sp>
        <p:nvSpPr>
          <p:cNvPr id="30" name="ZoneTexte 29">
            <a:extLst>
              <a:ext uri="{FF2B5EF4-FFF2-40B4-BE49-F238E27FC236}">
                <a16:creationId xmlns:a16="http://schemas.microsoft.com/office/drawing/2014/main" id="{ADC1C9A6-7DAE-0D38-6774-85F9D434AEDF}"/>
              </a:ext>
            </a:extLst>
          </p:cNvPr>
          <p:cNvSpPr txBox="1"/>
          <p:nvPr/>
        </p:nvSpPr>
        <p:spPr>
          <a:xfrm>
            <a:off x="1295401" y="2019987"/>
            <a:ext cx="14397728" cy="1200329"/>
          </a:xfrm>
          <a:prstGeom prst="rect">
            <a:avLst/>
          </a:prstGeom>
          <a:noFill/>
        </p:spPr>
        <p:txBody>
          <a:bodyPr wrap="square">
            <a:spAutoFit/>
          </a:bodyPr>
          <a:lstStyle/>
          <a:p>
            <a:r>
              <a:rPr lang="fr-FR" sz="3600" b="1" dirty="0"/>
              <a:t>3. </a:t>
            </a:r>
            <a:r>
              <a:rPr lang="en-US" sz="3600" b="1" dirty="0"/>
              <a:t>These EWSs are only effective if they are known, updated, and used by their target audience.</a:t>
            </a:r>
            <a:endParaRPr lang="fr-FR" sz="2801" dirty="0"/>
          </a:p>
        </p:txBody>
      </p:sp>
      <p:sp>
        <p:nvSpPr>
          <p:cNvPr id="32" name="ZoneTexte 31">
            <a:extLst>
              <a:ext uri="{FF2B5EF4-FFF2-40B4-BE49-F238E27FC236}">
                <a16:creationId xmlns:a16="http://schemas.microsoft.com/office/drawing/2014/main" id="{43FD89E9-281D-0085-E71D-A99B514915F2}"/>
              </a:ext>
            </a:extLst>
          </p:cNvPr>
          <p:cNvSpPr txBox="1"/>
          <p:nvPr/>
        </p:nvSpPr>
        <p:spPr>
          <a:xfrm>
            <a:off x="12039602" y="9650969"/>
            <a:ext cx="5248235" cy="307777"/>
          </a:xfrm>
          <a:prstGeom prst="rect">
            <a:avLst/>
          </a:prstGeom>
          <a:noFill/>
        </p:spPr>
        <p:txBody>
          <a:bodyPr wrap="square">
            <a:spAutoFit/>
          </a:bodyPr>
          <a:lstStyle/>
          <a:p>
            <a:r>
              <a:rPr lang="fr-FR" sz="1400" dirty="0"/>
              <a:t>Trainings and </a:t>
            </a:r>
            <a:r>
              <a:rPr lang="fr-FR" sz="1400" dirty="0" err="1"/>
              <a:t>exercises</a:t>
            </a:r>
            <a:r>
              <a:rPr lang="fr-FR" sz="1400" dirty="0"/>
              <a:t> by SMIAGE &amp; Predict-Services</a:t>
            </a:r>
          </a:p>
        </p:txBody>
      </p:sp>
      <p:sp>
        <p:nvSpPr>
          <p:cNvPr id="2" name="ZoneTexte 1">
            <a:extLst>
              <a:ext uri="{FF2B5EF4-FFF2-40B4-BE49-F238E27FC236}">
                <a16:creationId xmlns:a16="http://schemas.microsoft.com/office/drawing/2014/main" id="{070F2B6C-E0CD-D2A7-ADC2-0FA505D21A7D}"/>
              </a:ext>
            </a:extLst>
          </p:cNvPr>
          <p:cNvSpPr txBox="1"/>
          <p:nvPr/>
        </p:nvSpPr>
        <p:spPr>
          <a:xfrm>
            <a:off x="2255405" y="4821076"/>
            <a:ext cx="7345796" cy="3971472"/>
          </a:xfrm>
          <a:prstGeom prst="rect">
            <a:avLst/>
          </a:prstGeom>
          <a:noFill/>
        </p:spPr>
        <p:txBody>
          <a:bodyPr wrap="square" rtlCol="0">
            <a:spAutoFit/>
          </a:bodyPr>
          <a:lstStyle/>
          <a:p>
            <a:pPr marL="457223" indent="-457223">
              <a:buFont typeface="Wingdings" panose="05000000000000000000" pitchFamily="2" charset="2"/>
              <a:buChar char="à"/>
            </a:pPr>
            <a:endParaRPr lang="fr-FR" sz="2801" dirty="0">
              <a:sym typeface="Wingdings" panose="05000000000000000000" pitchFamily="2" charset="2"/>
            </a:endParaRPr>
          </a:p>
          <a:p>
            <a:r>
              <a:rPr lang="en-US" sz="2801" dirty="0">
                <a:sym typeface="Wingdings" panose="05000000000000000000" pitchFamily="2" charset="2"/>
              </a:rPr>
              <a:t>Local teams must work directly on the procedures they will need to implement and update them regularly.</a:t>
            </a:r>
          </a:p>
          <a:p>
            <a:endParaRPr lang="en-US" sz="2801" dirty="0">
              <a:sym typeface="Wingdings" panose="05000000000000000000" pitchFamily="2" charset="2"/>
            </a:endParaRPr>
          </a:p>
          <a:p>
            <a:r>
              <a:rPr lang="en-US" sz="2801" dirty="0">
                <a:sym typeface="Wingdings" panose="05000000000000000000" pitchFamily="2" charset="2"/>
              </a:rPr>
              <a:t>Enhance risk culture : trainings and exercises.</a:t>
            </a:r>
          </a:p>
          <a:p>
            <a:pPr marL="457223" indent="-457223">
              <a:buFont typeface="Wingdings" panose="05000000000000000000" pitchFamily="2" charset="2"/>
              <a:buChar char="à"/>
            </a:pPr>
            <a:endParaRPr lang="en-US" sz="2801" dirty="0">
              <a:sym typeface="Wingdings" panose="05000000000000000000" pitchFamily="2" charset="2"/>
            </a:endParaRPr>
          </a:p>
          <a:p>
            <a:r>
              <a:rPr lang="en-US" sz="2801" dirty="0"/>
              <a:t>Identify the malfunction and refine the procedures</a:t>
            </a:r>
            <a:endParaRPr lang="fr-FR" sz="2801" dirty="0"/>
          </a:p>
        </p:txBody>
      </p:sp>
      <p:pic>
        <p:nvPicPr>
          <p:cNvPr id="9" name="Image 8">
            <a:extLst>
              <a:ext uri="{FF2B5EF4-FFF2-40B4-BE49-F238E27FC236}">
                <a16:creationId xmlns:a16="http://schemas.microsoft.com/office/drawing/2014/main" id="{A93C7A28-6E05-C150-8BC1-4788F2E77A25}"/>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1896863" y="6545527"/>
            <a:ext cx="5385321" cy="3029243"/>
          </a:xfrm>
          <a:prstGeom prst="rect">
            <a:avLst/>
          </a:prstGeom>
        </p:spPr>
      </p:pic>
      <p:pic>
        <p:nvPicPr>
          <p:cNvPr id="11" name="Image 10">
            <a:extLst>
              <a:ext uri="{FF2B5EF4-FFF2-40B4-BE49-F238E27FC236}">
                <a16:creationId xmlns:a16="http://schemas.microsoft.com/office/drawing/2014/main" id="{78F6C407-A83E-1358-A252-34BB65C5FBBB}"/>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20000"/>
                    </a14:imgEffect>
                  </a14:imgLayer>
                </a14:imgProps>
              </a:ext>
            </a:extLst>
          </a:blip>
          <a:srcRect l="17678" t="20462"/>
          <a:stretch>
            <a:fillRect/>
          </a:stretch>
        </p:blipFill>
        <p:spPr>
          <a:xfrm>
            <a:off x="11896862" y="3185779"/>
            <a:ext cx="5356751" cy="3121391"/>
          </a:xfrm>
          <a:prstGeom prst="rect">
            <a:avLst/>
          </a:prstGeom>
        </p:spPr>
      </p:pic>
      <p:sp>
        <p:nvSpPr>
          <p:cNvPr id="12" name="ZoneTexte 11">
            <a:extLst>
              <a:ext uri="{FF2B5EF4-FFF2-40B4-BE49-F238E27FC236}">
                <a16:creationId xmlns:a16="http://schemas.microsoft.com/office/drawing/2014/main" id="{09D7C66F-AF65-C413-5869-D3CFD3163217}"/>
              </a:ext>
            </a:extLst>
          </p:cNvPr>
          <p:cNvSpPr txBox="1"/>
          <p:nvPr/>
        </p:nvSpPr>
        <p:spPr>
          <a:xfrm>
            <a:off x="1034389" y="3815087"/>
            <a:ext cx="9828086" cy="954364"/>
          </a:xfrm>
          <a:prstGeom prst="rect">
            <a:avLst/>
          </a:prstGeom>
          <a:noFill/>
        </p:spPr>
        <p:txBody>
          <a:bodyPr wrap="square" rtlCol="0">
            <a:spAutoFit/>
          </a:bodyPr>
          <a:lstStyle/>
          <a:p>
            <a:r>
              <a:rPr lang="en-US" sz="2801" dirty="0">
                <a:solidFill>
                  <a:srgbClr val="FF0000"/>
                </a:solidFill>
              </a:rPr>
              <a:t>Local crisis management teams can change over time, and so can the challenges they face.</a:t>
            </a:r>
            <a:endParaRPr lang="fr-FR" sz="2801" dirty="0">
              <a:solidFill>
                <a:srgbClr val="FF0000"/>
              </a:solidFill>
            </a:endParaRPr>
          </a:p>
        </p:txBody>
      </p:sp>
      <p:sp>
        <p:nvSpPr>
          <p:cNvPr id="13" name="ZoneTexte 12">
            <a:extLst>
              <a:ext uri="{FF2B5EF4-FFF2-40B4-BE49-F238E27FC236}">
                <a16:creationId xmlns:a16="http://schemas.microsoft.com/office/drawing/2014/main" id="{ACE38FA0-9EF1-FAE5-C6A4-FEE5420CA79D}"/>
              </a:ext>
            </a:extLst>
          </p:cNvPr>
          <p:cNvSpPr txBox="1"/>
          <p:nvPr/>
        </p:nvSpPr>
        <p:spPr>
          <a:xfrm>
            <a:off x="2971802" y="342902"/>
            <a:ext cx="13477835" cy="954364"/>
          </a:xfrm>
          <a:prstGeom prst="rect">
            <a:avLst/>
          </a:prstGeom>
          <a:noFill/>
        </p:spPr>
        <p:txBody>
          <a:bodyPr wrap="square">
            <a:spAutoFit/>
          </a:bodyPr>
          <a:lstStyle/>
          <a:p>
            <a:r>
              <a:rPr lang="fr-FR" sz="2801" dirty="0" err="1"/>
              <a:t>What</a:t>
            </a:r>
            <a:r>
              <a:rPr lang="fr-FR" sz="2801" dirty="0"/>
              <a:t> are the main challenges in </a:t>
            </a:r>
            <a:r>
              <a:rPr lang="fr-FR" sz="2801" dirty="0" err="1"/>
              <a:t>implementing</a:t>
            </a:r>
            <a:r>
              <a:rPr lang="fr-FR" sz="2801" dirty="0"/>
              <a:t> local impact-</a:t>
            </a:r>
            <a:r>
              <a:rPr lang="fr-FR" sz="2801" dirty="0" err="1"/>
              <a:t>based</a:t>
            </a:r>
            <a:r>
              <a:rPr lang="fr-FR" sz="2801" dirty="0"/>
              <a:t> warnings in practice, and how can </a:t>
            </a:r>
            <a:r>
              <a:rPr lang="fr-FR" sz="2801" dirty="0" err="1"/>
              <a:t>they</a:t>
            </a:r>
            <a:r>
              <a:rPr lang="fr-FR" sz="2801" dirty="0"/>
              <a:t> </a:t>
            </a:r>
            <a:r>
              <a:rPr lang="fr-FR" sz="2801" dirty="0" err="1"/>
              <a:t>complement</a:t>
            </a:r>
            <a:r>
              <a:rPr lang="fr-FR" sz="2801" dirty="0"/>
              <a:t>, </a:t>
            </a:r>
            <a:r>
              <a:rPr lang="fr-FR" sz="2801" dirty="0" err="1"/>
              <a:t>rather</a:t>
            </a:r>
            <a:r>
              <a:rPr lang="fr-FR" sz="2801" dirty="0"/>
              <a:t> </a:t>
            </a:r>
            <a:r>
              <a:rPr lang="fr-FR" sz="2801" dirty="0" err="1"/>
              <a:t>than</a:t>
            </a:r>
            <a:r>
              <a:rPr lang="fr-FR" sz="2801" dirty="0"/>
              <a:t> </a:t>
            </a:r>
            <a:r>
              <a:rPr lang="fr-FR" sz="2801" dirty="0" err="1"/>
              <a:t>compete</a:t>
            </a:r>
            <a:r>
              <a:rPr lang="fr-FR" sz="2801" dirty="0"/>
              <a:t>, </a:t>
            </a:r>
            <a:r>
              <a:rPr lang="fr-FR" sz="2801" dirty="0" err="1"/>
              <a:t>with</a:t>
            </a:r>
            <a:r>
              <a:rPr lang="fr-FR" sz="2801" dirty="0"/>
              <a:t> </a:t>
            </a:r>
            <a:r>
              <a:rPr lang="fr-FR" sz="2801" dirty="0" err="1"/>
              <a:t>existing</a:t>
            </a:r>
            <a:r>
              <a:rPr lang="fr-FR" sz="2801" dirty="0"/>
              <a:t> official warning </a:t>
            </a:r>
            <a:r>
              <a:rPr lang="fr-FR" sz="2801" dirty="0" err="1"/>
              <a:t>systems</a:t>
            </a:r>
            <a:r>
              <a:rPr lang="fr-FR" sz="2801" dirty="0"/>
              <a:t>?</a:t>
            </a:r>
          </a:p>
        </p:txBody>
      </p:sp>
      <p:sp>
        <p:nvSpPr>
          <p:cNvPr id="14" name="Flèche : en arc 13">
            <a:extLst>
              <a:ext uri="{FF2B5EF4-FFF2-40B4-BE49-F238E27FC236}">
                <a16:creationId xmlns:a16="http://schemas.microsoft.com/office/drawing/2014/main" id="{A48B28D7-F18A-902D-AA80-13DFE24DB10A}"/>
              </a:ext>
            </a:extLst>
          </p:cNvPr>
          <p:cNvSpPr/>
          <p:nvPr/>
        </p:nvSpPr>
        <p:spPr>
          <a:xfrm rot="5400000" flipH="1">
            <a:off x="6774833" y="5412397"/>
            <a:ext cx="3784613" cy="3239723"/>
          </a:xfrm>
          <a:prstGeom prst="circularArrow">
            <a:avLst>
              <a:gd name="adj1" fmla="val 2952"/>
              <a:gd name="adj2" fmla="val 551119"/>
              <a:gd name="adj3" fmla="val 20386702"/>
              <a:gd name="adj4" fmla="val 12113442"/>
              <a:gd name="adj5" fmla="val 801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
        <p:nvSpPr>
          <p:cNvPr id="15" name="Flèche : en arc 14">
            <a:extLst>
              <a:ext uri="{FF2B5EF4-FFF2-40B4-BE49-F238E27FC236}">
                <a16:creationId xmlns:a16="http://schemas.microsoft.com/office/drawing/2014/main" id="{D02418CD-B4AC-19A0-E654-1CA4AADF6FC4}"/>
              </a:ext>
            </a:extLst>
          </p:cNvPr>
          <p:cNvSpPr/>
          <p:nvPr/>
        </p:nvSpPr>
        <p:spPr>
          <a:xfrm rot="5400000" flipV="1">
            <a:off x="402261" y="5308330"/>
            <a:ext cx="3796743" cy="3229664"/>
          </a:xfrm>
          <a:prstGeom prst="circularArrow">
            <a:avLst>
              <a:gd name="adj1" fmla="val 2952"/>
              <a:gd name="adj2" fmla="val 551119"/>
              <a:gd name="adj3" fmla="val 20386702"/>
              <a:gd name="adj4" fmla="val 12113442"/>
              <a:gd name="adj5" fmla="val 801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a:solidFill>
                <a:schemeClr val="tx1"/>
              </a:solidFill>
            </a:endParaRPr>
          </a:p>
        </p:txBody>
      </p:sp>
    </p:spTree>
    <p:extLst>
      <p:ext uri="{BB962C8B-B14F-4D97-AF65-F5344CB8AC3E}">
        <p14:creationId xmlns:p14="http://schemas.microsoft.com/office/powerpoint/2010/main" val="1245618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F765C-6AF8-39A7-F815-18CF51AB3E2A}"/>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EC527B12-9368-5898-3036-480412189D37}"/>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56AF87B6-BF57-6E0D-C81C-E38FCF693B37}"/>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4" name="Picture 2">
            <a:extLst>
              <a:ext uri="{FF2B5EF4-FFF2-40B4-BE49-F238E27FC236}">
                <a16:creationId xmlns:a16="http://schemas.microsoft.com/office/drawing/2014/main" id="{5928F64E-592B-8CAE-25BA-700103F69F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066800" y="5151783"/>
            <a:ext cx="3467100" cy="346710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29">
            <a:extLst>
              <a:ext uri="{FF2B5EF4-FFF2-40B4-BE49-F238E27FC236}">
                <a16:creationId xmlns:a16="http://schemas.microsoft.com/office/drawing/2014/main" id="{FACDF079-5753-9510-2F3C-AF10923617C6}"/>
              </a:ext>
            </a:extLst>
          </p:cNvPr>
          <p:cNvSpPr txBox="1"/>
          <p:nvPr/>
        </p:nvSpPr>
        <p:spPr>
          <a:xfrm>
            <a:off x="1578388" y="3467100"/>
            <a:ext cx="6803612" cy="1938992"/>
          </a:xfrm>
          <a:prstGeom prst="rect">
            <a:avLst/>
          </a:prstGeom>
          <a:noFill/>
        </p:spPr>
        <p:txBody>
          <a:bodyPr wrap="square">
            <a:spAutoFit/>
          </a:bodyPr>
          <a:lstStyle/>
          <a:p>
            <a:r>
              <a:rPr lang="en-US" sz="4800" b="1" dirty="0"/>
              <a:t>Nikos Passas</a:t>
            </a:r>
          </a:p>
          <a:p>
            <a:r>
              <a:rPr lang="en-US" sz="3600" b="1" dirty="0"/>
              <a:t>Independent Directorate of Civil Protection of the Region of Attica</a:t>
            </a:r>
            <a:endParaRPr lang="fr-FR" sz="3600" dirty="0"/>
          </a:p>
        </p:txBody>
      </p:sp>
      <p:pic>
        <p:nvPicPr>
          <p:cNvPr id="6" name="Picture 5" descr="A blue triangle with white text&#10;&#10;AI-generated content may be incorrect.">
            <a:extLst>
              <a:ext uri="{FF2B5EF4-FFF2-40B4-BE49-F238E27FC236}">
                <a16:creationId xmlns:a16="http://schemas.microsoft.com/office/drawing/2014/main" id="{DE90A0B3-C6A0-9BDF-DBCC-C233678908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3481" y="5667332"/>
            <a:ext cx="2994707" cy="2305136"/>
          </a:xfrm>
          <a:prstGeom prst="rect">
            <a:avLst/>
          </a:prstGeom>
        </p:spPr>
      </p:pic>
      <p:pic>
        <p:nvPicPr>
          <p:cNvPr id="7" name="Picture 6" descr="A qr code with a white background&#10;&#10;AI-generated content may be incorrect.">
            <a:extLst>
              <a:ext uri="{FF2B5EF4-FFF2-40B4-BE49-F238E27FC236}">
                <a16:creationId xmlns:a16="http://schemas.microsoft.com/office/drawing/2014/main" id="{5F96EA08-3946-9CB6-69BA-0F6A99E0A6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
        <p:nvSpPr>
          <p:cNvPr id="8" name="Rounded Rectangle 7">
            <a:extLst>
              <a:ext uri="{FF2B5EF4-FFF2-40B4-BE49-F238E27FC236}">
                <a16:creationId xmlns:a16="http://schemas.microsoft.com/office/drawing/2014/main" id="{2AE7B296-07D4-5D02-FE19-D91B4E494A6C}"/>
              </a:ext>
            </a:extLst>
          </p:cNvPr>
          <p:cNvSpPr/>
          <p:nvPr/>
        </p:nvSpPr>
        <p:spPr>
          <a:xfrm>
            <a:off x="11658600" y="193814"/>
            <a:ext cx="6324600" cy="3124200"/>
          </a:xfrm>
          <a:prstGeom prst="roundRect">
            <a:avLst/>
          </a:prstGeom>
          <a:solidFill>
            <a:srgbClr val="155EA8"/>
          </a:solidFill>
          <a:ln>
            <a:solidFill>
              <a:srgbClr val="1A64A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What are the main challenges in implementing local impact-based warnings in practice, and how can they complement, rather than compete, with existing official warning systems?</a:t>
            </a:r>
            <a:endParaRPr lang="en-US" sz="2800" dirty="0"/>
          </a:p>
        </p:txBody>
      </p:sp>
    </p:spTree>
    <p:extLst>
      <p:ext uri="{BB962C8B-B14F-4D97-AF65-F5344CB8AC3E}">
        <p14:creationId xmlns:p14="http://schemas.microsoft.com/office/powerpoint/2010/main" val="1045933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3608E-5882-A24B-7D41-E9ADB3197D2C}"/>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5F723687-0310-1DEA-49A0-D2E97596AF10}"/>
              </a:ext>
            </a:extLst>
          </p:cNvPr>
          <p:cNvSpPr txBox="1">
            <a:spLocks noGrp="1"/>
          </p:cNvSpPr>
          <p:nvPr>
            <p:ph type="title"/>
          </p:nvPr>
        </p:nvSpPr>
        <p:spPr>
          <a:xfrm>
            <a:off x="1257300" y="1864147"/>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Attica Region</a:t>
            </a:r>
            <a:r>
              <a:rPr lang="el-GR" sz="4800" b="1" dirty="0">
                <a:latin typeface="Calibri" panose="020F0502020204030204" pitchFamily="34" charset="0"/>
                <a:ea typeface="Calibri" panose="020F0502020204030204" pitchFamily="34" charset="0"/>
                <a:cs typeface="Calibri" panose="020F0502020204030204" pitchFamily="34" charset="0"/>
              </a:rPr>
              <a:t> </a:t>
            </a:r>
            <a:r>
              <a:rPr lang="tr-TR" sz="4800" b="1" dirty="0">
                <a:latin typeface="Calibri" panose="020F0502020204030204" pitchFamily="34" charset="0"/>
                <a:ea typeface="Calibri" panose="020F0502020204030204" pitchFamily="34" charset="0"/>
                <a:cs typeface="Calibri" panose="020F0502020204030204" pitchFamily="34" charset="0"/>
              </a:rPr>
              <a:t>A Complex Metropolitan Environment</a:t>
            </a:r>
            <a:endParaRPr lang="en-US" sz="4800" b="1" dirty="0">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FBE0DEE1-01FA-6BAD-C3BA-C5935F2A9029}"/>
              </a:ext>
            </a:extLst>
          </p:cNvPr>
          <p:cNvSpPr txBox="1"/>
          <p:nvPr/>
        </p:nvSpPr>
        <p:spPr>
          <a:xfrm>
            <a:off x="10077696" y="9650786"/>
            <a:ext cx="6740633" cy="369332"/>
          </a:xfrm>
          <a:prstGeom prst="rect">
            <a:avLst/>
          </a:prstGeom>
          <a:noFill/>
        </p:spPr>
        <p:txBody>
          <a:bodyPr wrap="square" rtlCol="0">
            <a:spAutoFit/>
          </a:bodyPr>
          <a:lstStyle/>
          <a:p>
            <a:pPr algn="ctr"/>
            <a:r>
              <a:rPr lang="en-US" i="1" dirty="0">
                <a:latin typeface="Calibri" panose="020F0502020204030204" pitchFamily="34" charset="0"/>
                <a:ea typeface="Calibri" panose="020F0502020204030204" pitchFamily="34" charset="0"/>
                <a:cs typeface="Calibri" panose="020F0502020204030204" pitchFamily="34" charset="0"/>
              </a:rPr>
              <a:t>Main Hazards in the Attica Region </a:t>
            </a:r>
          </a:p>
        </p:txBody>
      </p:sp>
      <p:sp>
        <p:nvSpPr>
          <p:cNvPr id="7" name="Rectangle 5">
            <a:extLst>
              <a:ext uri="{FF2B5EF4-FFF2-40B4-BE49-F238E27FC236}">
                <a16:creationId xmlns:a16="http://schemas.microsoft.com/office/drawing/2014/main" id="{C8B2AF10-A734-F0D4-BDFD-EC1A2CCCCB8D}"/>
              </a:ext>
            </a:extLst>
          </p:cNvPr>
          <p:cNvSpPr>
            <a:spLocks noChangeArrowheads="1"/>
          </p:cNvSpPr>
          <p:nvPr/>
        </p:nvSpPr>
        <p:spPr bwMode="auto">
          <a:xfrm>
            <a:off x="514350" y="2658548"/>
            <a:ext cx="17590770" cy="2978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Scale &amp; Density:</a:t>
            </a:r>
            <a:r>
              <a:rPr lang="en-US" sz="2400" dirty="0"/>
              <a:t> 3.8M residents (&gt;1/3 of national population).</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Critical Hub:</a:t>
            </a:r>
            <a:r>
              <a:rPr lang="en-US" sz="2400" dirty="0"/>
              <a:t> Host to the majority of National Critical Infrastructures.</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Multi-Hazard Profile:</a:t>
            </a:r>
            <a:r>
              <a:rPr lang="en-US" sz="2400" dirty="0"/>
              <a:t> Wildfires, Urban Floods, Seismic &amp; Technological Hazards (SEVESO).</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The Challenge:</a:t>
            </a:r>
            <a:r>
              <a:rPr lang="en-US" sz="2400" dirty="0"/>
              <a:t> Filtering the "noise" to provide localized, impact-based knowledge in high-density areas.</a:t>
            </a:r>
            <a:endParaRPr lang="el-GR" sz="2400" dirty="0"/>
          </a:p>
        </p:txBody>
      </p:sp>
      <p:pic>
        <p:nvPicPr>
          <p:cNvPr id="14" name="Εικόνα 13">
            <a:extLst>
              <a:ext uri="{FF2B5EF4-FFF2-40B4-BE49-F238E27FC236}">
                <a16:creationId xmlns:a16="http://schemas.microsoft.com/office/drawing/2014/main" id="{E459A84B-AD78-98D2-E2D9-FC93691A6434}"/>
              </a:ext>
            </a:extLst>
          </p:cNvPr>
          <p:cNvPicPr>
            <a:picLocks noChangeAspect="1"/>
          </p:cNvPicPr>
          <p:nvPr/>
        </p:nvPicPr>
        <p:blipFill>
          <a:blip r:embed="rId2"/>
          <a:stretch>
            <a:fillRect/>
          </a:stretch>
        </p:blipFill>
        <p:spPr>
          <a:xfrm>
            <a:off x="1908762" y="6099058"/>
            <a:ext cx="5077542" cy="3623489"/>
          </a:xfrm>
          <a:prstGeom prst="rect">
            <a:avLst/>
          </a:prstGeom>
        </p:spPr>
      </p:pic>
      <p:sp>
        <p:nvSpPr>
          <p:cNvPr id="2" name="Freeform 20">
            <a:extLst>
              <a:ext uri="{FF2B5EF4-FFF2-40B4-BE49-F238E27FC236}">
                <a16:creationId xmlns:a16="http://schemas.microsoft.com/office/drawing/2014/main" id="{D345BD72-2E03-2AE8-81A0-7E495C2C5B65}"/>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3"/>
            <a:srcRect/>
            <a:stretch/>
          </a:blipFill>
          <a:ln w="0">
            <a:noFill/>
          </a:ln>
        </p:spPr>
        <p:style>
          <a:lnRef idx="0">
            <a:scrgbClr r="0" g="0" b="0"/>
          </a:lnRef>
          <a:fillRef idx="0">
            <a:scrgbClr r="0" g="0" b="0"/>
          </a:fillRef>
          <a:effectRef idx="0">
            <a:scrgbClr r="0" g="0" b="0"/>
          </a:effectRef>
          <a:fontRef idx="minor"/>
        </p:style>
        <p:txBody>
          <a:bodyPr/>
          <a:lstStyle/>
          <a:p>
            <a:endParaRPr lang="en-US"/>
          </a:p>
        </p:txBody>
      </p:sp>
      <p:pic>
        <p:nvPicPr>
          <p:cNvPr id="18" name="Εικόνα 17">
            <a:extLst>
              <a:ext uri="{FF2B5EF4-FFF2-40B4-BE49-F238E27FC236}">
                <a16:creationId xmlns:a16="http://schemas.microsoft.com/office/drawing/2014/main" id="{89357573-F228-596C-FF3F-A85E88D47287}"/>
              </a:ext>
            </a:extLst>
          </p:cNvPr>
          <p:cNvPicPr>
            <a:picLocks noChangeAspect="1"/>
          </p:cNvPicPr>
          <p:nvPr/>
        </p:nvPicPr>
        <p:blipFill>
          <a:blip r:embed="rId4">
            <a:extLst>
              <a:ext uri="{28A0092B-C50C-407E-A947-70E740481C1C}">
                <a14:useLocalDpi xmlns:a14="http://schemas.microsoft.com/office/drawing/2010/main" val="0"/>
              </a:ext>
            </a:extLst>
          </a:blip>
          <a:srcRect b="20620"/>
          <a:stretch>
            <a:fillRect/>
          </a:stretch>
        </p:blipFill>
        <p:spPr>
          <a:xfrm>
            <a:off x="9655777" y="5637056"/>
            <a:ext cx="7584473" cy="4013730"/>
          </a:xfrm>
          <a:prstGeom prst="rect">
            <a:avLst/>
          </a:prstGeom>
        </p:spPr>
      </p:pic>
      <p:pic>
        <p:nvPicPr>
          <p:cNvPr id="4" name="Picture 3">
            <a:extLst>
              <a:ext uri="{FF2B5EF4-FFF2-40B4-BE49-F238E27FC236}">
                <a16:creationId xmlns:a16="http://schemas.microsoft.com/office/drawing/2014/main" id="{B53B9C68-55D3-54C5-3384-F4960CDE1B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1596"/>
            <a:ext cx="18288000" cy="1725282"/>
          </a:xfrm>
          <a:prstGeom prst="rect">
            <a:avLst/>
          </a:prstGeom>
        </p:spPr>
      </p:pic>
    </p:spTree>
    <p:extLst>
      <p:ext uri="{BB962C8B-B14F-4D97-AF65-F5344CB8AC3E}">
        <p14:creationId xmlns:p14="http://schemas.microsoft.com/office/powerpoint/2010/main" val="2168262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ED7CE-8242-1E5A-A987-C42621349EB1}"/>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E4FA5739-0533-AE4C-3201-5F24D60518EC}"/>
              </a:ext>
            </a:extLst>
          </p:cNvPr>
          <p:cNvSpPr txBox="1">
            <a:spLocks noGrp="1"/>
          </p:cNvSpPr>
          <p:nvPr>
            <p:ph type="title"/>
          </p:nvPr>
        </p:nvSpPr>
        <p:spPr>
          <a:xfrm>
            <a:off x="1386840" y="1812584"/>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Synergy, Not Competition: 112 vs. Local DSS</a:t>
            </a:r>
          </a:p>
        </p:txBody>
      </p:sp>
      <p:sp>
        <p:nvSpPr>
          <p:cNvPr id="7" name="Rectangle 5">
            <a:extLst>
              <a:ext uri="{FF2B5EF4-FFF2-40B4-BE49-F238E27FC236}">
                <a16:creationId xmlns:a16="http://schemas.microsoft.com/office/drawing/2014/main" id="{A5419624-CE5F-FA0A-E48D-7546621ABEF6}"/>
              </a:ext>
            </a:extLst>
          </p:cNvPr>
          <p:cNvSpPr>
            <a:spLocks noChangeArrowheads="1"/>
          </p:cNvSpPr>
          <p:nvPr/>
        </p:nvSpPr>
        <p:spPr bwMode="auto">
          <a:xfrm>
            <a:off x="514350" y="2616400"/>
            <a:ext cx="16645890" cy="2239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National System (112):</a:t>
            </a:r>
            <a:r>
              <a:rPr lang="en-US" sz="2400" dirty="0"/>
              <a:t> Citizen-centric. Focus on Strategic/Macro alerts (e.g., "Evacuate").</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Local DSS (Attica):</a:t>
            </a:r>
            <a:r>
              <a:rPr lang="en-US" sz="2400" dirty="0"/>
              <a:t> Agency-centric. Focus on Tactical/Micro decision support.</a:t>
            </a:r>
            <a:endParaRPr lang="el-GR"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The Goal:</a:t>
            </a:r>
            <a:r>
              <a:rPr lang="en-US" sz="2400" dirty="0"/>
              <a:t> Translating a general scientific forecast into specific, actionable operational context for responders.</a:t>
            </a:r>
          </a:p>
        </p:txBody>
      </p:sp>
      <p:pic>
        <p:nvPicPr>
          <p:cNvPr id="2050" name="Picture 2">
            <a:extLst>
              <a:ext uri="{FF2B5EF4-FFF2-40B4-BE49-F238E27FC236}">
                <a16:creationId xmlns:a16="http://schemas.microsoft.com/office/drawing/2014/main" id="{D65D1E69-BFA2-BAEE-9D73-5F84B942A3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6580" y="5290775"/>
            <a:ext cx="4387533" cy="410851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Ομάδα 18">
            <a:extLst>
              <a:ext uri="{FF2B5EF4-FFF2-40B4-BE49-F238E27FC236}">
                <a16:creationId xmlns:a16="http://schemas.microsoft.com/office/drawing/2014/main" id="{01687CEB-80C5-20C2-B5E1-EBC56CD99364}"/>
              </a:ext>
            </a:extLst>
          </p:cNvPr>
          <p:cNvGrpSpPr/>
          <p:nvPr/>
        </p:nvGrpSpPr>
        <p:grpSpPr>
          <a:xfrm>
            <a:off x="9614045" y="5538867"/>
            <a:ext cx="6673705" cy="3860422"/>
            <a:chOff x="21682773" y="35252025"/>
            <a:chExt cx="8074523" cy="4704156"/>
          </a:xfrm>
        </p:grpSpPr>
        <p:pic>
          <p:nvPicPr>
            <p:cNvPr id="23" name="Εικόνα 22">
              <a:extLst>
                <a:ext uri="{FF2B5EF4-FFF2-40B4-BE49-F238E27FC236}">
                  <a16:creationId xmlns:a16="http://schemas.microsoft.com/office/drawing/2014/main" id="{00B3D70F-05C2-BAF6-1CF7-3E38B2917993}"/>
                </a:ext>
              </a:extLst>
            </p:cNvPr>
            <p:cNvPicPr>
              <a:picLocks noChangeAspect="1"/>
            </p:cNvPicPr>
            <p:nvPr/>
          </p:nvPicPr>
          <p:blipFill>
            <a:blip r:embed="rId3"/>
            <a:stretch>
              <a:fillRect/>
            </a:stretch>
          </p:blipFill>
          <p:spPr>
            <a:xfrm>
              <a:off x="21682773" y="35252025"/>
              <a:ext cx="8074523" cy="4704156"/>
            </a:xfrm>
            <a:prstGeom prst="rect">
              <a:avLst/>
            </a:prstGeom>
          </p:spPr>
        </p:pic>
        <p:sp>
          <p:nvSpPr>
            <p:cNvPr id="22" name="Ορθογώνιο 21">
              <a:extLst>
                <a:ext uri="{FF2B5EF4-FFF2-40B4-BE49-F238E27FC236}">
                  <a16:creationId xmlns:a16="http://schemas.microsoft.com/office/drawing/2014/main" id="{E72CB0F5-4E8F-11AB-BDFB-2F0F7AC886BB}"/>
                </a:ext>
              </a:extLst>
            </p:cNvPr>
            <p:cNvSpPr/>
            <p:nvPr/>
          </p:nvSpPr>
          <p:spPr>
            <a:xfrm>
              <a:off x="21690806" y="35284821"/>
              <a:ext cx="457200" cy="307633"/>
            </a:xfrm>
            <a:prstGeom prst="rect">
              <a:avLst/>
            </a:prstGeom>
            <a:solidFill>
              <a:srgbClr val="3F3F3F"/>
            </a:solidFill>
            <a:ln>
              <a:solidFill>
                <a:srgbClr val="3F3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grpSp>
      <p:sp>
        <p:nvSpPr>
          <p:cNvPr id="17" name="Ορθογώνιο 16">
            <a:extLst>
              <a:ext uri="{FF2B5EF4-FFF2-40B4-BE49-F238E27FC236}">
                <a16:creationId xmlns:a16="http://schemas.microsoft.com/office/drawing/2014/main" id="{8B4CE587-9792-BB3B-411C-E7F74309EC88}"/>
              </a:ext>
            </a:extLst>
          </p:cNvPr>
          <p:cNvSpPr/>
          <p:nvPr/>
        </p:nvSpPr>
        <p:spPr>
          <a:xfrm>
            <a:off x="12685137" y="5816904"/>
            <a:ext cx="654097" cy="177132"/>
          </a:xfrm>
          <a:prstGeom prst="rect">
            <a:avLst/>
          </a:prstGeom>
          <a:solidFill>
            <a:srgbClr val="3F3F3F"/>
          </a:solidFill>
          <a:ln>
            <a:solidFill>
              <a:srgbClr val="3F3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5" name="Freeform 20">
            <a:extLst>
              <a:ext uri="{FF2B5EF4-FFF2-40B4-BE49-F238E27FC236}">
                <a16:creationId xmlns:a16="http://schemas.microsoft.com/office/drawing/2014/main" id="{F1F433F3-4688-636B-D8D8-3D2F4AE005D4}"/>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4"/>
            <a:srcRect/>
            <a:stretch/>
          </a:blipFill>
          <a:ln w="0">
            <a:noFill/>
          </a:ln>
        </p:spPr>
        <p:style>
          <a:lnRef idx="0">
            <a:scrgbClr r="0" g="0" b="0"/>
          </a:lnRef>
          <a:fillRef idx="0">
            <a:scrgbClr r="0" g="0" b="0"/>
          </a:fillRef>
          <a:effectRef idx="0">
            <a:scrgbClr r="0" g="0" b="0"/>
          </a:effectRef>
          <a:fontRef idx="minor"/>
        </p:style>
        <p:txBody>
          <a:bodyPr/>
          <a:lstStyle/>
          <a:p>
            <a:endParaRPr lang="en-US"/>
          </a:p>
        </p:txBody>
      </p:sp>
      <p:pic>
        <p:nvPicPr>
          <p:cNvPr id="3" name="Picture 2">
            <a:extLst>
              <a:ext uri="{FF2B5EF4-FFF2-40B4-BE49-F238E27FC236}">
                <a16:creationId xmlns:a16="http://schemas.microsoft.com/office/drawing/2014/main" id="{653F9667-992F-0DDB-2DBB-540C4AE7BB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1596"/>
            <a:ext cx="18288000" cy="1725282"/>
          </a:xfrm>
          <a:prstGeom prst="rect">
            <a:avLst/>
          </a:prstGeom>
        </p:spPr>
      </p:pic>
    </p:spTree>
    <p:extLst>
      <p:ext uri="{BB962C8B-B14F-4D97-AF65-F5344CB8AC3E}">
        <p14:creationId xmlns:p14="http://schemas.microsoft.com/office/powerpoint/2010/main" val="584758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9BBE3-E259-2FD4-967D-FCBCD36BFE74}"/>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6D2AB035-C85A-3099-BEDD-1F6A649DB6A6}"/>
              </a:ext>
            </a:extLst>
          </p:cNvPr>
          <p:cNvSpPr txBox="1">
            <a:spLocks noGrp="1"/>
          </p:cNvSpPr>
          <p:nvPr>
            <p:ph type="title"/>
          </p:nvPr>
        </p:nvSpPr>
        <p:spPr>
          <a:xfrm>
            <a:off x="1386840" y="1792534"/>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Prioritizing Operational Response (DRAXIS Platform)</a:t>
            </a:r>
          </a:p>
        </p:txBody>
      </p:sp>
      <p:sp>
        <p:nvSpPr>
          <p:cNvPr id="7" name="Rectangle 5">
            <a:extLst>
              <a:ext uri="{FF2B5EF4-FFF2-40B4-BE49-F238E27FC236}">
                <a16:creationId xmlns:a16="http://schemas.microsoft.com/office/drawing/2014/main" id="{8B19C62E-76BA-C9F5-D751-7AFD5C1CAA21}"/>
              </a:ext>
            </a:extLst>
          </p:cNvPr>
          <p:cNvSpPr>
            <a:spLocks noChangeArrowheads="1"/>
          </p:cNvSpPr>
          <p:nvPr/>
        </p:nvSpPr>
        <p:spPr bwMode="auto">
          <a:xfrm>
            <a:off x="514350" y="2455674"/>
            <a:ext cx="16645890" cy="334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Beyond Simple Alerts:</a:t>
            </a:r>
            <a:r>
              <a:rPr lang="en-US" sz="2400" dirty="0"/>
              <a:t> Supporting the Region’s Emergency Management Centre.</a:t>
            </a:r>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Informed Selection &amp; Prioritization:</a:t>
            </a:r>
          </a:p>
          <a:p>
            <a:pPr marL="1257300" lvl="2" indent="-342900" defTabSz="1371600" eaLnBrk="0" fontAlgn="base" hangingPunct="0">
              <a:lnSpc>
                <a:spcPct val="200000"/>
              </a:lnSpc>
              <a:spcBef>
                <a:spcPct val="0"/>
              </a:spcBef>
              <a:spcAft>
                <a:spcPct val="0"/>
              </a:spcAft>
              <a:buFont typeface="Arial" panose="020B0604020202020204" pitchFamily="34" charset="0"/>
              <a:buChar char="•"/>
            </a:pPr>
            <a:r>
              <a:rPr lang="en-US" sz="2400" dirty="0"/>
              <a:t>Identifying critical zones for potential road and zone closures.</a:t>
            </a:r>
          </a:p>
          <a:p>
            <a:pPr marL="1257300" lvl="2" indent="-342900">
              <a:buFont typeface="Arial" panose="020B0604020202020204" pitchFamily="34" charset="0"/>
              <a:buChar char="•"/>
            </a:pPr>
            <a:r>
              <a:rPr lang="en-US" sz="2400" dirty="0"/>
              <a:t>Selecting optimal emergency shelter points based on the hazard scenario.</a:t>
            </a:r>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Complementary Action:</a:t>
            </a:r>
            <a:r>
              <a:rPr lang="en-US" sz="2400" dirty="0"/>
              <a:t> Preparing the ground for safe and efficient national evacuation orders.</a:t>
            </a:r>
          </a:p>
        </p:txBody>
      </p:sp>
      <p:pic>
        <p:nvPicPr>
          <p:cNvPr id="11" name="Εικόνα 10">
            <a:extLst>
              <a:ext uri="{FF2B5EF4-FFF2-40B4-BE49-F238E27FC236}">
                <a16:creationId xmlns:a16="http://schemas.microsoft.com/office/drawing/2014/main" id="{2C63680F-994D-55A5-2D09-3BDBBCB99C61}"/>
              </a:ext>
            </a:extLst>
          </p:cNvPr>
          <p:cNvPicPr>
            <a:picLocks noChangeAspect="1"/>
          </p:cNvPicPr>
          <p:nvPr/>
        </p:nvPicPr>
        <p:blipFill>
          <a:blip r:embed="rId2"/>
          <a:stretch>
            <a:fillRect/>
          </a:stretch>
        </p:blipFill>
        <p:spPr>
          <a:xfrm>
            <a:off x="842804" y="5928806"/>
            <a:ext cx="6000180" cy="3347839"/>
          </a:xfrm>
          <a:prstGeom prst="rect">
            <a:avLst/>
          </a:prstGeom>
        </p:spPr>
      </p:pic>
      <p:pic>
        <p:nvPicPr>
          <p:cNvPr id="12" name="Εικόνα 11">
            <a:extLst>
              <a:ext uri="{FF2B5EF4-FFF2-40B4-BE49-F238E27FC236}">
                <a16:creationId xmlns:a16="http://schemas.microsoft.com/office/drawing/2014/main" id="{CFB611EE-9DAB-F74F-9376-FBA9BD1D5E2D}"/>
              </a:ext>
            </a:extLst>
          </p:cNvPr>
          <p:cNvPicPr>
            <a:picLocks noChangeAspect="1"/>
          </p:cNvPicPr>
          <p:nvPr/>
        </p:nvPicPr>
        <p:blipFill>
          <a:blip r:embed="rId3"/>
          <a:stretch>
            <a:fillRect/>
          </a:stretch>
        </p:blipFill>
        <p:spPr>
          <a:xfrm>
            <a:off x="7037983" y="7602725"/>
            <a:ext cx="4303921" cy="2324623"/>
          </a:xfrm>
          <a:prstGeom prst="rect">
            <a:avLst/>
          </a:prstGeom>
        </p:spPr>
      </p:pic>
      <p:sp>
        <p:nvSpPr>
          <p:cNvPr id="13" name="Freeform 20">
            <a:extLst>
              <a:ext uri="{FF2B5EF4-FFF2-40B4-BE49-F238E27FC236}">
                <a16:creationId xmlns:a16="http://schemas.microsoft.com/office/drawing/2014/main" id="{9A79EAC6-624B-2CBA-7803-C1C58B0959BE}"/>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4"/>
            <a:srcRect/>
            <a:stretch/>
          </a:blipFill>
          <a:ln w="0">
            <a:noFill/>
          </a:ln>
        </p:spPr>
        <p:style>
          <a:lnRef idx="0">
            <a:scrgbClr r="0" g="0" b="0"/>
          </a:lnRef>
          <a:fillRef idx="0">
            <a:scrgbClr r="0" g="0" b="0"/>
          </a:fillRef>
          <a:effectRef idx="0">
            <a:scrgbClr r="0" g="0" b="0"/>
          </a:effectRef>
          <a:fontRef idx="minor"/>
        </p:style>
        <p:txBody>
          <a:bodyPr/>
          <a:lstStyle/>
          <a:p>
            <a:endParaRPr lang="en-US"/>
          </a:p>
        </p:txBody>
      </p:sp>
      <p:pic>
        <p:nvPicPr>
          <p:cNvPr id="10" name="Εικόνα 9">
            <a:extLst>
              <a:ext uri="{FF2B5EF4-FFF2-40B4-BE49-F238E27FC236}">
                <a16:creationId xmlns:a16="http://schemas.microsoft.com/office/drawing/2014/main" id="{7AAB03A7-C130-5416-02E3-C0A78CCD651D}"/>
              </a:ext>
            </a:extLst>
          </p:cNvPr>
          <p:cNvPicPr>
            <a:picLocks noChangeAspect="1"/>
          </p:cNvPicPr>
          <p:nvPr/>
        </p:nvPicPr>
        <p:blipFill>
          <a:blip r:embed="rId5"/>
          <a:stretch>
            <a:fillRect/>
          </a:stretch>
        </p:blipFill>
        <p:spPr>
          <a:xfrm>
            <a:off x="11536904" y="5928806"/>
            <a:ext cx="6351046" cy="3347839"/>
          </a:xfrm>
          <a:prstGeom prst="rect">
            <a:avLst/>
          </a:prstGeom>
        </p:spPr>
      </p:pic>
      <p:pic>
        <p:nvPicPr>
          <p:cNvPr id="3" name="Picture 2">
            <a:extLst>
              <a:ext uri="{FF2B5EF4-FFF2-40B4-BE49-F238E27FC236}">
                <a16:creationId xmlns:a16="http://schemas.microsoft.com/office/drawing/2014/main" id="{250A2729-2EA2-669C-FB21-B6A664EDF01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1596"/>
            <a:ext cx="18288000" cy="1725282"/>
          </a:xfrm>
          <a:prstGeom prst="rect">
            <a:avLst/>
          </a:prstGeom>
        </p:spPr>
      </p:pic>
    </p:spTree>
    <p:extLst>
      <p:ext uri="{BB962C8B-B14F-4D97-AF65-F5344CB8AC3E}">
        <p14:creationId xmlns:p14="http://schemas.microsoft.com/office/powerpoint/2010/main" val="635145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FA69D-02C1-246B-E09C-269E4DBE2376}"/>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07C1B24A-D0DB-DB23-9F7D-7B72599204C9}"/>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F6FDAF90-C01A-9523-066E-F34C74116D9E}"/>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4" name="Picture 2" descr="Imagen">
            <a:extLst>
              <a:ext uri="{FF2B5EF4-FFF2-40B4-BE49-F238E27FC236}">
                <a16:creationId xmlns:a16="http://schemas.microsoft.com/office/drawing/2014/main" id="{1900A83D-469E-AAF4-C50A-F70B39AD350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388" y="5724020"/>
            <a:ext cx="2209800" cy="219176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29">
            <a:extLst>
              <a:ext uri="{FF2B5EF4-FFF2-40B4-BE49-F238E27FC236}">
                <a16:creationId xmlns:a16="http://schemas.microsoft.com/office/drawing/2014/main" id="{DE13FF26-3433-A0BF-C097-61777D217766}"/>
              </a:ext>
            </a:extLst>
          </p:cNvPr>
          <p:cNvSpPr txBox="1"/>
          <p:nvPr/>
        </p:nvSpPr>
        <p:spPr>
          <a:xfrm>
            <a:off x="1578388" y="3467100"/>
            <a:ext cx="6803612" cy="1938992"/>
          </a:xfrm>
          <a:prstGeom prst="rect">
            <a:avLst/>
          </a:prstGeom>
          <a:noFill/>
        </p:spPr>
        <p:txBody>
          <a:bodyPr wrap="square">
            <a:spAutoFit/>
          </a:bodyPr>
          <a:lstStyle/>
          <a:p>
            <a:r>
              <a:rPr lang="en-US" sz="4800" b="1" dirty="0"/>
              <a:t>Antonio Santiago </a:t>
            </a:r>
            <a:r>
              <a:rPr lang="en-US" sz="4800" b="1" dirty="0" err="1"/>
              <a:t>Gahete</a:t>
            </a:r>
            <a:endParaRPr lang="en-US" sz="4800" b="1" dirty="0"/>
          </a:p>
          <a:p>
            <a:r>
              <a:rPr lang="en-US" sz="3600" b="1" dirty="0"/>
              <a:t>Agencia de Emergencias de Andalucía</a:t>
            </a:r>
            <a:endParaRPr lang="fr-FR" sz="3600" dirty="0"/>
          </a:p>
        </p:txBody>
      </p:sp>
      <p:pic>
        <p:nvPicPr>
          <p:cNvPr id="3" name="Picture 2" descr="A qr code with a white background&#10;&#10;AI-generated content may be incorrect.">
            <a:extLst>
              <a:ext uri="{FF2B5EF4-FFF2-40B4-BE49-F238E27FC236}">
                <a16:creationId xmlns:a16="http://schemas.microsoft.com/office/drawing/2014/main" id="{F03BBBA4-D11F-00EB-2405-699AC52490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
        <p:nvSpPr>
          <p:cNvPr id="6" name="Rounded Rectangle 5">
            <a:extLst>
              <a:ext uri="{FF2B5EF4-FFF2-40B4-BE49-F238E27FC236}">
                <a16:creationId xmlns:a16="http://schemas.microsoft.com/office/drawing/2014/main" id="{BF4D5D5C-DF77-A996-128D-DF3C464D8C49}"/>
              </a:ext>
            </a:extLst>
          </p:cNvPr>
          <p:cNvSpPr/>
          <p:nvPr/>
        </p:nvSpPr>
        <p:spPr>
          <a:xfrm>
            <a:off x="11658600" y="193814"/>
            <a:ext cx="6324600" cy="3124200"/>
          </a:xfrm>
          <a:prstGeom prst="roundRect">
            <a:avLst/>
          </a:prstGeom>
          <a:solidFill>
            <a:srgbClr val="155EA8"/>
          </a:solidFill>
          <a:ln>
            <a:solidFill>
              <a:srgbClr val="1A64A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What are the main challenges in implementing local impact-based warnings in practice, and how can they complement, rather than compete, with existing official warning systems?</a:t>
            </a:r>
            <a:endParaRPr lang="en-US" sz="2800" dirty="0"/>
          </a:p>
        </p:txBody>
      </p:sp>
    </p:spTree>
    <p:extLst>
      <p:ext uri="{BB962C8B-B14F-4D97-AF65-F5344CB8AC3E}">
        <p14:creationId xmlns:p14="http://schemas.microsoft.com/office/powerpoint/2010/main" val="2099016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E9272-42DE-FDE2-B045-9C64408D96A2}"/>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AB048182-E425-E348-8165-A2659C25381D}"/>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062821F2-2F85-BA11-7990-DCC91E65E3E6}"/>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B03AE3A7-5916-E241-01C3-F78B5107AC26}"/>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6" name="ZoneTexte 5">
            <a:extLst>
              <a:ext uri="{FF2B5EF4-FFF2-40B4-BE49-F238E27FC236}">
                <a16:creationId xmlns:a16="http://schemas.microsoft.com/office/drawing/2014/main" id="{4304C7DA-EB9C-1C14-22B9-847701128DA5}"/>
              </a:ext>
            </a:extLst>
          </p:cNvPr>
          <p:cNvSpPr txBox="1"/>
          <p:nvPr/>
        </p:nvSpPr>
        <p:spPr>
          <a:xfrm>
            <a:off x="2971802" y="495302"/>
            <a:ext cx="13477835" cy="954364"/>
          </a:xfrm>
          <a:prstGeom prst="rect">
            <a:avLst/>
          </a:prstGeom>
          <a:noFill/>
        </p:spPr>
        <p:txBody>
          <a:bodyPr wrap="square">
            <a:spAutoFit/>
          </a:bodyPr>
          <a:lstStyle/>
          <a:p>
            <a:r>
              <a:rPr lang="fr-FR" sz="2801" dirty="0"/>
              <a:t>What are the main challenges in </a:t>
            </a:r>
            <a:r>
              <a:rPr lang="fr-FR" sz="2801" dirty="0" err="1"/>
              <a:t>implementing</a:t>
            </a:r>
            <a:r>
              <a:rPr lang="fr-FR" sz="2801" dirty="0"/>
              <a:t> local impact-</a:t>
            </a:r>
            <a:r>
              <a:rPr lang="fr-FR" sz="2801" dirty="0" err="1"/>
              <a:t>based</a:t>
            </a:r>
            <a:r>
              <a:rPr lang="fr-FR" sz="2801" dirty="0"/>
              <a:t> warnings in practice, and how can </a:t>
            </a:r>
            <a:r>
              <a:rPr lang="fr-FR" sz="2801" dirty="0" err="1"/>
              <a:t>they</a:t>
            </a:r>
            <a:r>
              <a:rPr lang="fr-FR" sz="2801" dirty="0"/>
              <a:t> </a:t>
            </a:r>
            <a:r>
              <a:rPr lang="fr-FR" sz="2801" dirty="0" err="1"/>
              <a:t>complement</a:t>
            </a:r>
            <a:r>
              <a:rPr lang="fr-FR" sz="2801" dirty="0"/>
              <a:t>, </a:t>
            </a:r>
            <a:r>
              <a:rPr lang="fr-FR" sz="2801" dirty="0" err="1"/>
              <a:t>rather</a:t>
            </a:r>
            <a:r>
              <a:rPr lang="fr-FR" sz="2801" dirty="0"/>
              <a:t> </a:t>
            </a:r>
            <a:r>
              <a:rPr lang="fr-FR" sz="2801" dirty="0" err="1"/>
              <a:t>than</a:t>
            </a:r>
            <a:r>
              <a:rPr lang="fr-FR" sz="2801" dirty="0"/>
              <a:t> </a:t>
            </a:r>
            <a:r>
              <a:rPr lang="fr-FR" sz="2801" dirty="0" err="1"/>
              <a:t>compete</a:t>
            </a:r>
            <a:r>
              <a:rPr lang="fr-FR" sz="2801" dirty="0"/>
              <a:t>, </a:t>
            </a:r>
            <a:r>
              <a:rPr lang="fr-FR" sz="2801" dirty="0" err="1"/>
              <a:t>with</a:t>
            </a:r>
            <a:r>
              <a:rPr lang="fr-FR" sz="2801" dirty="0"/>
              <a:t> </a:t>
            </a:r>
            <a:r>
              <a:rPr lang="fr-FR" sz="2801" dirty="0" err="1"/>
              <a:t>existing</a:t>
            </a:r>
            <a:r>
              <a:rPr lang="fr-FR" sz="2801" dirty="0"/>
              <a:t> official warning </a:t>
            </a:r>
            <a:r>
              <a:rPr lang="fr-FR" sz="2801" dirty="0" err="1"/>
              <a:t>systems</a:t>
            </a:r>
            <a:r>
              <a:rPr lang="fr-FR" sz="2801" dirty="0"/>
              <a:t>?</a:t>
            </a:r>
          </a:p>
        </p:txBody>
      </p:sp>
      <p:sp>
        <p:nvSpPr>
          <p:cNvPr id="30" name="ZoneTexte 29">
            <a:extLst>
              <a:ext uri="{FF2B5EF4-FFF2-40B4-BE49-F238E27FC236}">
                <a16:creationId xmlns:a16="http://schemas.microsoft.com/office/drawing/2014/main" id="{E1F776FC-64A3-E398-130B-ED0C71B70807}"/>
              </a:ext>
            </a:extLst>
          </p:cNvPr>
          <p:cNvSpPr txBox="1"/>
          <p:nvPr/>
        </p:nvSpPr>
        <p:spPr>
          <a:xfrm>
            <a:off x="1371601" y="2124214"/>
            <a:ext cx="15068630" cy="646331"/>
          </a:xfrm>
          <a:prstGeom prst="rect">
            <a:avLst/>
          </a:prstGeom>
          <a:noFill/>
        </p:spPr>
        <p:txBody>
          <a:bodyPr wrap="square">
            <a:spAutoFit/>
          </a:bodyPr>
          <a:lstStyle/>
          <a:p>
            <a:r>
              <a:rPr lang="fr-FR" sz="3600" b="1" dirty="0"/>
              <a:t>1. </a:t>
            </a:r>
            <a:r>
              <a:rPr lang="en-US" sz="3600" b="1" dirty="0"/>
              <a:t>What official warnings do well          /        What local actors still need</a:t>
            </a:r>
            <a:endParaRPr lang="fr-FR" sz="2801" dirty="0"/>
          </a:p>
        </p:txBody>
      </p:sp>
      <p:pic>
        <p:nvPicPr>
          <p:cNvPr id="4" name="Picture 2" descr="Imagen">
            <a:extLst>
              <a:ext uri="{FF2B5EF4-FFF2-40B4-BE49-F238E27FC236}">
                <a16:creationId xmlns:a16="http://schemas.microsoft.com/office/drawing/2014/main" id="{DC101DFF-7F3D-33E5-D87E-DCF09DE4EB8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18" name="ZoneTexte 1">
            <a:extLst>
              <a:ext uri="{FF2B5EF4-FFF2-40B4-BE49-F238E27FC236}">
                <a16:creationId xmlns:a16="http://schemas.microsoft.com/office/drawing/2014/main" id="{4958D3E5-2EFB-FE5E-2E50-2382D2FE947D}"/>
              </a:ext>
            </a:extLst>
          </p:cNvPr>
          <p:cNvSpPr txBox="1"/>
          <p:nvPr/>
        </p:nvSpPr>
        <p:spPr>
          <a:xfrm>
            <a:off x="914400" y="3244658"/>
            <a:ext cx="7696200" cy="6126549"/>
          </a:xfrm>
          <a:prstGeom prst="rect">
            <a:avLst/>
          </a:prstGeom>
          <a:noFill/>
        </p:spPr>
        <p:txBody>
          <a:bodyPr wrap="square" rtlCol="0">
            <a:spAutoFit/>
          </a:bodyPr>
          <a:lstStyle/>
          <a:p>
            <a:pPr marL="457223" indent="-457223">
              <a:buFont typeface="Wingdings" panose="05000000000000000000" pitchFamily="2" charset="2"/>
              <a:buChar char="à"/>
            </a:pPr>
            <a:r>
              <a:rPr lang="en-US" sz="2801" b="1" dirty="0">
                <a:sym typeface="Wingdings" panose="05000000000000000000" pitchFamily="2" charset="2"/>
              </a:rPr>
              <a:t>Reliable and authoritative information</a:t>
            </a:r>
            <a:br>
              <a:rPr lang="en-US" sz="2801" dirty="0">
                <a:sym typeface="Wingdings" panose="05000000000000000000" pitchFamily="2" charset="2"/>
              </a:rPr>
            </a:br>
            <a:r>
              <a:rPr lang="en-US" sz="2801" dirty="0">
                <a:sym typeface="Wingdings" panose="05000000000000000000" pitchFamily="2" charset="2"/>
              </a:rPr>
              <a:t>Issued by trusted national / regional authorities</a:t>
            </a:r>
          </a:p>
          <a:p>
            <a:pPr marL="457223" indent="-457223">
              <a:buFont typeface="Wingdings" panose="05000000000000000000" pitchFamily="2" charset="2"/>
              <a:buChar char="à"/>
            </a:pPr>
            <a:r>
              <a:rPr lang="en-US" sz="2801" b="1" dirty="0">
                <a:sym typeface="Wingdings" panose="05000000000000000000" pitchFamily="2" charset="2"/>
              </a:rPr>
              <a:t>Wide territorial coverage</a:t>
            </a:r>
            <a:br>
              <a:rPr lang="en-US" sz="2801" dirty="0">
                <a:sym typeface="Wingdings" panose="05000000000000000000" pitchFamily="2" charset="2"/>
              </a:rPr>
            </a:br>
            <a:r>
              <a:rPr lang="en-US" sz="2801" dirty="0">
                <a:sym typeface="Wingdings" panose="05000000000000000000" pitchFamily="2" charset="2"/>
              </a:rPr>
              <a:t>Same warning framework for large areas and populations</a:t>
            </a:r>
          </a:p>
          <a:p>
            <a:pPr marL="457223" indent="-457223">
              <a:buFont typeface="Wingdings" panose="05000000000000000000" pitchFamily="2" charset="2"/>
              <a:buChar char="à"/>
            </a:pPr>
            <a:r>
              <a:rPr lang="en-US" sz="2801" b="1" dirty="0">
                <a:sym typeface="Wingdings" panose="05000000000000000000" pitchFamily="2" charset="2"/>
              </a:rPr>
              <a:t>Consistent thresholds and procedures</a:t>
            </a:r>
            <a:br>
              <a:rPr lang="en-US" sz="2801" dirty="0">
                <a:sym typeface="Wingdings" panose="05000000000000000000" pitchFamily="2" charset="2"/>
              </a:rPr>
            </a:br>
            <a:r>
              <a:rPr lang="en-US" sz="2801" dirty="0">
                <a:sym typeface="Wingdings" panose="05000000000000000000" pitchFamily="2" charset="2"/>
              </a:rPr>
              <a:t>Clear criteria, legally </a:t>
            </a:r>
            <a:r>
              <a:rPr lang="en-US" sz="2801" dirty="0" err="1">
                <a:sym typeface="Wingdings" panose="05000000000000000000" pitchFamily="2" charset="2"/>
              </a:rPr>
              <a:t>recognised</a:t>
            </a:r>
            <a:r>
              <a:rPr lang="en-US" sz="2801" dirty="0">
                <a:sym typeface="Wingdings" panose="05000000000000000000" pitchFamily="2" charset="2"/>
              </a:rPr>
              <a:t> and well documented</a:t>
            </a:r>
          </a:p>
          <a:p>
            <a:pPr marL="457223" indent="-457223">
              <a:buFont typeface="Wingdings" panose="05000000000000000000" pitchFamily="2" charset="2"/>
              <a:buChar char="à"/>
            </a:pPr>
            <a:r>
              <a:rPr lang="en-US" sz="2801" b="1" dirty="0">
                <a:sym typeface="Wingdings" panose="05000000000000000000" pitchFamily="2" charset="2"/>
              </a:rPr>
              <a:t>Early detection and monitoring capacity</a:t>
            </a:r>
            <a:br>
              <a:rPr lang="en-US" sz="2801" b="1" dirty="0">
                <a:sym typeface="Wingdings" panose="05000000000000000000" pitchFamily="2" charset="2"/>
              </a:rPr>
            </a:br>
            <a:r>
              <a:rPr lang="en-US" sz="2801" dirty="0">
                <a:sym typeface="Wingdings" panose="05000000000000000000" pitchFamily="2" charset="2"/>
              </a:rPr>
              <a:t>Strong forecasting, observation and modelling systems</a:t>
            </a:r>
          </a:p>
          <a:p>
            <a:pPr marL="457223" indent="-457223">
              <a:buFont typeface="Wingdings" panose="05000000000000000000" pitchFamily="2" charset="2"/>
              <a:buChar char="à"/>
            </a:pPr>
            <a:r>
              <a:rPr lang="en-US" sz="2801" b="1" dirty="0">
                <a:sym typeface="Wingdings" panose="05000000000000000000" pitchFamily="2" charset="2"/>
              </a:rPr>
              <a:t>Formal communication channels</a:t>
            </a:r>
            <a:br>
              <a:rPr lang="en-US" sz="2801" dirty="0">
                <a:sym typeface="Wingdings" panose="05000000000000000000" pitchFamily="2" charset="2"/>
              </a:rPr>
            </a:br>
            <a:r>
              <a:rPr lang="en-US" sz="2801" dirty="0">
                <a:sym typeface="Wingdings" panose="05000000000000000000" pitchFamily="2" charset="2"/>
              </a:rPr>
              <a:t>Established dissemination through media and institutions</a:t>
            </a:r>
          </a:p>
        </p:txBody>
      </p:sp>
      <p:sp>
        <p:nvSpPr>
          <p:cNvPr id="23" name="ZoneTexte 1">
            <a:extLst>
              <a:ext uri="{FF2B5EF4-FFF2-40B4-BE49-F238E27FC236}">
                <a16:creationId xmlns:a16="http://schemas.microsoft.com/office/drawing/2014/main" id="{A67D7FA3-C780-1C2F-BDCD-C3B05546145B}"/>
              </a:ext>
            </a:extLst>
          </p:cNvPr>
          <p:cNvSpPr txBox="1"/>
          <p:nvPr/>
        </p:nvSpPr>
        <p:spPr>
          <a:xfrm>
            <a:off x="9296401" y="3244658"/>
            <a:ext cx="7368377" cy="6557564"/>
          </a:xfrm>
          <a:prstGeom prst="rect">
            <a:avLst/>
          </a:prstGeom>
          <a:noFill/>
        </p:spPr>
        <p:txBody>
          <a:bodyPr wrap="square" rtlCol="0">
            <a:spAutoFit/>
          </a:bodyPr>
          <a:lstStyle/>
          <a:p>
            <a:pPr marL="457223" indent="-457223">
              <a:buFont typeface="Wingdings" panose="05000000000000000000" pitchFamily="2" charset="2"/>
              <a:buChar char="à"/>
            </a:pPr>
            <a:r>
              <a:rPr lang="en-US" sz="2801" b="1" dirty="0">
                <a:sym typeface="Wingdings" panose="05000000000000000000" pitchFamily="2" charset="2"/>
              </a:rPr>
              <a:t>Location&amp;Time‑specific impact information</a:t>
            </a:r>
            <a:br>
              <a:rPr lang="en-US" sz="2801" b="1" dirty="0">
                <a:sym typeface="Wingdings" panose="05000000000000000000" pitchFamily="2" charset="2"/>
              </a:rPr>
            </a:br>
            <a:r>
              <a:rPr lang="en-US" sz="2801" dirty="0">
                <a:sym typeface="Wingdings" panose="05000000000000000000" pitchFamily="2" charset="2"/>
              </a:rPr>
              <a:t>When and what exactly will be affected here (streets, </a:t>
            </a:r>
            <a:r>
              <a:rPr lang="en-US" sz="2801" dirty="0" err="1">
                <a:sym typeface="Wingdings" panose="05000000000000000000" pitchFamily="2" charset="2"/>
              </a:rPr>
              <a:t>neighbourhoods</a:t>
            </a:r>
            <a:r>
              <a:rPr lang="en-US" sz="2801" dirty="0">
                <a:sym typeface="Wingdings" panose="05000000000000000000" pitchFamily="2" charset="2"/>
              </a:rPr>
              <a:t>, assets)?</a:t>
            </a:r>
          </a:p>
          <a:p>
            <a:pPr marL="457223" indent="-457223">
              <a:buFont typeface="Wingdings" panose="05000000000000000000" pitchFamily="2" charset="2"/>
              <a:buChar char="à"/>
            </a:pPr>
            <a:r>
              <a:rPr lang="en-US" sz="2801" b="1" dirty="0">
                <a:sym typeface="Wingdings" panose="05000000000000000000" pitchFamily="2" charset="2"/>
              </a:rPr>
              <a:t>Clear guidance on expected actions</a:t>
            </a:r>
            <a:br>
              <a:rPr lang="en-US" sz="2801" b="1" dirty="0">
                <a:sym typeface="Wingdings" panose="05000000000000000000" pitchFamily="2" charset="2"/>
              </a:rPr>
            </a:br>
            <a:r>
              <a:rPr lang="en-US" sz="2801" dirty="0">
                <a:sym typeface="Wingdings" panose="05000000000000000000" pitchFamily="2" charset="2"/>
              </a:rPr>
              <a:t>What should municipalities do now at this warning level?</a:t>
            </a:r>
          </a:p>
          <a:p>
            <a:pPr marL="457223" indent="-457223">
              <a:buFont typeface="Wingdings" panose="05000000000000000000" pitchFamily="2" charset="2"/>
              <a:buChar char="à"/>
            </a:pPr>
            <a:r>
              <a:rPr lang="en-US" sz="2801" b="1" dirty="0">
                <a:sym typeface="Wingdings" panose="05000000000000000000" pitchFamily="2" charset="2"/>
              </a:rPr>
              <a:t>More lead time for operational decisions</a:t>
            </a:r>
            <a:br>
              <a:rPr lang="en-US" sz="2801" b="1" dirty="0">
                <a:sym typeface="Wingdings" panose="05000000000000000000" pitchFamily="2" charset="2"/>
              </a:rPr>
            </a:br>
            <a:r>
              <a:rPr lang="en-US" sz="2801" dirty="0">
                <a:sym typeface="Wingdings" panose="05000000000000000000" pitchFamily="2" charset="2"/>
              </a:rPr>
              <a:t>Enough anticipation to </a:t>
            </a:r>
            <a:r>
              <a:rPr lang="en-US" sz="2801" dirty="0" err="1">
                <a:sym typeface="Wingdings" panose="05000000000000000000" pitchFamily="2" charset="2"/>
              </a:rPr>
              <a:t>mobilise</a:t>
            </a:r>
            <a:r>
              <a:rPr lang="en-US" sz="2801" dirty="0">
                <a:sym typeface="Wingdings" panose="05000000000000000000" pitchFamily="2" charset="2"/>
              </a:rPr>
              <a:t> resources and implement measures</a:t>
            </a:r>
          </a:p>
          <a:p>
            <a:pPr marL="457223" indent="-457223">
              <a:buFont typeface="Wingdings" panose="05000000000000000000" pitchFamily="2" charset="2"/>
              <a:buChar char="à"/>
            </a:pPr>
            <a:r>
              <a:rPr lang="en-US" sz="2801" b="1" dirty="0">
                <a:sym typeface="Wingdings" panose="05000000000000000000" pitchFamily="2" charset="2"/>
              </a:rPr>
              <a:t>Integration of local knowledge</a:t>
            </a:r>
            <a:br>
              <a:rPr lang="en-US" sz="2801" b="1" dirty="0">
                <a:sym typeface="Wingdings" panose="05000000000000000000" pitchFamily="2" charset="2"/>
              </a:rPr>
            </a:br>
            <a:r>
              <a:rPr lang="en-US" sz="2801" dirty="0">
                <a:sym typeface="Wingdings" panose="05000000000000000000" pitchFamily="2" charset="2"/>
              </a:rPr>
              <a:t>Critical points, past events, vulnerable groups, informal realities</a:t>
            </a:r>
          </a:p>
          <a:p>
            <a:pPr marL="457223" indent="-457223">
              <a:buFont typeface="Wingdings" panose="05000000000000000000" pitchFamily="2" charset="2"/>
              <a:buChar char="à"/>
            </a:pPr>
            <a:r>
              <a:rPr lang="en-US" sz="2801" b="1" dirty="0">
                <a:sym typeface="Wingdings" panose="05000000000000000000" pitchFamily="2" charset="2"/>
              </a:rPr>
              <a:t>Simple and actionable messages</a:t>
            </a:r>
            <a:br>
              <a:rPr lang="en-US" sz="2801" b="1" dirty="0">
                <a:sym typeface="Wingdings" panose="05000000000000000000" pitchFamily="2" charset="2"/>
              </a:rPr>
            </a:br>
            <a:r>
              <a:rPr lang="en-US" sz="2801" dirty="0">
                <a:sym typeface="Wingdings" panose="05000000000000000000" pitchFamily="2" charset="2"/>
              </a:rPr>
              <a:t>Less technical language, more decision‑oriented information</a:t>
            </a:r>
          </a:p>
        </p:txBody>
      </p:sp>
    </p:spTree>
    <p:extLst>
      <p:ext uri="{BB962C8B-B14F-4D97-AF65-F5344CB8AC3E}">
        <p14:creationId xmlns:p14="http://schemas.microsoft.com/office/powerpoint/2010/main" val="3156711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6CF26-49B6-DB50-CD44-A7818C1A9371}"/>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CF68A28A-DF47-F134-42D3-6415B12AFB5E}"/>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ABA59FC9-49F6-81F8-95FD-018F0575E0A3}"/>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389F7BE6-0A9C-68E7-2228-94250C029BC8}"/>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30" name="ZoneTexte 29">
            <a:extLst>
              <a:ext uri="{FF2B5EF4-FFF2-40B4-BE49-F238E27FC236}">
                <a16:creationId xmlns:a16="http://schemas.microsoft.com/office/drawing/2014/main" id="{139CFCA9-99AB-79CF-B472-AEE411675813}"/>
              </a:ext>
            </a:extLst>
          </p:cNvPr>
          <p:cNvSpPr txBox="1"/>
          <p:nvPr/>
        </p:nvSpPr>
        <p:spPr>
          <a:xfrm>
            <a:off x="1371601" y="2124214"/>
            <a:ext cx="15068630" cy="646331"/>
          </a:xfrm>
          <a:prstGeom prst="rect">
            <a:avLst/>
          </a:prstGeom>
          <a:noFill/>
        </p:spPr>
        <p:txBody>
          <a:bodyPr wrap="square">
            <a:spAutoFit/>
          </a:bodyPr>
          <a:lstStyle/>
          <a:p>
            <a:r>
              <a:rPr lang="fr-FR" sz="3600" b="1" dirty="0"/>
              <a:t>2. </a:t>
            </a:r>
            <a:r>
              <a:rPr lang="en-US" sz="3600" b="1" dirty="0"/>
              <a:t>Key implementation challenges.</a:t>
            </a:r>
            <a:endParaRPr lang="fr-FR" sz="2801" dirty="0"/>
          </a:p>
        </p:txBody>
      </p:sp>
      <p:pic>
        <p:nvPicPr>
          <p:cNvPr id="10" name="Picture 2" descr="Imagen">
            <a:extLst>
              <a:ext uri="{FF2B5EF4-FFF2-40B4-BE49-F238E27FC236}">
                <a16:creationId xmlns:a16="http://schemas.microsoft.com/office/drawing/2014/main" id="{5D691131-5C46-EC11-8D96-FFF14287B42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15" name="ZoneTexte 1">
            <a:extLst>
              <a:ext uri="{FF2B5EF4-FFF2-40B4-BE49-F238E27FC236}">
                <a16:creationId xmlns:a16="http://schemas.microsoft.com/office/drawing/2014/main" id="{1E44B936-445B-4CDB-959D-0783C49F50B0}"/>
              </a:ext>
            </a:extLst>
          </p:cNvPr>
          <p:cNvSpPr txBox="1"/>
          <p:nvPr/>
        </p:nvSpPr>
        <p:spPr>
          <a:xfrm>
            <a:off x="3495716" y="3244658"/>
            <a:ext cx="10820400" cy="5264518"/>
          </a:xfrm>
          <a:prstGeom prst="rect">
            <a:avLst/>
          </a:prstGeom>
          <a:noFill/>
        </p:spPr>
        <p:txBody>
          <a:bodyPr wrap="square" rtlCol="0">
            <a:spAutoFit/>
          </a:bodyPr>
          <a:lstStyle/>
          <a:p>
            <a:r>
              <a:rPr lang="en-US" sz="2801" b="1" dirty="0">
                <a:sym typeface="Wingdings" panose="05000000000000000000" pitchFamily="2" charset="2"/>
              </a:rPr>
              <a:t>Implementing local impact‑based warnings</a:t>
            </a:r>
          </a:p>
          <a:p>
            <a:endParaRPr lang="en-US" sz="2801" b="1" dirty="0">
              <a:sym typeface="Wingdings" panose="05000000000000000000" pitchFamily="2" charset="2"/>
            </a:endParaRPr>
          </a:p>
          <a:p>
            <a:pPr marL="457223" indent="-457223">
              <a:buFont typeface="Wingdings" panose="05000000000000000000" pitchFamily="2" charset="2"/>
              <a:buChar char="à"/>
            </a:pPr>
            <a:r>
              <a:rPr lang="en-US" sz="2801" b="1" dirty="0">
                <a:sym typeface="Wingdings" panose="05000000000000000000" pitchFamily="2" charset="2"/>
              </a:rPr>
              <a:t>Scale mismatch</a:t>
            </a:r>
          </a:p>
          <a:p>
            <a:r>
              <a:rPr lang="en-US" sz="2801" b="1" dirty="0">
                <a:sym typeface="Wingdings" panose="05000000000000000000" pitchFamily="2" charset="2"/>
              </a:rPr>
              <a:t>	</a:t>
            </a:r>
            <a:r>
              <a:rPr lang="en-US" sz="2801" dirty="0">
                <a:sym typeface="Wingdings" panose="05000000000000000000" pitchFamily="2" charset="2"/>
              </a:rPr>
              <a:t>Regional warnings vs. site‑specific impacts</a:t>
            </a:r>
          </a:p>
          <a:p>
            <a:pPr marL="457223" indent="-457223">
              <a:buFont typeface="Wingdings" panose="05000000000000000000" pitchFamily="2" charset="2"/>
              <a:buChar char="à"/>
            </a:pPr>
            <a:r>
              <a:rPr lang="en-US" sz="2801" b="1" dirty="0">
                <a:sym typeface="Wingdings" panose="05000000000000000000" pitchFamily="2" charset="2"/>
              </a:rPr>
              <a:t>From warning to impact</a:t>
            </a:r>
          </a:p>
          <a:p>
            <a:r>
              <a:rPr lang="en-US" sz="2801" dirty="0">
                <a:sym typeface="Wingdings" panose="05000000000000000000" pitchFamily="2" charset="2"/>
              </a:rPr>
              <a:t>	Difficulty translating warning levels into concrete local impacts</a:t>
            </a:r>
            <a:endParaRPr lang="en-US" sz="2801" b="1" dirty="0">
              <a:sym typeface="Wingdings" panose="05000000000000000000" pitchFamily="2" charset="2"/>
            </a:endParaRPr>
          </a:p>
          <a:p>
            <a:pPr marL="457223" indent="-457223">
              <a:buFont typeface="Wingdings" panose="05000000000000000000" pitchFamily="2" charset="2"/>
              <a:buChar char="à"/>
            </a:pPr>
            <a:r>
              <a:rPr lang="en-US" sz="2801" b="1" dirty="0">
                <a:sym typeface="Wingdings" panose="05000000000000000000" pitchFamily="2" charset="2"/>
              </a:rPr>
              <a:t>Limited local data </a:t>
            </a:r>
          </a:p>
          <a:p>
            <a:r>
              <a:rPr lang="en-US" sz="2801" dirty="0">
                <a:sym typeface="Wingdings" panose="05000000000000000000" pitchFamily="2" charset="2"/>
              </a:rPr>
              <a:t>	Exposure and vulnerability often not standardized</a:t>
            </a:r>
          </a:p>
          <a:p>
            <a:pPr marL="457223" indent="-457223">
              <a:buFont typeface="Wingdings" panose="05000000000000000000" pitchFamily="2" charset="2"/>
              <a:buChar char="à"/>
            </a:pPr>
            <a:r>
              <a:rPr lang="en-US" sz="2801" b="1" dirty="0">
                <a:sym typeface="Wingdings" panose="05000000000000000000" pitchFamily="2" charset="2"/>
              </a:rPr>
              <a:t>Institutional coordination </a:t>
            </a:r>
          </a:p>
          <a:p>
            <a:r>
              <a:rPr lang="en-US" sz="2801" dirty="0">
                <a:sym typeface="Wingdings" panose="05000000000000000000" pitchFamily="2" charset="2"/>
              </a:rPr>
              <a:t>	Risk of confusion about roles and responsibilities</a:t>
            </a:r>
          </a:p>
          <a:p>
            <a:pPr marL="457223" indent="-457223">
              <a:buFont typeface="Wingdings" panose="05000000000000000000" pitchFamily="2" charset="2"/>
              <a:buChar char="à"/>
            </a:pPr>
            <a:r>
              <a:rPr lang="en-US" sz="2801" b="1" dirty="0">
                <a:sym typeface="Wingdings" panose="05000000000000000000" pitchFamily="2" charset="2"/>
              </a:rPr>
              <a:t>Uneven local capacity </a:t>
            </a:r>
          </a:p>
          <a:p>
            <a:r>
              <a:rPr lang="en-US" sz="2801" dirty="0">
                <a:sym typeface="Wingdings" panose="05000000000000000000" pitchFamily="2" charset="2"/>
              </a:rPr>
              <a:t>	Not all municipalities have technical resources</a:t>
            </a:r>
          </a:p>
        </p:txBody>
      </p:sp>
      <p:sp>
        <p:nvSpPr>
          <p:cNvPr id="16" name="ZoneTexte 5">
            <a:extLst>
              <a:ext uri="{FF2B5EF4-FFF2-40B4-BE49-F238E27FC236}">
                <a16:creationId xmlns:a16="http://schemas.microsoft.com/office/drawing/2014/main" id="{92D6517C-AB51-8F76-C979-0CBBACC00584}"/>
              </a:ext>
            </a:extLst>
          </p:cNvPr>
          <p:cNvSpPr txBox="1"/>
          <p:nvPr/>
        </p:nvSpPr>
        <p:spPr>
          <a:xfrm>
            <a:off x="2971802" y="495302"/>
            <a:ext cx="13477835" cy="954364"/>
          </a:xfrm>
          <a:prstGeom prst="rect">
            <a:avLst/>
          </a:prstGeom>
          <a:noFill/>
        </p:spPr>
        <p:txBody>
          <a:bodyPr wrap="square">
            <a:spAutoFit/>
          </a:bodyPr>
          <a:lstStyle/>
          <a:p>
            <a:r>
              <a:rPr lang="fr-FR" sz="2801" dirty="0"/>
              <a:t>What are the main challenges in </a:t>
            </a:r>
            <a:r>
              <a:rPr lang="fr-FR" sz="2801" dirty="0" err="1"/>
              <a:t>implementing</a:t>
            </a:r>
            <a:r>
              <a:rPr lang="fr-FR" sz="2801" dirty="0"/>
              <a:t> local impact-</a:t>
            </a:r>
            <a:r>
              <a:rPr lang="fr-FR" sz="2801" dirty="0" err="1"/>
              <a:t>based</a:t>
            </a:r>
            <a:r>
              <a:rPr lang="fr-FR" sz="2801" dirty="0"/>
              <a:t> warnings in practice, and how can </a:t>
            </a:r>
            <a:r>
              <a:rPr lang="fr-FR" sz="2801" dirty="0" err="1"/>
              <a:t>they</a:t>
            </a:r>
            <a:r>
              <a:rPr lang="fr-FR" sz="2801" dirty="0"/>
              <a:t> </a:t>
            </a:r>
            <a:r>
              <a:rPr lang="fr-FR" sz="2801" dirty="0" err="1"/>
              <a:t>complement</a:t>
            </a:r>
            <a:r>
              <a:rPr lang="fr-FR" sz="2801" dirty="0"/>
              <a:t>, </a:t>
            </a:r>
            <a:r>
              <a:rPr lang="fr-FR" sz="2801" dirty="0" err="1"/>
              <a:t>rather</a:t>
            </a:r>
            <a:r>
              <a:rPr lang="fr-FR" sz="2801" dirty="0"/>
              <a:t> </a:t>
            </a:r>
            <a:r>
              <a:rPr lang="fr-FR" sz="2801" dirty="0" err="1"/>
              <a:t>than</a:t>
            </a:r>
            <a:r>
              <a:rPr lang="fr-FR" sz="2801" dirty="0"/>
              <a:t> </a:t>
            </a:r>
            <a:r>
              <a:rPr lang="fr-FR" sz="2801" dirty="0" err="1"/>
              <a:t>compete</a:t>
            </a:r>
            <a:r>
              <a:rPr lang="fr-FR" sz="2801" dirty="0"/>
              <a:t>, </a:t>
            </a:r>
            <a:r>
              <a:rPr lang="fr-FR" sz="2801" dirty="0" err="1"/>
              <a:t>with</a:t>
            </a:r>
            <a:r>
              <a:rPr lang="fr-FR" sz="2801" dirty="0"/>
              <a:t> </a:t>
            </a:r>
            <a:r>
              <a:rPr lang="fr-FR" sz="2801" dirty="0" err="1"/>
              <a:t>existing</a:t>
            </a:r>
            <a:r>
              <a:rPr lang="fr-FR" sz="2801" dirty="0"/>
              <a:t> official warning </a:t>
            </a:r>
            <a:r>
              <a:rPr lang="fr-FR" sz="2801" dirty="0" err="1"/>
              <a:t>systems</a:t>
            </a:r>
            <a:r>
              <a:rPr lang="fr-FR" sz="2801" dirty="0"/>
              <a:t>?</a:t>
            </a:r>
          </a:p>
        </p:txBody>
      </p:sp>
    </p:spTree>
    <p:extLst>
      <p:ext uri="{BB962C8B-B14F-4D97-AF65-F5344CB8AC3E}">
        <p14:creationId xmlns:p14="http://schemas.microsoft.com/office/powerpoint/2010/main" val="3849989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6B747-6068-6AB8-C70F-9E70C1BBF760}"/>
            </a:ext>
          </a:extLst>
        </p:cNvPr>
        <p:cNvGrpSpPr/>
        <p:nvPr/>
      </p:nvGrpSpPr>
      <p:grpSpPr>
        <a:xfrm>
          <a:off x="0" y="0"/>
          <a:ext cx="0" cy="0"/>
          <a:chOff x="0" y="0"/>
          <a:chExt cx="0" cy="0"/>
        </a:xfrm>
      </p:grpSpPr>
      <p:sp>
        <p:nvSpPr>
          <p:cNvPr id="5" name="Rectangle 1">
            <a:extLst>
              <a:ext uri="{FF2B5EF4-FFF2-40B4-BE49-F238E27FC236}">
                <a16:creationId xmlns:a16="http://schemas.microsoft.com/office/drawing/2014/main" id="{C40655F0-3323-08B3-2957-D2386643359D}"/>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3" name="Picture 2" descr="A screenshot of a phone&#10;&#10;AI-generated content may be incorrect.">
            <a:extLst>
              <a:ext uri="{FF2B5EF4-FFF2-40B4-BE49-F238E27FC236}">
                <a16:creationId xmlns:a16="http://schemas.microsoft.com/office/drawing/2014/main" id="{B803935C-CF76-31BB-E8E4-01610D0D977D}"/>
              </a:ext>
            </a:extLst>
          </p:cNvPr>
          <p:cNvPicPr>
            <a:picLocks noChangeAspect="1"/>
          </p:cNvPicPr>
          <p:nvPr/>
        </p:nvPicPr>
        <p:blipFill>
          <a:blip r:embed="rId3">
            <a:extLst>
              <a:ext uri="{28A0092B-C50C-407E-A947-70E740481C1C}">
                <a14:useLocalDpi xmlns:a14="http://schemas.microsoft.com/office/drawing/2010/main" val="0"/>
              </a:ext>
            </a:extLst>
          </a:blip>
          <a:srcRect l="1361" b="2436"/>
          <a:stretch>
            <a:fillRect/>
          </a:stretch>
        </p:blipFill>
        <p:spPr>
          <a:xfrm>
            <a:off x="1295399" y="1409700"/>
            <a:ext cx="16680911" cy="8458200"/>
          </a:xfrm>
          <a:prstGeom prst="rect">
            <a:avLst/>
          </a:prstGeom>
        </p:spPr>
      </p:pic>
      <p:sp>
        <p:nvSpPr>
          <p:cNvPr id="20" name="Freeform 20">
            <a:extLst>
              <a:ext uri="{FF2B5EF4-FFF2-40B4-BE49-F238E27FC236}">
                <a16:creationId xmlns:a16="http://schemas.microsoft.com/office/drawing/2014/main" id="{B9919FE7-0899-CDC8-9B9A-CE8D1145DA69}"/>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D606A6FD-5888-9A61-E92E-9E0BCC82106E}"/>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5"/>
                </a:ext>
              </a:extLst>
            </a:blip>
            <a:stretch>
              <a:fillRect l="-2" r="-14424" b="-166547"/>
            </a:stretch>
          </a:blipFill>
          <a:ln cap="sq">
            <a:noFill/>
            <a:prstDash val="solid"/>
            <a:miter/>
          </a:ln>
        </p:spPr>
        <p:txBody>
          <a:bodyPr/>
          <a:lstStyle/>
          <a:p>
            <a:endParaRPr lang="en-US" sz="1400"/>
          </a:p>
        </p:txBody>
      </p:sp>
    </p:spTree>
    <p:extLst>
      <p:ext uri="{BB962C8B-B14F-4D97-AF65-F5344CB8AC3E}">
        <p14:creationId xmlns:p14="http://schemas.microsoft.com/office/powerpoint/2010/main" val="37565005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6B0D-8CC9-3496-4DC3-E5426D54B0E8}"/>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8121AB3-89D7-90A8-FADE-48A403567480}"/>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553EC893-DD00-2FDD-7DA0-832750898186}"/>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2E728C58-26CD-6F1F-CF99-CA8D045BCAF3}"/>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4" name="Picture 2" descr="Imagen">
            <a:extLst>
              <a:ext uri="{FF2B5EF4-FFF2-40B4-BE49-F238E27FC236}">
                <a16:creationId xmlns:a16="http://schemas.microsoft.com/office/drawing/2014/main" id="{B1736B83-1475-0D5B-2158-23743D902D1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1">
            <a:extLst>
              <a:ext uri="{FF2B5EF4-FFF2-40B4-BE49-F238E27FC236}">
                <a16:creationId xmlns:a16="http://schemas.microsoft.com/office/drawing/2014/main" id="{3538BD06-84A3-390D-44C8-67D2DCEF8E47}"/>
              </a:ext>
            </a:extLst>
          </p:cNvPr>
          <p:cNvSpPr txBox="1"/>
          <p:nvPr/>
        </p:nvSpPr>
        <p:spPr>
          <a:xfrm>
            <a:off x="2133600" y="2933700"/>
            <a:ext cx="10820400" cy="5695534"/>
          </a:xfrm>
          <a:prstGeom prst="rect">
            <a:avLst/>
          </a:prstGeom>
          <a:noFill/>
        </p:spPr>
        <p:txBody>
          <a:bodyPr wrap="square" rtlCol="0">
            <a:spAutoFit/>
          </a:bodyPr>
          <a:lstStyle/>
          <a:p>
            <a:r>
              <a:rPr lang="en-US" sz="2801" b="1" dirty="0">
                <a:sym typeface="Wingdings" panose="05000000000000000000" pitchFamily="2" charset="2"/>
              </a:rPr>
              <a:t>Key principle: </a:t>
            </a:r>
            <a:r>
              <a:rPr lang="en-US" sz="2801" dirty="0">
                <a:sym typeface="Wingdings" panose="05000000000000000000" pitchFamily="2" charset="2"/>
              </a:rPr>
              <a:t>local warnings should bridge the gap between hazard‑based warnings and site‑specific impacts.</a:t>
            </a:r>
          </a:p>
          <a:p>
            <a:endParaRPr lang="en-US" sz="2801" b="1" dirty="0">
              <a:sym typeface="Wingdings" panose="05000000000000000000" pitchFamily="2" charset="2"/>
            </a:endParaRPr>
          </a:p>
          <a:p>
            <a:r>
              <a:rPr lang="en-US" sz="2801" b="1" dirty="0">
                <a:sym typeface="Wingdings" panose="05000000000000000000" pitchFamily="2" charset="2"/>
              </a:rPr>
              <a:t>How local warnings should work</a:t>
            </a:r>
          </a:p>
          <a:p>
            <a:endParaRPr lang="en-US" sz="2801" b="1" dirty="0">
              <a:sym typeface="Wingdings" panose="05000000000000000000" pitchFamily="2" charset="2"/>
            </a:endParaRPr>
          </a:p>
          <a:p>
            <a:pPr marL="457223" indent="-457223">
              <a:buFont typeface="Arial" panose="020B0604020202020204" pitchFamily="34" charset="0"/>
              <a:buChar char="•"/>
            </a:pPr>
            <a:r>
              <a:rPr lang="en-US" sz="2801" dirty="0">
                <a:sym typeface="Wingdings" panose="05000000000000000000" pitchFamily="2" charset="2"/>
              </a:rPr>
              <a:t>Always </a:t>
            </a:r>
            <a:r>
              <a:rPr lang="en-US" sz="2801" b="1" dirty="0">
                <a:sym typeface="Wingdings" panose="05000000000000000000" pitchFamily="2" charset="2"/>
              </a:rPr>
              <a:t>explicitly linked </a:t>
            </a:r>
            <a:r>
              <a:rPr lang="en-US" sz="2801" dirty="0">
                <a:sym typeface="Wingdings" panose="05000000000000000000" pitchFamily="2" charset="2"/>
              </a:rPr>
              <a:t>to official warning systems</a:t>
            </a:r>
          </a:p>
          <a:p>
            <a:pPr marL="457223" indent="-457223">
              <a:buFont typeface="Arial" panose="020B0604020202020204" pitchFamily="34" charset="0"/>
              <a:buChar char="•"/>
            </a:pPr>
            <a:r>
              <a:rPr lang="en-US" sz="2801" dirty="0">
                <a:sym typeface="Wingdings" panose="05000000000000000000" pitchFamily="2" charset="2"/>
              </a:rPr>
              <a:t>Do </a:t>
            </a:r>
            <a:r>
              <a:rPr lang="en-US" sz="2801" b="1" dirty="0">
                <a:sym typeface="Wingdings" panose="05000000000000000000" pitchFamily="2" charset="2"/>
              </a:rPr>
              <a:t>not change </a:t>
            </a:r>
            <a:r>
              <a:rPr lang="en-US" sz="2801" dirty="0">
                <a:sym typeface="Wingdings" panose="05000000000000000000" pitchFamily="2" charset="2"/>
              </a:rPr>
              <a:t>alert levels</a:t>
            </a:r>
          </a:p>
          <a:p>
            <a:pPr marL="457223" indent="-457223">
              <a:buFont typeface="Arial" panose="020B0604020202020204" pitchFamily="34" charset="0"/>
              <a:buChar char="•"/>
            </a:pPr>
            <a:r>
              <a:rPr lang="en-US" sz="2801" dirty="0">
                <a:sym typeface="Wingdings" panose="05000000000000000000" pitchFamily="2" charset="2"/>
              </a:rPr>
              <a:t>Add value by providing: </a:t>
            </a:r>
          </a:p>
          <a:p>
            <a:pPr marL="1371669" lvl="2" indent="-457223">
              <a:buFont typeface="Arial" panose="020B0604020202020204" pitchFamily="34" charset="0"/>
              <a:buChar char="•"/>
            </a:pPr>
            <a:r>
              <a:rPr lang="en-US" sz="2801" dirty="0">
                <a:sym typeface="Wingdings" panose="05000000000000000000" pitchFamily="2" charset="2"/>
              </a:rPr>
              <a:t>Detailed vulnerability</a:t>
            </a:r>
          </a:p>
          <a:p>
            <a:pPr marL="1371669" lvl="2" indent="-457223">
              <a:buFont typeface="Arial" panose="020B0604020202020204" pitchFamily="34" charset="0"/>
              <a:buChar char="•"/>
            </a:pPr>
            <a:r>
              <a:rPr lang="en-US" sz="2801" dirty="0">
                <a:sym typeface="Wingdings" panose="05000000000000000000" pitchFamily="2" charset="2"/>
              </a:rPr>
              <a:t>expected local impacts</a:t>
            </a:r>
          </a:p>
          <a:p>
            <a:pPr marL="1371669" lvl="2" indent="-457223">
              <a:buFont typeface="Arial" panose="020B0604020202020204" pitchFamily="34" charset="0"/>
              <a:buChar char="•"/>
            </a:pPr>
            <a:r>
              <a:rPr lang="en-US" sz="2801" dirty="0">
                <a:sym typeface="Wingdings" panose="05000000000000000000" pitchFamily="2" charset="2"/>
              </a:rPr>
              <a:t>priority areas / sectors</a:t>
            </a:r>
          </a:p>
          <a:p>
            <a:pPr marL="1371669" lvl="2" indent="-457223">
              <a:buFont typeface="Arial" panose="020B0604020202020204" pitchFamily="34" charset="0"/>
              <a:buChar char="•"/>
            </a:pPr>
            <a:r>
              <a:rPr lang="en-US" sz="2801" dirty="0">
                <a:sym typeface="Wingdings" panose="05000000000000000000" pitchFamily="2" charset="2"/>
              </a:rPr>
              <a:t>recommended actions</a:t>
            </a:r>
          </a:p>
          <a:p>
            <a:pPr marL="457223" indent="-457223">
              <a:buFont typeface="Arial" panose="020B0604020202020204" pitchFamily="34" charset="0"/>
              <a:buChar char="•"/>
            </a:pPr>
            <a:r>
              <a:rPr lang="en-US" sz="2801" dirty="0">
                <a:sym typeface="Wingdings" panose="05000000000000000000" pitchFamily="2" charset="2"/>
              </a:rPr>
              <a:t>Use official warnings as the </a:t>
            </a:r>
            <a:r>
              <a:rPr lang="en-US" sz="2801" b="1" dirty="0">
                <a:sym typeface="Wingdings" panose="05000000000000000000" pitchFamily="2" charset="2"/>
              </a:rPr>
              <a:t>common reference</a:t>
            </a:r>
          </a:p>
        </p:txBody>
      </p:sp>
      <p:sp>
        <p:nvSpPr>
          <p:cNvPr id="10" name="ZoneTexte 5">
            <a:extLst>
              <a:ext uri="{FF2B5EF4-FFF2-40B4-BE49-F238E27FC236}">
                <a16:creationId xmlns:a16="http://schemas.microsoft.com/office/drawing/2014/main" id="{55D43989-8B75-CABB-C764-41341D1824D0}"/>
              </a:ext>
            </a:extLst>
          </p:cNvPr>
          <p:cNvSpPr txBox="1"/>
          <p:nvPr/>
        </p:nvSpPr>
        <p:spPr>
          <a:xfrm>
            <a:off x="2971802" y="495302"/>
            <a:ext cx="13477835" cy="954364"/>
          </a:xfrm>
          <a:prstGeom prst="rect">
            <a:avLst/>
          </a:prstGeom>
          <a:noFill/>
        </p:spPr>
        <p:txBody>
          <a:bodyPr wrap="square">
            <a:spAutoFit/>
          </a:bodyPr>
          <a:lstStyle/>
          <a:p>
            <a:r>
              <a:rPr lang="fr-FR" sz="2801" dirty="0"/>
              <a:t>What are the main challenges in </a:t>
            </a:r>
            <a:r>
              <a:rPr lang="fr-FR" sz="2801" dirty="0" err="1"/>
              <a:t>implementing</a:t>
            </a:r>
            <a:r>
              <a:rPr lang="fr-FR" sz="2801" dirty="0"/>
              <a:t> local impact-</a:t>
            </a:r>
            <a:r>
              <a:rPr lang="fr-FR" sz="2801" dirty="0" err="1"/>
              <a:t>based</a:t>
            </a:r>
            <a:r>
              <a:rPr lang="fr-FR" sz="2801" dirty="0"/>
              <a:t> warnings in practice, and how can </a:t>
            </a:r>
            <a:r>
              <a:rPr lang="fr-FR" sz="2801" dirty="0" err="1"/>
              <a:t>they</a:t>
            </a:r>
            <a:r>
              <a:rPr lang="fr-FR" sz="2801" dirty="0"/>
              <a:t> </a:t>
            </a:r>
            <a:r>
              <a:rPr lang="fr-FR" sz="2801" dirty="0" err="1"/>
              <a:t>complement</a:t>
            </a:r>
            <a:r>
              <a:rPr lang="fr-FR" sz="2801" dirty="0"/>
              <a:t>, </a:t>
            </a:r>
            <a:r>
              <a:rPr lang="fr-FR" sz="2801" dirty="0" err="1"/>
              <a:t>rather</a:t>
            </a:r>
            <a:r>
              <a:rPr lang="fr-FR" sz="2801" dirty="0"/>
              <a:t> </a:t>
            </a:r>
            <a:r>
              <a:rPr lang="fr-FR" sz="2801" dirty="0" err="1"/>
              <a:t>than</a:t>
            </a:r>
            <a:r>
              <a:rPr lang="fr-FR" sz="2801" dirty="0"/>
              <a:t> </a:t>
            </a:r>
            <a:r>
              <a:rPr lang="fr-FR" sz="2801" dirty="0" err="1"/>
              <a:t>compete</a:t>
            </a:r>
            <a:r>
              <a:rPr lang="fr-FR" sz="2801" dirty="0"/>
              <a:t>, </a:t>
            </a:r>
            <a:r>
              <a:rPr lang="fr-FR" sz="2801" dirty="0" err="1"/>
              <a:t>with</a:t>
            </a:r>
            <a:r>
              <a:rPr lang="fr-FR" sz="2801" dirty="0"/>
              <a:t> </a:t>
            </a:r>
            <a:r>
              <a:rPr lang="fr-FR" sz="2801" dirty="0" err="1"/>
              <a:t>existing</a:t>
            </a:r>
            <a:r>
              <a:rPr lang="fr-FR" sz="2801" dirty="0"/>
              <a:t> official warning </a:t>
            </a:r>
            <a:r>
              <a:rPr lang="fr-FR" sz="2801" dirty="0" err="1"/>
              <a:t>systems</a:t>
            </a:r>
            <a:r>
              <a:rPr lang="fr-FR" sz="2801" dirty="0"/>
              <a:t>?</a:t>
            </a:r>
          </a:p>
        </p:txBody>
      </p:sp>
      <p:sp>
        <p:nvSpPr>
          <p:cNvPr id="16" name="ZoneTexte 29">
            <a:extLst>
              <a:ext uri="{FF2B5EF4-FFF2-40B4-BE49-F238E27FC236}">
                <a16:creationId xmlns:a16="http://schemas.microsoft.com/office/drawing/2014/main" id="{7C0958D5-71BF-0317-8BD4-BB3853BD5D2D}"/>
              </a:ext>
            </a:extLst>
          </p:cNvPr>
          <p:cNvSpPr txBox="1"/>
          <p:nvPr/>
        </p:nvSpPr>
        <p:spPr>
          <a:xfrm>
            <a:off x="1371601" y="2124214"/>
            <a:ext cx="15068630" cy="646331"/>
          </a:xfrm>
          <a:prstGeom prst="rect">
            <a:avLst/>
          </a:prstGeom>
          <a:noFill/>
        </p:spPr>
        <p:txBody>
          <a:bodyPr wrap="square">
            <a:spAutoFit/>
          </a:bodyPr>
          <a:lstStyle/>
          <a:p>
            <a:r>
              <a:rPr lang="fr-FR" sz="3600" b="1" dirty="0"/>
              <a:t>3. </a:t>
            </a:r>
            <a:r>
              <a:rPr lang="en-US" sz="3600" b="1" dirty="0"/>
              <a:t>Complementarity model / not </a:t>
            </a:r>
            <a:r>
              <a:rPr lang="en-US" sz="3600" b="1" dirty="0" err="1"/>
              <a:t>competion</a:t>
            </a:r>
            <a:r>
              <a:rPr lang="en-US" sz="3600" b="1" dirty="0"/>
              <a:t>.</a:t>
            </a:r>
            <a:endParaRPr lang="fr-FR" sz="2801" dirty="0"/>
          </a:p>
        </p:txBody>
      </p:sp>
      <p:pic>
        <p:nvPicPr>
          <p:cNvPr id="5122" name="Picture 2" descr="Puede ser una imagen de texto que dice &quot;Jueves 5 de febrero AVISO NARANJA POR FUERTES VIENTOS HI Rachas máximas: 90 km/h. Vientos de componente oeste La Junta de Andalucía suspende las clases en colegiose institutos en provincia de Almería. La Junta también cierra los Centros de Participación Activa los Centros de Dia para Personas Mayores. Ayuntamiento de Berja cierra Parque Alpujarra, Parque del Pabellón Deportes) Parque Félix Rodríguez prohibe el resto parques, además limita la actividad el Campo de Fútbol Salva Sevilla y en las pistas exteriores del Ante cualquier emergencia, llame al 112 Berjo&quot;">
            <a:extLst>
              <a:ext uri="{FF2B5EF4-FFF2-40B4-BE49-F238E27FC236}">
                <a16:creationId xmlns:a16="http://schemas.microsoft.com/office/drawing/2014/main" id="{81B45D75-3AF8-4608-D3A1-337BCC2CE18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8406" r="8740" b="3594"/>
          <a:stretch>
            <a:fillRect/>
          </a:stretch>
        </p:blipFill>
        <p:spPr bwMode="auto">
          <a:xfrm>
            <a:off x="10896600" y="3465440"/>
            <a:ext cx="5257800" cy="6117750"/>
          </a:xfrm>
          <a:prstGeom prst="rect">
            <a:avLst/>
          </a:prstGeom>
          <a:noFill/>
          <a:extLst>
            <a:ext uri="{909E8E84-426E-40DD-AFC4-6F175D3DCCD1}">
              <a14:hiddenFill xmlns:a14="http://schemas.microsoft.com/office/drawing/2010/main">
                <a:solidFill>
                  <a:srgbClr val="FFFFFF"/>
                </a:solidFill>
              </a14:hiddenFill>
            </a:ext>
          </a:extLst>
        </p:spPr>
      </p:pic>
      <p:sp>
        <p:nvSpPr>
          <p:cNvPr id="19" name="Rectángulo 18">
            <a:extLst>
              <a:ext uri="{FF2B5EF4-FFF2-40B4-BE49-F238E27FC236}">
                <a16:creationId xmlns:a16="http://schemas.microsoft.com/office/drawing/2014/main" id="{D342EF38-65F9-5275-B81D-7342379C3CA8}"/>
              </a:ext>
            </a:extLst>
          </p:cNvPr>
          <p:cNvSpPr/>
          <p:nvPr/>
        </p:nvSpPr>
        <p:spPr>
          <a:xfrm>
            <a:off x="14401801" y="1714501"/>
            <a:ext cx="3410033" cy="15301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dirty="0"/>
              <a:t>Official warning issued </a:t>
            </a:r>
          </a:p>
          <a:p>
            <a:pPr algn="ctr"/>
            <a:r>
              <a:rPr lang="en-US" sz="1400" dirty="0"/>
              <a:t>Local, impact‑based decisions</a:t>
            </a:r>
          </a:p>
          <a:p>
            <a:pPr algn="ctr"/>
            <a:r>
              <a:rPr lang="en-US" sz="1400" dirty="0"/>
              <a:t>– Closure of parks</a:t>
            </a:r>
          </a:p>
          <a:p>
            <a:pPr algn="ctr"/>
            <a:r>
              <a:rPr lang="en-US" sz="1400" dirty="0"/>
              <a:t>– Preventive measures for population</a:t>
            </a:r>
          </a:p>
        </p:txBody>
      </p:sp>
      <p:cxnSp>
        <p:nvCxnSpPr>
          <p:cNvPr id="22" name="Conector: angular 21">
            <a:extLst>
              <a:ext uri="{FF2B5EF4-FFF2-40B4-BE49-F238E27FC236}">
                <a16:creationId xmlns:a16="http://schemas.microsoft.com/office/drawing/2014/main" id="{91D172D0-5726-1E88-AC52-3C03B7F8A574}"/>
              </a:ext>
            </a:extLst>
          </p:cNvPr>
          <p:cNvCxnSpPr>
            <a:stCxn id="19" idx="1"/>
            <a:endCxn id="5122" idx="0"/>
          </p:cNvCxnSpPr>
          <p:nvPr/>
        </p:nvCxnSpPr>
        <p:spPr>
          <a:xfrm rot="10800000" flipV="1">
            <a:off x="13525500" y="2479580"/>
            <a:ext cx="876300" cy="985860"/>
          </a:xfrm>
          <a:prstGeom prst="bentConnector2">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2480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EF038-DFBC-B3E8-E384-CAD22C4EFB50}"/>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6E2524B5-E9BE-FBC3-969F-AEC31B62B3B7}"/>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5F8876A4-783E-18B9-AF02-1DB1EFA7ACA5}"/>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C6B2C74A-E7E7-6581-7B9D-75CA2AF3CF24}"/>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30" name="ZoneTexte 29">
            <a:extLst>
              <a:ext uri="{FF2B5EF4-FFF2-40B4-BE49-F238E27FC236}">
                <a16:creationId xmlns:a16="http://schemas.microsoft.com/office/drawing/2014/main" id="{F9FCA895-6A72-F8DE-E19F-E33A667CE2E8}"/>
              </a:ext>
            </a:extLst>
          </p:cNvPr>
          <p:cNvSpPr txBox="1"/>
          <p:nvPr/>
        </p:nvSpPr>
        <p:spPr>
          <a:xfrm>
            <a:off x="1295401" y="2019988"/>
            <a:ext cx="14397728" cy="646331"/>
          </a:xfrm>
          <a:prstGeom prst="rect">
            <a:avLst/>
          </a:prstGeom>
          <a:noFill/>
        </p:spPr>
        <p:txBody>
          <a:bodyPr wrap="square">
            <a:spAutoFit/>
          </a:bodyPr>
          <a:lstStyle/>
          <a:p>
            <a:r>
              <a:rPr lang="fr-FR" sz="3600" b="1" dirty="0"/>
              <a:t>4. </a:t>
            </a:r>
            <a:r>
              <a:rPr lang="en-US" sz="3600" b="1" dirty="0"/>
              <a:t>Example.</a:t>
            </a:r>
            <a:endParaRPr lang="fr-FR" sz="2801" dirty="0"/>
          </a:p>
        </p:txBody>
      </p:sp>
      <p:pic>
        <p:nvPicPr>
          <p:cNvPr id="4" name="Picture 2" descr="Imagen">
            <a:extLst>
              <a:ext uri="{FF2B5EF4-FFF2-40B4-BE49-F238E27FC236}">
                <a16:creationId xmlns:a16="http://schemas.microsoft.com/office/drawing/2014/main" id="{AD527023-C408-6D51-E453-F5D851B1C8F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5">
            <a:extLst>
              <a:ext uri="{FF2B5EF4-FFF2-40B4-BE49-F238E27FC236}">
                <a16:creationId xmlns:a16="http://schemas.microsoft.com/office/drawing/2014/main" id="{48455094-E7AA-73EF-18E4-619DF59F2892}"/>
              </a:ext>
            </a:extLst>
          </p:cNvPr>
          <p:cNvSpPr txBox="1"/>
          <p:nvPr/>
        </p:nvSpPr>
        <p:spPr>
          <a:xfrm>
            <a:off x="2971802" y="495302"/>
            <a:ext cx="13477835" cy="954364"/>
          </a:xfrm>
          <a:prstGeom prst="rect">
            <a:avLst/>
          </a:prstGeom>
          <a:noFill/>
        </p:spPr>
        <p:txBody>
          <a:bodyPr wrap="square">
            <a:spAutoFit/>
          </a:bodyPr>
          <a:lstStyle/>
          <a:p>
            <a:r>
              <a:rPr lang="fr-FR" sz="2801" dirty="0"/>
              <a:t>What are the main challenges in </a:t>
            </a:r>
            <a:r>
              <a:rPr lang="fr-FR" sz="2801" dirty="0" err="1"/>
              <a:t>implementing</a:t>
            </a:r>
            <a:r>
              <a:rPr lang="fr-FR" sz="2801" dirty="0"/>
              <a:t> local impact-</a:t>
            </a:r>
            <a:r>
              <a:rPr lang="fr-FR" sz="2801" dirty="0" err="1"/>
              <a:t>based</a:t>
            </a:r>
            <a:r>
              <a:rPr lang="fr-FR" sz="2801" dirty="0"/>
              <a:t> warnings in practice, and how can </a:t>
            </a:r>
            <a:r>
              <a:rPr lang="fr-FR" sz="2801" dirty="0" err="1"/>
              <a:t>they</a:t>
            </a:r>
            <a:r>
              <a:rPr lang="fr-FR" sz="2801" dirty="0"/>
              <a:t> </a:t>
            </a:r>
            <a:r>
              <a:rPr lang="fr-FR" sz="2801" dirty="0" err="1"/>
              <a:t>complement</a:t>
            </a:r>
            <a:r>
              <a:rPr lang="fr-FR" sz="2801" dirty="0"/>
              <a:t>, </a:t>
            </a:r>
            <a:r>
              <a:rPr lang="fr-FR" sz="2801" dirty="0" err="1"/>
              <a:t>rather</a:t>
            </a:r>
            <a:r>
              <a:rPr lang="fr-FR" sz="2801" dirty="0"/>
              <a:t> </a:t>
            </a:r>
            <a:r>
              <a:rPr lang="fr-FR" sz="2801" dirty="0" err="1"/>
              <a:t>than</a:t>
            </a:r>
            <a:r>
              <a:rPr lang="fr-FR" sz="2801" dirty="0"/>
              <a:t> </a:t>
            </a:r>
            <a:r>
              <a:rPr lang="fr-FR" sz="2801" dirty="0" err="1"/>
              <a:t>compete</a:t>
            </a:r>
            <a:r>
              <a:rPr lang="fr-FR" sz="2801" dirty="0"/>
              <a:t>, </a:t>
            </a:r>
            <a:r>
              <a:rPr lang="fr-FR" sz="2801" dirty="0" err="1"/>
              <a:t>with</a:t>
            </a:r>
            <a:r>
              <a:rPr lang="fr-FR" sz="2801" dirty="0"/>
              <a:t> </a:t>
            </a:r>
            <a:r>
              <a:rPr lang="fr-FR" sz="2801" dirty="0" err="1"/>
              <a:t>existing</a:t>
            </a:r>
            <a:r>
              <a:rPr lang="fr-FR" sz="2801" dirty="0"/>
              <a:t> official warning </a:t>
            </a:r>
            <a:r>
              <a:rPr lang="fr-FR" sz="2801" dirty="0" err="1"/>
              <a:t>systems</a:t>
            </a:r>
            <a:r>
              <a:rPr lang="fr-FR" sz="2801" dirty="0"/>
              <a:t>?</a:t>
            </a:r>
          </a:p>
        </p:txBody>
      </p:sp>
      <p:pic>
        <p:nvPicPr>
          <p:cNvPr id="3" name="Imagen 2">
            <a:extLst>
              <a:ext uri="{FF2B5EF4-FFF2-40B4-BE49-F238E27FC236}">
                <a16:creationId xmlns:a16="http://schemas.microsoft.com/office/drawing/2014/main" id="{A230BA0D-6736-D85B-8832-A0BE50E5845D}"/>
              </a:ext>
            </a:extLst>
          </p:cNvPr>
          <p:cNvPicPr>
            <a:picLocks noChangeAspect="1"/>
          </p:cNvPicPr>
          <p:nvPr/>
        </p:nvPicPr>
        <p:blipFill>
          <a:blip r:embed="rId6"/>
          <a:stretch>
            <a:fillRect/>
          </a:stretch>
        </p:blipFill>
        <p:spPr>
          <a:xfrm>
            <a:off x="543165" y="3494901"/>
            <a:ext cx="5326227" cy="2407365"/>
          </a:xfrm>
          <a:prstGeom prst="rect">
            <a:avLst/>
          </a:prstGeom>
        </p:spPr>
      </p:pic>
      <p:pic>
        <p:nvPicPr>
          <p:cNvPr id="6" name="Imagen 5">
            <a:extLst>
              <a:ext uri="{FF2B5EF4-FFF2-40B4-BE49-F238E27FC236}">
                <a16:creationId xmlns:a16="http://schemas.microsoft.com/office/drawing/2014/main" id="{42C828F1-24A9-1125-5297-4E064E546E31}"/>
              </a:ext>
            </a:extLst>
          </p:cNvPr>
          <p:cNvPicPr>
            <a:picLocks noChangeAspect="1"/>
          </p:cNvPicPr>
          <p:nvPr/>
        </p:nvPicPr>
        <p:blipFill>
          <a:blip r:embed="rId7"/>
          <a:stretch>
            <a:fillRect/>
          </a:stretch>
        </p:blipFill>
        <p:spPr>
          <a:xfrm>
            <a:off x="442674" y="6187418"/>
            <a:ext cx="5426718" cy="2461283"/>
          </a:xfrm>
          <a:prstGeom prst="rect">
            <a:avLst/>
          </a:prstGeom>
          <a:effectLst>
            <a:outerShdw blurRad="50800" dist="38100" dir="2700000" algn="tl" rotWithShape="0">
              <a:prstClr val="black">
                <a:alpha val="40000"/>
              </a:prstClr>
            </a:outerShdw>
          </a:effectLst>
        </p:spPr>
      </p:pic>
      <p:sp>
        <p:nvSpPr>
          <p:cNvPr id="7" name="Rectángulo 6">
            <a:extLst>
              <a:ext uri="{FF2B5EF4-FFF2-40B4-BE49-F238E27FC236}">
                <a16:creationId xmlns:a16="http://schemas.microsoft.com/office/drawing/2014/main" id="{1EFE47CD-AD18-A531-B372-8845FBAB5EBE}"/>
              </a:ext>
            </a:extLst>
          </p:cNvPr>
          <p:cNvSpPr/>
          <p:nvPr/>
        </p:nvSpPr>
        <p:spPr>
          <a:xfrm>
            <a:off x="914401" y="5614664"/>
            <a:ext cx="1774280" cy="287603"/>
          </a:xfrm>
          <a:prstGeom prst="rect">
            <a:avLst/>
          </a:prstGeom>
          <a:solidFill>
            <a:srgbClr val="FFFFFF"/>
          </a:solidFill>
          <a:ln w="0">
            <a:solidFill>
              <a:srgbClr val="000000"/>
            </a:solidFill>
          </a:ln>
          <a:effectLst>
            <a:outerShdw dist="101823" dir="2700000">
              <a:srgbClr val="808080"/>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s-ES" sz="1301" b="1" spc="-2" dirty="0">
                <a:solidFill>
                  <a:srgbClr val="FF0000"/>
                </a:solidFill>
                <a:latin typeface="Arial"/>
                <a:ea typeface="DejaVu Sans"/>
              </a:rPr>
              <a:t>RAIN WARNINGS</a:t>
            </a:r>
            <a:endParaRPr lang="es-ES" sz="1301" spc="-2" dirty="0">
              <a:latin typeface="Arial"/>
            </a:endParaRPr>
          </a:p>
        </p:txBody>
      </p:sp>
      <p:sp>
        <p:nvSpPr>
          <p:cNvPr id="8" name="Rectángulo 7">
            <a:extLst>
              <a:ext uri="{FF2B5EF4-FFF2-40B4-BE49-F238E27FC236}">
                <a16:creationId xmlns:a16="http://schemas.microsoft.com/office/drawing/2014/main" id="{E7AD0ADD-1AD7-52C3-DCA5-318D1792638A}"/>
              </a:ext>
            </a:extLst>
          </p:cNvPr>
          <p:cNvSpPr/>
          <p:nvPr/>
        </p:nvSpPr>
        <p:spPr>
          <a:xfrm>
            <a:off x="914401" y="8349173"/>
            <a:ext cx="1774280" cy="287603"/>
          </a:xfrm>
          <a:prstGeom prst="rect">
            <a:avLst/>
          </a:prstGeom>
          <a:solidFill>
            <a:srgbClr val="FFFFFF"/>
          </a:solidFill>
          <a:ln w="0">
            <a:solidFill>
              <a:srgbClr val="000000"/>
            </a:solidFill>
          </a:ln>
          <a:effectLst>
            <a:outerShdw dist="101823" dir="2700000">
              <a:srgbClr val="808080"/>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s-ES" sz="1301" b="1" spc="-2" dirty="0">
                <a:solidFill>
                  <a:srgbClr val="FF0000"/>
                </a:solidFill>
                <a:latin typeface="Arial"/>
                <a:ea typeface="DejaVu Sans"/>
              </a:rPr>
              <a:t>WIND WARNINGS</a:t>
            </a:r>
            <a:endParaRPr lang="es-ES" sz="1301" spc="-2" dirty="0">
              <a:latin typeface="Arial"/>
            </a:endParaRPr>
          </a:p>
        </p:txBody>
      </p:sp>
      <p:pic>
        <p:nvPicPr>
          <p:cNvPr id="8194" name="Picture 2" descr="Enviado mensaje Es-Alert a los telefonos de 47 municipos andaluces por la  borrasca">
            <a:extLst>
              <a:ext uri="{FF2B5EF4-FFF2-40B4-BE49-F238E27FC236}">
                <a16:creationId xmlns:a16="http://schemas.microsoft.com/office/drawing/2014/main" id="{3E79757E-E471-6AE9-05BC-10D0CE35BF8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0021" y="3425765"/>
            <a:ext cx="9489581" cy="5336316"/>
          </a:xfrm>
          <a:prstGeom prst="rect">
            <a:avLst/>
          </a:prstGeom>
          <a:noFill/>
          <a:extLst>
            <a:ext uri="{909E8E84-426E-40DD-AFC4-6F175D3DCCD1}">
              <a14:hiddenFill xmlns:a14="http://schemas.microsoft.com/office/drawing/2010/main">
                <a:solidFill>
                  <a:srgbClr val="FFFFFF"/>
                </a:solidFill>
              </a14:hiddenFill>
            </a:ext>
          </a:extLst>
        </p:spPr>
      </p:pic>
      <p:sp>
        <p:nvSpPr>
          <p:cNvPr id="9" name="CuadroTexto 8">
            <a:extLst>
              <a:ext uri="{FF2B5EF4-FFF2-40B4-BE49-F238E27FC236}">
                <a16:creationId xmlns:a16="http://schemas.microsoft.com/office/drawing/2014/main" id="{93D32797-A87F-6319-E3BC-9580B1BAE499}"/>
              </a:ext>
            </a:extLst>
          </p:cNvPr>
          <p:cNvSpPr txBox="1"/>
          <p:nvPr/>
        </p:nvSpPr>
        <p:spPr>
          <a:xfrm>
            <a:off x="1941232" y="2615739"/>
            <a:ext cx="2593531" cy="523348"/>
          </a:xfrm>
          <a:prstGeom prst="rect">
            <a:avLst/>
          </a:prstGeom>
          <a:noFill/>
        </p:spPr>
        <p:txBody>
          <a:bodyPr wrap="none" rtlCol="0">
            <a:spAutoFit/>
          </a:bodyPr>
          <a:lstStyle/>
          <a:p>
            <a:r>
              <a:rPr lang="es-ES" sz="2801" b="1" dirty="0">
                <a:solidFill>
                  <a:srgbClr val="FF0000"/>
                </a:solidFill>
              </a:rPr>
              <a:t>3 </a:t>
            </a:r>
            <a:r>
              <a:rPr lang="es-ES" sz="2801" b="1" dirty="0" err="1">
                <a:solidFill>
                  <a:srgbClr val="FF0000"/>
                </a:solidFill>
              </a:rPr>
              <a:t>February</a:t>
            </a:r>
            <a:r>
              <a:rPr lang="es-ES" sz="2801" b="1" dirty="0">
                <a:solidFill>
                  <a:srgbClr val="FF0000"/>
                </a:solidFill>
              </a:rPr>
              <a:t> 2026</a:t>
            </a:r>
            <a:endParaRPr lang="es-ES" sz="1400" b="1" dirty="0">
              <a:solidFill>
                <a:srgbClr val="FF0000"/>
              </a:solidFill>
            </a:endParaRPr>
          </a:p>
        </p:txBody>
      </p:sp>
      <p:graphicFrame>
        <p:nvGraphicFramePr>
          <p:cNvPr id="11" name="Tabla 10">
            <a:extLst>
              <a:ext uri="{FF2B5EF4-FFF2-40B4-BE49-F238E27FC236}">
                <a16:creationId xmlns:a16="http://schemas.microsoft.com/office/drawing/2014/main" id="{61BC6AF4-2060-2B77-8BD1-95C827BE2881}"/>
              </a:ext>
            </a:extLst>
          </p:cNvPr>
          <p:cNvGraphicFramePr>
            <a:graphicFrameLocks noGrp="1"/>
          </p:cNvGraphicFramePr>
          <p:nvPr/>
        </p:nvGraphicFramePr>
        <p:xfrm>
          <a:off x="6858000" y="1944708"/>
          <a:ext cx="8229600" cy="1493520"/>
        </p:xfrm>
        <a:graphic>
          <a:graphicData uri="http://schemas.openxmlformats.org/drawingml/2006/table">
            <a:tbl>
              <a:tblPr/>
              <a:tblGrid>
                <a:gridCol w="8229600">
                  <a:extLst>
                    <a:ext uri="{9D8B030D-6E8A-4147-A177-3AD203B41FA5}">
                      <a16:colId xmlns:a16="http://schemas.microsoft.com/office/drawing/2014/main" val="2440309371"/>
                    </a:ext>
                  </a:extLst>
                </a:gridCol>
              </a:tblGrid>
              <a:tr h="1188720">
                <a:tc>
                  <a:txBody>
                    <a:bodyPr/>
                    <a:lstStyle/>
                    <a:p>
                      <a:pPr fontAlgn="t">
                        <a:lnSpc>
                          <a:spcPct val="100000"/>
                        </a:lnSpc>
                        <a:buNone/>
                      </a:pPr>
                      <a:r>
                        <a:rPr lang="en-US" sz="2400" b="0" i="0" dirty="0">
                          <a:effectLst/>
                          <a:latin typeface="+mj-lt"/>
                        </a:rPr>
                        <a:t>ES‑Alert plays a key role by </a:t>
                      </a:r>
                      <a:r>
                        <a:rPr lang="en-US" sz="2400" b="1" i="0" dirty="0">
                          <a:effectLst/>
                          <a:latin typeface="+mj-lt"/>
                        </a:rPr>
                        <a:t>shortening the last mile</a:t>
                      </a:r>
                      <a:r>
                        <a:rPr lang="en-US" sz="2400" b="0" i="0" dirty="0">
                          <a:effectLst/>
                          <a:latin typeface="+mj-lt"/>
                        </a:rPr>
                        <a:t>:</a:t>
                      </a:r>
                      <a:br>
                        <a:rPr lang="en-US" sz="2400" b="0" i="0" dirty="0">
                          <a:effectLst/>
                          <a:latin typeface="+mj-lt"/>
                        </a:rPr>
                      </a:br>
                      <a:r>
                        <a:rPr lang="en-US" sz="2400" b="0" i="0" dirty="0">
                          <a:effectLst/>
                          <a:latin typeface="+mj-lt"/>
                        </a:rPr>
                        <a:t>direct, immediate communication from authorities to citizens in the affected area.</a:t>
                      </a:r>
                    </a:p>
                  </a:txBody>
                  <a:tcPr>
                    <a:lnL w="7620" cap="flat" cmpd="sng" algn="ctr">
                      <a:solidFill>
                        <a:srgbClr val="E6E6E6"/>
                      </a:solidFill>
                      <a:prstDash val="solid"/>
                      <a:round/>
                      <a:headEnd type="none" w="med" len="med"/>
                      <a:tailEnd type="none" w="med" len="med"/>
                    </a:lnL>
                    <a:lnR w="7620" cap="flat" cmpd="sng" algn="ctr">
                      <a:solidFill>
                        <a:srgbClr val="E6E6E6"/>
                      </a:solidFill>
                      <a:prstDash val="solid"/>
                      <a:round/>
                      <a:headEnd type="none" w="med" len="med"/>
                      <a:tailEnd type="none" w="med" len="med"/>
                    </a:lnR>
                    <a:lnT w="7620" cap="flat" cmpd="sng" algn="ctr">
                      <a:solidFill>
                        <a:srgbClr val="E6E6E6"/>
                      </a:solidFill>
                      <a:prstDash val="solid"/>
                      <a:round/>
                      <a:headEnd type="none" w="med" len="med"/>
                      <a:tailEnd type="none" w="med" len="med"/>
                    </a:lnT>
                    <a:lnB w="7620" cap="flat" cmpd="sng" algn="ctr">
                      <a:solidFill>
                        <a:srgbClr val="E6E6E6"/>
                      </a:solidFill>
                      <a:prstDash val="solid"/>
                      <a:round/>
                      <a:headEnd type="none" w="med" len="med"/>
                      <a:tailEnd type="none" w="med" len="med"/>
                    </a:lnB>
                    <a:solidFill>
                      <a:srgbClr val="F5F5F5"/>
                    </a:solidFill>
                  </a:tcPr>
                </a:tc>
                <a:extLst>
                  <a:ext uri="{0D108BD9-81ED-4DB2-BD59-A6C34878D82A}">
                    <a16:rowId xmlns:a16="http://schemas.microsoft.com/office/drawing/2014/main" val="1525980155"/>
                  </a:ext>
                </a:extLst>
              </a:tr>
              <a:tr h="304800">
                <a:tc>
                  <a:txBody>
                    <a:bodyPr/>
                    <a:lstStyle/>
                    <a:p>
                      <a:endParaRPr lang="es-ES" sz="1400" dirty="0"/>
                    </a:p>
                  </a:txBody>
                  <a:tcPr>
                    <a:lnT w="7620" cap="flat" cmpd="sng" algn="ctr">
                      <a:solidFill>
                        <a:srgbClr val="E6E6E6"/>
                      </a:solidFill>
                      <a:prstDash val="solid"/>
                      <a:round/>
                      <a:headEnd type="none" w="med" len="med"/>
                      <a:tailEnd type="none" w="med" len="med"/>
                    </a:lnT>
                  </a:tcPr>
                </a:tc>
                <a:extLst>
                  <a:ext uri="{0D108BD9-81ED-4DB2-BD59-A6C34878D82A}">
                    <a16:rowId xmlns:a16="http://schemas.microsoft.com/office/drawing/2014/main" val="229261181"/>
                  </a:ext>
                </a:extLst>
              </a:tr>
            </a:tbl>
          </a:graphicData>
        </a:graphic>
      </p:graphicFrame>
      <p:graphicFrame>
        <p:nvGraphicFramePr>
          <p:cNvPr id="12" name="Tabla 11">
            <a:extLst>
              <a:ext uri="{FF2B5EF4-FFF2-40B4-BE49-F238E27FC236}">
                <a16:creationId xmlns:a16="http://schemas.microsoft.com/office/drawing/2014/main" id="{964BE8FF-03A5-DA68-6AC3-723DB8A13CA8}"/>
              </a:ext>
            </a:extLst>
          </p:cNvPr>
          <p:cNvGraphicFramePr>
            <a:graphicFrameLocks noGrp="1"/>
          </p:cNvGraphicFramePr>
          <p:nvPr/>
        </p:nvGraphicFramePr>
        <p:xfrm>
          <a:off x="7040010" y="8988126"/>
          <a:ext cx="8229600" cy="1005840"/>
        </p:xfrm>
        <a:graphic>
          <a:graphicData uri="http://schemas.openxmlformats.org/drawingml/2006/table">
            <a:tbl>
              <a:tblPr/>
              <a:tblGrid>
                <a:gridCol w="8229600">
                  <a:extLst>
                    <a:ext uri="{9D8B030D-6E8A-4147-A177-3AD203B41FA5}">
                      <a16:colId xmlns:a16="http://schemas.microsoft.com/office/drawing/2014/main" val="1237240333"/>
                    </a:ext>
                  </a:extLst>
                </a:gridCol>
              </a:tblGrid>
              <a:tr h="701040">
                <a:tc>
                  <a:txBody>
                    <a:bodyPr/>
                    <a:lstStyle/>
                    <a:p>
                      <a:pPr fontAlgn="t">
                        <a:lnSpc>
                          <a:spcPct val="100000"/>
                        </a:lnSpc>
                        <a:buNone/>
                      </a:pPr>
                      <a:r>
                        <a:rPr lang="en-US" sz="2000" b="0" i="0" dirty="0">
                          <a:effectLst/>
                          <a:latin typeface="Segoe UI" panose="020B0502040204020203" pitchFamily="34" charset="0"/>
                        </a:rPr>
                        <a:t>ES‑Alert enables direct communication — but requires clear rules to avoid confusion and over‑alerting.</a:t>
                      </a:r>
                    </a:p>
                  </a:txBody>
                  <a:tcPr>
                    <a:lnL w="7620" cap="flat" cmpd="sng" algn="ctr">
                      <a:solidFill>
                        <a:srgbClr val="E6E6E6"/>
                      </a:solidFill>
                      <a:prstDash val="solid"/>
                      <a:round/>
                      <a:headEnd type="none" w="med" len="med"/>
                      <a:tailEnd type="none" w="med" len="med"/>
                    </a:lnL>
                    <a:lnR w="7620" cap="flat" cmpd="sng" algn="ctr">
                      <a:solidFill>
                        <a:srgbClr val="E6E6E6"/>
                      </a:solidFill>
                      <a:prstDash val="solid"/>
                      <a:round/>
                      <a:headEnd type="none" w="med" len="med"/>
                      <a:tailEnd type="none" w="med" len="med"/>
                    </a:lnR>
                    <a:lnT w="7620" cap="flat" cmpd="sng" algn="ctr">
                      <a:solidFill>
                        <a:srgbClr val="E6E6E6"/>
                      </a:solidFill>
                      <a:prstDash val="solid"/>
                      <a:round/>
                      <a:headEnd type="none" w="med" len="med"/>
                      <a:tailEnd type="none" w="med" len="med"/>
                    </a:lnT>
                    <a:lnB w="7620" cap="flat" cmpd="sng" algn="ctr">
                      <a:solidFill>
                        <a:srgbClr val="E6E6E6"/>
                      </a:solidFill>
                      <a:prstDash val="solid"/>
                      <a:round/>
                      <a:headEnd type="none" w="med" len="med"/>
                      <a:tailEnd type="none" w="med" len="med"/>
                    </a:lnB>
                    <a:solidFill>
                      <a:srgbClr val="F5F5F5"/>
                    </a:solidFill>
                  </a:tcPr>
                </a:tc>
                <a:extLst>
                  <a:ext uri="{0D108BD9-81ED-4DB2-BD59-A6C34878D82A}">
                    <a16:rowId xmlns:a16="http://schemas.microsoft.com/office/drawing/2014/main" val="1709825673"/>
                  </a:ext>
                </a:extLst>
              </a:tr>
              <a:tr h="304800">
                <a:tc>
                  <a:txBody>
                    <a:bodyPr/>
                    <a:lstStyle/>
                    <a:p>
                      <a:endParaRPr lang="es-ES" sz="1400" dirty="0"/>
                    </a:p>
                  </a:txBody>
                  <a:tcPr>
                    <a:lnT w="7620" cap="flat" cmpd="sng" algn="ctr">
                      <a:solidFill>
                        <a:srgbClr val="E6E6E6"/>
                      </a:solidFill>
                      <a:prstDash val="solid"/>
                      <a:round/>
                      <a:headEnd type="none" w="med" len="med"/>
                      <a:tailEnd type="none" w="med" len="med"/>
                    </a:lnT>
                  </a:tcPr>
                </a:tc>
                <a:extLst>
                  <a:ext uri="{0D108BD9-81ED-4DB2-BD59-A6C34878D82A}">
                    <a16:rowId xmlns:a16="http://schemas.microsoft.com/office/drawing/2014/main" val="3109153910"/>
                  </a:ext>
                </a:extLst>
              </a:tr>
            </a:tbl>
          </a:graphicData>
        </a:graphic>
      </p:graphicFrame>
    </p:spTree>
    <p:extLst>
      <p:ext uri="{BB962C8B-B14F-4D97-AF65-F5344CB8AC3E}">
        <p14:creationId xmlns:p14="http://schemas.microsoft.com/office/powerpoint/2010/main" val="21484274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185A7-1718-8394-6505-6C659F57F8AC}"/>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62117AF6-FFD9-A8DB-1D8B-2911001E1B86}"/>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A36E2B02-F29C-0008-81AF-BEAAA1A50826}"/>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4CD1E928-713E-92AD-4154-81C158E7B45D}"/>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30" name="ZoneTexte 29">
            <a:extLst>
              <a:ext uri="{FF2B5EF4-FFF2-40B4-BE49-F238E27FC236}">
                <a16:creationId xmlns:a16="http://schemas.microsoft.com/office/drawing/2014/main" id="{D2BBCE41-F57C-6B9C-9FFE-B6091D068E5A}"/>
              </a:ext>
            </a:extLst>
          </p:cNvPr>
          <p:cNvSpPr txBox="1"/>
          <p:nvPr/>
        </p:nvSpPr>
        <p:spPr>
          <a:xfrm>
            <a:off x="1295401" y="2019988"/>
            <a:ext cx="14397728" cy="646331"/>
          </a:xfrm>
          <a:prstGeom prst="rect">
            <a:avLst/>
          </a:prstGeom>
          <a:noFill/>
        </p:spPr>
        <p:txBody>
          <a:bodyPr wrap="square">
            <a:spAutoFit/>
          </a:bodyPr>
          <a:lstStyle/>
          <a:p>
            <a:r>
              <a:rPr lang="fr-FR" sz="3600" b="1" dirty="0"/>
              <a:t>4. </a:t>
            </a:r>
            <a:r>
              <a:rPr lang="en-US" sz="3600" b="1" dirty="0"/>
              <a:t>Example: Site‑specific warnings for EMA‑INFOCA surveillance towers.</a:t>
            </a:r>
            <a:endParaRPr lang="fr-FR" sz="2801" dirty="0"/>
          </a:p>
        </p:txBody>
      </p:sp>
      <p:pic>
        <p:nvPicPr>
          <p:cNvPr id="4" name="Picture 2" descr="Imagen">
            <a:extLst>
              <a:ext uri="{FF2B5EF4-FFF2-40B4-BE49-F238E27FC236}">
                <a16:creationId xmlns:a16="http://schemas.microsoft.com/office/drawing/2014/main" id="{E32B8960-2B63-E1E0-9539-2E177E0137A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5">
            <a:extLst>
              <a:ext uri="{FF2B5EF4-FFF2-40B4-BE49-F238E27FC236}">
                <a16:creationId xmlns:a16="http://schemas.microsoft.com/office/drawing/2014/main" id="{704A0C92-5A65-D4CA-50FE-7ADFAC599F98}"/>
              </a:ext>
            </a:extLst>
          </p:cNvPr>
          <p:cNvSpPr txBox="1"/>
          <p:nvPr/>
        </p:nvSpPr>
        <p:spPr>
          <a:xfrm>
            <a:off x="2971802" y="495302"/>
            <a:ext cx="13477835" cy="954364"/>
          </a:xfrm>
          <a:prstGeom prst="rect">
            <a:avLst/>
          </a:prstGeom>
          <a:noFill/>
        </p:spPr>
        <p:txBody>
          <a:bodyPr wrap="square">
            <a:spAutoFit/>
          </a:bodyPr>
          <a:lstStyle/>
          <a:p>
            <a:r>
              <a:rPr lang="fr-FR" sz="2801" dirty="0"/>
              <a:t>What are the main challenges in </a:t>
            </a:r>
            <a:r>
              <a:rPr lang="fr-FR" sz="2801" dirty="0" err="1"/>
              <a:t>implementing</a:t>
            </a:r>
            <a:r>
              <a:rPr lang="fr-FR" sz="2801" dirty="0"/>
              <a:t> local impact-</a:t>
            </a:r>
            <a:r>
              <a:rPr lang="fr-FR" sz="2801" dirty="0" err="1"/>
              <a:t>based</a:t>
            </a:r>
            <a:r>
              <a:rPr lang="fr-FR" sz="2801" dirty="0"/>
              <a:t> warnings in practice, and how can </a:t>
            </a:r>
            <a:r>
              <a:rPr lang="fr-FR" sz="2801" dirty="0" err="1"/>
              <a:t>they</a:t>
            </a:r>
            <a:r>
              <a:rPr lang="fr-FR" sz="2801" dirty="0"/>
              <a:t> </a:t>
            </a:r>
            <a:r>
              <a:rPr lang="fr-FR" sz="2801" dirty="0" err="1"/>
              <a:t>complement</a:t>
            </a:r>
            <a:r>
              <a:rPr lang="fr-FR" sz="2801" dirty="0"/>
              <a:t>, </a:t>
            </a:r>
            <a:r>
              <a:rPr lang="fr-FR" sz="2801" dirty="0" err="1"/>
              <a:t>rather</a:t>
            </a:r>
            <a:r>
              <a:rPr lang="fr-FR" sz="2801" dirty="0"/>
              <a:t> </a:t>
            </a:r>
            <a:r>
              <a:rPr lang="fr-FR" sz="2801" dirty="0" err="1"/>
              <a:t>than</a:t>
            </a:r>
            <a:r>
              <a:rPr lang="fr-FR" sz="2801" dirty="0"/>
              <a:t> </a:t>
            </a:r>
            <a:r>
              <a:rPr lang="fr-FR" sz="2801" dirty="0" err="1"/>
              <a:t>compete</a:t>
            </a:r>
            <a:r>
              <a:rPr lang="fr-FR" sz="2801" dirty="0"/>
              <a:t>, </a:t>
            </a:r>
            <a:r>
              <a:rPr lang="fr-FR" sz="2801" dirty="0" err="1"/>
              <a:t>with</a:t>
            </a:r>
            <a:r>
              <a:rPr lang="fr-FR" sz="2801" dirty="0"/>
              <a:t> </a:t>
            </a:r>
            <a:r>
              <a:rPr lang="fr-FR" sz="2801" dirty="0" err="1"/>
              <a:t>existing</a:t>
            </a:r>
            <a:r>
              <a:rPr lang="fr-FR" sz="2801" dirty="0"/>
              <a:t> official warning </a:t>
            </a:r>
            <a:r>
              <a:rPr lang="fr-FR" sz="2801" dirty="0" err="1"/>
              <a:t>systems</a:t>
            </a:r>
            <a:r>
              <a:rPr lang="fr-FR" sz="2801" dirty="0"/>
              <a:t>?</a:t>
            </a:r>
          </a:p>
        </p:txBody>
      </p:sp>
      <p:sp>
        <p:nvSpPr>
          <p:cNvPr id="12" name="CuadroTexto 11">
            <a:extLst>
              <a:ext uri="{FF2B5EF4-FFF2-40B4-BE49-F238E27FC236}">
                <a16:creationId xmlns:a16="http://schemas.microsoft.com/office/drawing/2014/main" id="{96D14EAF-0C1D-4655-889F-68E50223DA86}"/>
              </a:ext>
            </a:extLst>
          </p:cNvPr>
          <p:cNvSpPr txBox="1"/>
          <p:nvPr/>
        </p:nvSpPr>
        <p:spPr>
          <a:xfrm>
            <a:off x="10734716" y="3289943"/>
            <a:ext cx="6629400" cy="5755678"/>
          </a:xfrm>
          <a:prstGeom prst="rect">
            <a:avLst/>
          </a:prstGeom>
          <a:noFill/>
        </p:spPr>
        <p:txBody>
          <a:bodyPr wrap="square" rtlCol="0">
            <a:spAutoFit/>
          </a:bodyPr>
          <a:lstStyle/>
          <a:p>
            <a:r>
              <a:rPr lang="en-US" sz="2801" b="1" dirty="0">
                <a:solidFill>
                  <a:srgbClr val="FF0000"/>
                </a:solidFill>
              </a:rPr>
              <a:t>Why impact‑based warnings</a:t>
            </a:r>
          </a:p>
          <a:p>
            <a:endParaRPr lang="en-US" sz="2400" b="1" dirty="0">
              <a:solidFill>
                <a:srgbClr val="FF0000"/>
              </a:solidFill>
            </a:endParaRPr>
          </a:p>
          <a:p>
            <a:pPr marL="342917" indent="-342917">
              <a:buFont typeface="Arial" panose="020B0604020202020204" pitchFamily="34" charset="0"/>
              <a:buChar char="•"/>
            </a:pPr>
            <a:r>
              <a:rPr lang="en-US" sz="2400" dirty="0">
                <a:solidFill>
                  <a:srgbClr val="FF0000"/>
                </a:solidFill>
              </a:rPr>
              <a:t>Official alerts = </a:t>
            </a:r>
            <a:r>
              <a:rPr lang="en-US" sz="2400" b="1" dirty="0">
                <a:solidFill>
                  <a:srgbClr val="FF0000"/>
                </a:solidFill>
              </a:rPr>
              <a:t>hazard</a:t>
            </a:r>
          </a:p>
          <a:p>
            <a:pPr marL="342917" indent="-342917">
              <a:buFont typeface="Arial" panose="020B0604020202020204" pitchFamily="34" charset="0"/>
              <a:buChar char="•"/>
            </a:pPr>
            <a:r>
              <a:rPr lang="en-US" sz="2400" dirty="0">
                <a:solidFill>
                  <a:srgbClr val="FF0000"/>
                </a:solidFill>
              </a:rPr>
              <a:t>Operators need site‑specific impacts: </a:t>
            </a:r>
          </a:p>
          <a:p>
            <a:pPr marL="1257363" lvl="2" indent="-342917">
              <a:buFont typeface="Wingdings" panose="05000000000000000000" pitchFamily="2" charset="2"/>
              <a:buChar char="ü"/>
            </a:pPr>
            <a:r>
              <a:rPr lang="en-US" sz="2400" dirty="0">
                <a:solidFill>
                  <a:srgbClr val="FF0000"/>
                </a:solidFill>
              </a:rPr>
              <a:t>Is this tower affected?</a:t>
            </a:r>
          </a:p>
          <a:p>
            <a:pPr marL="1257363" lvl="2" indent="-342917">
              <a:buFont typeface="Wingdings" panose="05000000000000000000" pitchFamily="2" charset="2"/>
              <a:buChar char="ü"/>
            </a:pPr>
            <a:r>
              <a:rPr lang="en-US" sz="2400" dirty="0">
                <a:solidFill>
                  <a:srgbClr val="FF0000"/>
                </a:solidFill>
              </a:rPr>
              <a:t>Is it safe to operate?</a:t>
            </a:r>
          </a:p>
          <a:p>
            <a:pPr marL="1257363" lvl="2" indent="-342917">
              <a:buFont typeface="Wingdings" panose="05000000000000000000" pitchFamily="2" charset="2"/>
              <a:buChar char="ü"/>
            </a:pPr>
            <a:r>
              <a:rPr lang="en-US" sz="2400" dirty="0">
                <a:solidFill>
                  <a:srgbClr val="FF0000"/>
                </a:solidFill>
              </a:rPr>
              <a:t>What action is needed </a:t>
            </a:r>
            <a:r>
              <a:rPr lang="en-US" sz="2400" b="1" dirty="0">
                <a:solidFill>
                  <a:srgbClr val="FF0000"/>
                </a:solidFill>
              </a:rPr>
              <a:t>now</a:t>
            </a:r>
            <a:r>
              <a:rPr lang="en-US" sz="2400" dirty="0">
                <a:solidFill>
                  <a:srgbClr val="FF0000"/>
                </a:solidFill>
              </a:rPr>
              <a:t>?</a:t>
            </a:r>
          </a:p>
          <a:p>
            <a:endParaRPr lang="en-US" sz="2400" dirty="0">
              <a:solidFill>
                <a:srgbClr val="FF0000"/>
              </a:solidFill>
            </a:endParaRPr>
          </a:p>
          <a:p>
            <a:r>
              <a:rPr lang="en-US" sz="2801" b="1" dirty="0">
                <a:solidFill>
                  <a:srgbClr val="FF0000"/>
                </a:solidFill>
              </a:rPr>
              <a:t>From warning to action</a:t>
            </a:r>
          </a:p>
          <a:p>
            <a:endParaRPr lang="en-US" sz="2400" b="1" dirty="0">
              <a:solidFill>
                <a:srgbClr val="FF0000"/>
              </a:solidFill>
            </a:endParaRPr>
          </a:p>
          <a:p>
            <a:pPr marL="342917" indent="-342917">
              <a:buFont typeface="Arial" panose="020B0604020202020204" pitchFamily="34" charset="0"/>
              <a:buChar char="•"/>
            </a:pPr>
            <a:r>
              <a:rPr lang="en-US" sz="2400" dirty="0">
                <a:solidFill>
                  <a:srgbClr val="FF0000"/>
                </a:solidFill>
              </a:rPr>
              <a:t>Adjust working hours</a:t>
            </a:r>
          </a:p>
          <a:p>
            <a:pPr marL="342917" indent="-342917">
              <a:buFont typeface="Arial" panose="020B0604020202020204" pitchFamily="34" charset="0"/>
              <a:buChar char="•"/>
            </a:pPr>
            <a:r>
              <a:rPr lang="en-US" sz="2400" dirty="0">
                <a:solidFill>
                  <a:srgbClr val="FF0000"/>
                </a:solidFill>
              </a:rPr>
              <a:t>Preventive measures</a:t>
            </a:r>
          </a:p>
          <a:p>
            <a:pPr marL="342917" indent="-342917">
              <a:buFont typeface="Arial" panose="020B0604020202020204" pitchFamily="34" charset="0"/>
              <a:buChar char="•"/>
            </a:pPr>
            <a:r>
              <a:rPr lang="en-US" sz="2400" dirty="0">
                <a:solidFill>
                  <a:srgbClr val="FF0000"/>
                </a:solidFill>
              </a:rPr>
              <a:t>Temporary evacuation</a:t>
            </a:r>
          </a:p>
          <a:p>
            <a:pPr marL="342917" indent="-342917">
              <a:buFont typeface="Arial" panose="020B0604020202020204" pitchFamily="34" charset="0"/>
              <a:buChar char="•"/>
            </a:pPr>
            <a:r>
              <a:rPr lang="en-US" sz="2400" b="1" dirty="0">
                <a:solidFill>
                  <a:srgbClr val="FF0000"/>
                </a:solidFill>
              </a:rPr>
              <a:t>Single operational channel</a:t>
            </a:r>
            <a:r>
              <a:rPr lang="en-US" sz="2400" dirty="0">
                <a:solidFill>
                  <a:srgbClr val="FF0000"/>
                </a:solidFill>
              </a:rPr>
              <a:t>, with possible two‑way alert from the tower</a:t>
            </a:r>
          </a:p>
        </p:txBody>
      </p:sp>
      <p:sp>
        <p:nvSpPr>
          <p:cNvPr id="14" name="CuadroTexto 13">
            <a:extLst>
              <a:ext uri="{FF2B5EF4-FFF2-40B4-BE49-F238E27FC236}">
                <a16:creationId xmlns:a16="http://schemas.microsoft.com/office/drawing/2014/main" id="{62BD5F58-889F-B126-F5C7-B434C0B48614}"/>
              </a:ext>
            </a:extLst>
          </p:cNvPr>
          <p:cNvSpPr txBox="1"/>
          <p:nvPr/>
        </p:nvSpPr>
        <p:spPr>
          <a:xfrm>
            <a:off x="676357" y="3373367"/>
            <a:ext cx="4962446" cy="5509713"/>
          </a:xfrm>
          <a:prstGeom prst="rect">
            <a:avLst/>
          </a:prstGeom>
          <a:noFill/>
        </p:spPr>
        <p:txBody>
          <a:bodyPr wrap="square" rtlCol="0">
            <a:spAutoFit/>
          </a:bodyPr>
          <a:lstStyle/>
          <a:p>
            <a:r>
              <a:rPr lang="en-US" sz="2801" b="1" dirty="0"/>
              <a:t>Highly exposed critical assets</a:t>
            </a:r>
          </a:p>
          <a:p>
            <a:endParaRPr lang="en-US" sz="2801" b="1" dirty="0"/>
          </a:p>
          <a:p>
            <a:pPr marL="285765" indent="-285765">
              <a:buFont typeface="Arial" panose="020B0604020202020204" pitchFamily="34" charset="0"/>
              <a:buChar char="•"/>
            </a:pPr>
            <a:r>
              <a:rPr lang="en-US" sz="2400" dirty="0"/>
              <a:t>Remote towers in extreme conditions</a:t>
            </a:r>
          </a:p>
          <a:p>
            <a:pPr marL="285765" indent="-285765">
              <a:buFont typeface="Arial" panose="020B0604020202020204" pitchFamily="34" charset="0"/>
              <a:buChar char="•"/>
            </a:pPr>
            <a:r>
              <a:rPr lang="en-US" sz="2400" dirty="0"/>
              <a:t>Risk to </a:t>
            </a:r>
            <a:r>
              <a:rPr lang="en-US" sz="2400" b="1" dirty="0"/>
              <a:t>staff safety </a:t>
            </a:r>
            <a:r>
              <a:rPr lang="en-US" sz="2400" dirty="0"/>
              <a:t>and </a:t>
            </a:r>
            <a:r>
              <a:rPr lang="en-US" sz="2400" b="1" dirty="0"/>
              <a:t>operational continuity</a:t>
            </a:r>
          </a:p>
          <a:p>
            <a:endParaRPr lang="en-US" sz="2400" b="1" dirty="0"/>
          </a:p>
          <a:p>
            <a:r>
              <a:rPr lang="en-US" sz="2801" b="1" dirty="0"/>
              <a:t>Main risks</a:t>
            </a:r>
          </a:p>
          <a:p>
            <a:endParaRPr lang="en-US" sz="2801" b="1" dirty="0"/>
          </a:p>
          <a:p>
            <a:pPr marL="285765" indent="-285765">
              <a:buFont typeface="Arial" panose="020B0604020202020204" pitchFamily="34" charset="0"/>
              <a:buChar char="•"/>
            </a:pPr>
            <a:r>
              <a:rPr lang="en-US" sz="2400" dirty="0"/>
              <a:t>🌡️ Extreme heat (primary)</a:t>
            </a:r>
          </a:p>
          <a:p>
            <a:pPr marL="285765" indent="-285765">
              <a:buFont typeface="Arial" panose="020B0604020202020204" pitchFamily="34" charset="0"/>
              <a:buChar char="•"/>
            </a:pPr>
            <a:r>
              <a:rPr lang="en-US" sz="2400" dirty="0"/>
              <a:t>💨 Wind · ⚡ Lightning</a:t>
            </a:r>
          </a:p>
          <a:p>
            <a:pPr marL="285765" indent="-285765">
              <a:buFont typeface="Arial" panose="020B0604020202020204" pitchFamily="34" charset="0"/>
              <a:buChar char="•"/>
            </a:pPr>
            <a:r>
              <a:rPr lang="en-US" sz="2400" dirty="0"/>
              <a:t>🌧️ Flooding &amp; access disruption</a:t>
            </a:r>
          </a:p>
          <a:p>
            <a:pPr marL="285765" indent="-285765">
              <a:buFont typeface="Arial" panose="020B0604020202020204" pitchFamily="34" charset="0"/>
              <a:buChar char="•"/>
            </a:pPr>
            <a:r>
              <a:rPr lang="en-US" sz="2400" dirty="0"/>
              <a:t>🐜 Other incidents requiring evacuation</a:t>
            </a:r>
          </a:p>
        </p:txBody>
      </p:sp>
      <p:pic>
        <p:nvPicPr>
          <p:cNvPr id="8" name="Imagen 7">
            <a:extLst>
              <a:ext uri="{FF2B5EF4-FFF2-40B4-BE49-F238E27FC236}">
                <a16:creationId xmlns:a16="http://schemas.microsoft.com/office/drawing/2014/main" id="{A4FE24A9-1024-A9E3-402E-D189CE8BF3E5}"/>
              </a:ext>
            </a:extLst>
          </p:cNvPr>
          <p:cNvPicPr>
            <a:picLocks noChangeAspect="1"/>
          </p:cNvPicPr>
          <p:nvPr/>
        </p:nvPicPr>
        <p:blipFill>
          <a:blip r:embed="rId6"/>
          <a:stretch>
            <a:fillRect/>
          </a:stretch>
        </p:blipFill>
        <p:spPr>
          <a:xfrm>
            <a:off x="6019800" y="3341129"/>
            <a:ext cx="4086225" cy="5448300"/>
          </a:xfrm>
          <a:prstGeom prst="rect">
            <a:avLst/>
          </a:prstGeom>
        </p:spPr>
      </p:pic>
    </p:spTree>
    <p:extLst>
      <p:ext uri="{BB962C8B-B14F-4D97-AF65-F5344CB8AC3E}">
        <p14:creationId xmlns:p14="http://schemas.microsoft.com/office/powerpoint/2010/main" val="37986607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34894-CF37-D06F-6DFF-796E79A86FC9}"/>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B566F563-91C4-D914-E02F-42397032A529}"/>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0510E077-ED7B-E16E-E5B4-7B90A2F7CD2E}"/>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6C062E1B-DBF8-E2D7-71AA-2243BF245DAD}"/>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 name="ZoneTexte 29">
            <a:extLst>
              <a:ext uri="{FF2B5EF4-FFF2-40B4-BE49-F238E27FC236}">
                <a16:creationId xmlns:a16="http://schemas.microsoft.com/office/drawing/2014/main" id="{88822A4C-0FCC-9393-5179-CC93F36014EE}"/>
              </a:ext>
            </a:extLst>
          </p:cNvPr>
          <p:cNvSpPr txBox="1"/>
          <p:nvPr/>
        </p:nvSpPr>
        <p:spPr>
          <a:xfrm>
            <a:off x="1981200" y="3009900"/>
            <a:ext cx="15068630" cy="3046988"/>
          </a:xfrm>
          <a:prstGeom prst="rect">
            <a:avLst/>
          </a:prstGeom>
          <a:noFill/>
        </p:spPr>
        <p:txBody>
          <a:bodyPr wrap="square">
            <a:spAutoFit/>
          </a:bodyPr>
          <a:lstStyle/>
          <a:p>
            <a:r>
              <a:rPr lang="en-US" sz="4800" b="1" dirty="0"/>
              <a:t>2. In your experience, what most often prevents warnings from leading to timely local action on the ground, and what does a warning need to better support local decision-making?</a:t>
            </a:r>
            <a:endParaRPr lang="fr-FR" sz="4000" dirty="0"/>
          </a:p>
        </p:txBody>
      </p:sp>
      <p:pic>
        <p:nvPicPr>
          <p:cNvPr id="10" name="Picture 9" descr="A qr code with a white background&#10;&#10;AI-generated content may be incorrect.">
            <a:extLst>
              <a:ext uri="{FF2B5EF4-FFF2-40B4-BE49-F238E27FC236}">
                <a16:creationId xmlns:a16="http://schemas.microsoft.com/office/drawing/2014/main" id="{CBFAD8D5-BAE8-25B5-64E3-5212FB1B9E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Tree>
    <p:extLst>
      <p:ext uri="{BB962C8B-B14F-4D97-AF65-F5344CB8AC3E}">
        <p14:creationId xmlns:p14="http://schemas.microsoft.com/office/powerpoint/2010/main" val="1704448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7FCE5F-76AD-0732-D0C5-218937131698}"/>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C593313D-2C66-642D-12A3-F9414418E0F5}"/>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C1D25DBE-F7B5-0EF9-CC86-11A6508AFB21}"/>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DCD94FB4-A56C-8F47-146D-CF4CBE962168}"/>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 name="ZoneTexte 29">
            <a:extLst>
              <a:ext uri="{FF2B5EF4-FFF2-40B4-BE49-F238E27FC236}">
                <a16:creationId xmlns:a16="http://schemas.microsoft.com/office/drawing/2014/main" id="{CE42B2F9-3AAD-E2AE-BA87-AA55C9A89F05}"/>
              </a:ext>
            </a:extLst>
          </p:cNvPr>
          <p:cNvSpPr txBox="1"/>
          <p:nvPr/>
        </p:nvSpPr>
        <p:spPr>
          <a:xfrm>
            <a:off x="1578388" y="3467100"/>
            <a:ext cx="15068630" cy="1569660"/>
          </a:xfrm>
          <a:prstGeom prst="rect">
            <a:avLst/>
          </a:prstGeom>
          <a:noFill/>
        </p:spPr>
        <p:txBody>
          <a:bodyPr wrap="square">
            <a:spAutoFit/>
          </a:bodyPr>
          <a:lstStyle/>
          <a:p>
            <a:r>
              <a:rPr lang="en-US" sz="4800" b="1" dirty="0"/>
              <a:t>Nuno Sousa</a:t>
            </a:r>
          </a:p>
          <a:p>
            <a:r>
              <a:rPr lang="en-US" sz="4800" b="1" dirty="0"/>
              <a:t>Setúbal Municipality</a:t>
            </a:r>
            <a:endParaRPr lang="fr-FR" sz="4800" dirty="0"/>
          </a:p>
        </p:txBody>
      </p:sp>
      <p:grpSp>
        <p:nvGrpSpPr>
          <p:cNvPr id="7" name="Group 6">
            <a:extLst>
              <a:ext uri="{FF2B5EF4-FFF2-40B4-BE49-F238E27FC236}">
                <a16:creationId xmlns:a16="http://schemas.microsoft.com/office/drawing/2014/main" id="{8B00341F-038F-48A8-0861-4FF996CA75A2}"/>
              </a:ext>
            </a:extLst>
          </p:cNvPr>
          <p:cNvGrpSpPr/>
          <p:nvPr/>
        </p:nvGrpSpPr>
        <p:grpSpPr>
          <a:xfrm>
            <a:off x="1578388" y="5745689"/>
            <a:ext cx="7839291" cy="1812160"/>
            <a:chOff x="6431932" y="6165649"/>
            <a:chExt cx="3085501" cy="713256"/>
          </a:xfrm>
        </p:grpSpPr>
        <p:pic>
          <p:nvPicPr>
            <p:cNvPr id="4" name="Imagem 2">
              <a:extLst>
                <a:ext uri="{FF2B5EF4-FFF2-40B4-BE49-F238E27FC236}">
                  <a16:creationId xmlns:a16="http://schemas.microsoft.com/office/drawing/2014/main" id="{434D5CFD-55D2-4755-8404-D4A4A735EF73}"/>
                </a:ext>
              </a:extLst>
            </p:cNvPr>
            <p:cNvPicPr>
              <a:picLocks noChangeAspect="1"/>
            </p:cNvPicPr>
            <p:nvPr/>
          </p:nvPicPr>
          <p:blipFill>
            <a:blip r:embed="rId5"/>
            <a:srcRect l="15483" t="35876" r="19561" b="33335"/>
            <a:stretch>
              <a:fillRect/>
            </a:stretch>
          </p:blipFill>
          <p:spPr>
            <a:xfrm>
              <a:off x="6431932" y="6173602"/>
              <a:ext cx="2105696" cy="705303"/>
            </a:xfrm>
            <a:prstGeom prst="rect">
              <a:avLst/>
            </a:prstGeom>
          </p:spPr>
        </p:pic>
        <p:pic>
          <p:nvPicPr>
            <p:cNvPr id="6" name="Imagem 3">
              <a:extLst>
                <a:ext uri="{FF2B5EF4-FFF2-40B4-BE49-F238E27FC236}">
                  <a16:creationId xmlns:a16="http://schemas.microsoft.com/office/drawing/2014/main" id="{BF5717D3-CCA9-83A6-EEEB-E66042E57745}"/>
                </a:ext>
              </a:extLst>
            </p:cNvPr>
            <p:cNvPicPr>
              <a:picLocks noChangeAspect="1"/>
            </p:cNvPicPr>
            <p:nvPr/>
          </p:nvPicPr>
          <p:blipFill>
            <a:blip r:embed="rId6"/>
            <a:stretch>
              <a:fillRect/>
            </a:stretch>
          </p:blipFill>
          <p:spPr>
            <a:xfrm>
              <a:off x="8813976" y="6165649"/>
              <a:ext cx="703457" cy="705303"/>
            </a:xfrm>
            <a:prstGeom prst="rect">
              <a:avLst/>
            </a:prstGeom>
          </p:spPr>
        </p:pic>
      </p:grpSp>
      <p:pic>
        <p:nvPicPr>
          <p:cNvPr id="8" name="Picture 7" descr="A qr code with a white background&#10;&#10;AI-generated content may be incorrect.">
            <a:extLst>
              <a:ext uri="{FF2B5EF4-FFF2-40B4-BE49-F238E27FC236}">
                <a16:creationId xmlns:a16="http://schemas.microsoft.com/office/drawing/2014/main" id="{0FF78EDC-FD3B-3E31-46A1-B63458A586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Tree>
    <p:extLst>
      <p:ext uri="{BB962C8B-B14F-4D97-AF65-F5344CB8AC3E}">
        <p14:creationId xmlns:p14="http://schemas.microsoft.com/office/powerpoint/2010/main" val="7119720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3F0E0"/>
        </a:solidFill>
        <a:effectLst/>
      </p:bgPr>
    </p:bg>
    <p:spTree>
      <p:nvGrpSpPr>
        <p:cNvPr id="1" name="Shape 100">
          <a:extLst>
            <a:ext uri="{FF2B5EF4-FFF2-40B4-BE49-F238E27FC236}">
              <a16:creationId xmlns:a16="http://schemas.microsoft.com/office/drawing/2014/main" id="{92FF7BE7-83E9-2E47-5C23-B8EE5D1B395F}"/>
            </a:ext>
          </a:extLst>
        </p:cNvPr>
        <p:cNvGrpSpPr/>
        <p:nvPr/>
      </p:nvGrpSpPr>
      <p:grpSpPr>
        <a:xfrm>
          <a:off x="0" y="0"/>
          <a:ext cx="0" cy="0"/>
          <a:chOff x="0" y="0"/>
          <a:chExt cx="0" cy="0"/>
        </a:xfrm>
      </p:grpSpPr>
      <p:pic>
        <p:nvPicPr>
          <p:cNvPr id="103" name="Google Shape;103;p15" descr="image.png">
            <a:extLst>
              <a:ext uri="{FF2B5EF4-FFF2-40B4-BE49-F238E27FC236}">
                <a16:creationId xmlns:a16="http://schemas.microsoft.com/office/drawing/2014/main" id="{AF15D692-1CA8-F2C6-6158-492C2AF19961}"/>
              </a:ext>
            </a:extLst>
          </p:cNvPr>
          <p:cNvPicPr preferRelativeResize="0"/>
          <p:nvPr/>
        </p:nvPicPr>
        <p:blipFill rotWithShape="1">
          <a:blip r:embed="rId3">
            <a:alphaModFix/>
          </a:blip>
          <a:srcRect/>
          <a:stretch/>
        </p:blipFill>
        <p:spPr>
          <a:xfrm>
            <a:off x="857249" y="2986086"/>
            <a:ext cx="15833771" cy="2541366"/>
          </a:xfrm>
          <a:prstGeom prst="rect">
            <a:avLst/>
          </a:prstGeom>
          <a:noFill/>
          <a:ln>
            <a:noFill/>
          </a:ln>
        </p:spPr>
      </p:pic>
      <p:sp>
        <p:nvSpPr>
          <p:cNvPr id="108" name="Google Shape;108;p15">
            <a:extLst>
              <a:ext uri="{FF2B5EF4-FFF2-40B4-BE49-F238E27FC236}">
                <a16:creationId xmlns:a16="http://schemas.microsoft.com/office/drawing/2014/main" id="{3B93DD7C-3FD1-6960-0B8F-A24033A2B205}"/>
              </a:ext>
            </a:extLst>
          </p:cNvPr>
          <p:cNvSpPr txBox="1"/>
          <p:nvPr/>
        </p:nvSpPr>
        <p:spPr>
          <a:xfrm>
            <a:off x="857250" y="857251"/>
            <a:ext cx="9631203" cy="761747"/>
          </a:xfrm>
          <a:prstGeom prst="rect">
            <a:avLst/>
          </a:prstGeom>
          <a:noFill/>
          <a:ln>
            <a:noFill/>
          </a:ln>
        </p:spPr>
        <p:txBody>
          <a:bodyPr spcFirstLastPara="1" wrap="square" lIns="0" tIns="0" rIns="0" bIns="0" anchor="t" anchorCtr="0">
            <a:spAutoFit/>
          </a:bodyPr>
          <a:lstStyle/>
          <a:p>
            <a:r>
              <a:rPr lang="en-US" sz="4950" b="1">
                <a:solidFill>
                  <a:srgbClr val="005088"/>
                </a:solidFill>
                <a:latin typeface="Merriweather"/>
                <a:ea typeface="Merriweather"/>
                <a:cs typeface="Merriweather"/>
                <a:sym typeface="Merriweather"/>
              </a:rPr>
              <a:t>Core Implementation Hurdles</a:t>
            </a:r>
            <a:endParaRPr sz="2700"/>
          </a:p>
        </p:txBody>
      </p:sp>
      <p:sp>
        <p:nvSpPr>
          <p:cNvPr id="109" name="Google Shape;109;p15">
            <a:extLst>
              <a:ext uri="{FF2B5EF4-FFF2-40B4-BE49-F238E27FC236}">
                <a16:creationId xmlns:a16="http://schemas.microsoft.com/office/drawing/2014/main" id="{CE07439E-1A05-19D8-F901-B652A79CFC10}"/>
              </a:ext>
            </a:extLst>
          </p:cNvPr>
          <p:cNvSpPr/>
          <p:nvPr/>
        </p:nvSpPr>
        <p:spPr>
          <a:xfrm>
            <a:off x="857250" y="1857376"/>
            <a:ext cx="9172575" cy="42863"/>
          </a:xfrm>
          <a:prstGeom prst="rect">
            <a:avLst/>
          </a:prstGeom>
          <a:solidFill>
            <a:srgbClr val="11CAA0"/>
          </a:solidFill>
          <a:ln>
            <a:noFill/>
          </a:ln>
        </p:spPr>
        <p:txBody>
          <a:bodyPr spcFirstLastPara="1" wrap="square" lIns="137138" tIns="68550" rIns="137138" bIns="68550" anchor="ctr" anchorCtr="0">
            <a:noAutofit/>
          </a:bodyPr>
          <a:lstStyle/>
          <a:p>
            <a:pPr algn="ctr"/>
            <a:endParaRPr sz="2700">
              <a:solidFill>
                <a:schemeClr val="dk1"/>
              </a:solidFill>
              <a:latin typeface="Calibri"/>
              <a:ea typeface="Calibri"/>
              <a:cs typeface="Calibri"/>
              <a:sym typeface="Calibri"/>
            </a:endParaRPr>
          </a:p>
        </p:txBody>
      </p:sp>
      <p:sp>
        <p:nvSpPr>
          <p:cNvPr id="3" name="CaixaDeTexto 2">
            <a:extLst>
              <a:ext uri="{FF2B5EF4-FFF2-40B4-BE49-F238E27FC236}">
                <a16:creationId xmlns:a16="http://schemas.microsoft.com/office/drawing/2014/main" id="{DCD86C9B-3663-AD9D-311E-5B193A1BE4F6}"/>
              </a:ext>
            </a:extLst>
          </p:cNvPr>
          <p:cNvSpPr txBox="1"/>
          <p:nvPr/>
        </p:nvSpPr>
        <p:spPr>
          <a:xfrm>
            <a:off x="1186689" y="3159953"/>
            <a:ext cx="15369102" cy="1754326"/>
          </a:xfrm>
          <a:prstGeom prst="rect">
            <a:avLst/>
          </a:prstGeom>
          <a:noFill/>
        </p:spPr>
        <p:txBody>
          <a:bodyPr wrap="square">
            <a:spAutoFit/>
          </a:bodyPr>
          <a:lstStyle/>
          <a:p>
            <a:pPr algn="just"/>
            <a:r>
              <a:rPr lang="pt-PT" sz="3600" dirty="0"/>
              <a:t>2. In </a:t>
            </a:r>
            <a:r>
              <a:rPr lang="pt-PT" sz="3600" dirty="0" err="1"/>
              <a:t>your</a:t>
            </a:r>
            <a:r>
              <a:rPr lang="pt-PT" sz="3600" dirty="0"/>
              <a:t> </a:t>
            </a:r>
            <a:r>
              <a:rPr lang="pt-PT" sz="3600" dirty="0" err="1"/>
              <a:t>experience</a:t>
            </a:r>
            <a:r>
              <a:rPr lang="pt-PT" sz="3600" dirty="0"/>
              <a:t>, </a:t>
            </a:r>
            <a:r>
              <a:rPr lang="pt-PT" sz="3600" dirty="0" err="1"/>
              <a:t>what</a:t>
            </a:r>
            <a:r>
              <a:rPr lang="pt-PT" sz="3600" dirty="0"/>
              <a:t> </a:t>
            </a:r>
            <a:r>
              <a:rPr lang="pt-PT" sz="3600" dirty="0" err="1"/>
              <a:t>most</a:t>
            </a:r>
            <a:r>
              <a:rPr lang="pt-PT" sz="3600" dirty="0"/>
              <a:t> </a:t>
            </a:r>
            <a:r>
              <a:rPr lang="pt-PT" sz="3600" dirty="0" err="1"/>
              <a:t>often</a:t>
            </a:r>
            <a:r>
              <a:rPr lang="pt-PT" sz="3600" dirty="0"/>
              <a:t> </a:t>
            </a:r>
            <a:r>
              <a:rPr lang="pt-PT" sz="3600" dirty="0" err="1"/>
              <a:t>prevents</a:t>
            </a:r>
            <a:r>
              <a:rPr lang="pt-PT" sz="3600" dirty="0"/>
              <a:t> </a:t>
            </a:r>
            <a:r>
              <a:rPr lang="pt-PT" sz="3600" dirty="0" err="1"/>
              <a:t>warnings</a:t>
            </a:r>
            <a:r>
              <a:rPr lang="pt-PT" sz="3600" dirty="0"/>
              <a:t> </a:t>
            </a:r>
            <a:r>
              <a:rPr lang="pt-PT" sz="3600" dirty="0" err="1"/>
              <a:t>from</a:t>
            </a:r>
            <a:r>
              <a:rPr lang="pt-PT" sz="3600" dirty="0"/>
              <a:t> </a:t>
            </a:r>
            <a:r>
              <a:rPr lang="pt-PT" sz="3600" dirty="0" err="1"/>
              <a:t>leading</a:t>
            </a:r>
            <a:r>
              <a:rPr lang="pt-PT" sz="3600" dirty="0"/>
              <a:t> to </a:t>
            </a:r>
            <a:r>
              <a:rPr lang="pt-PT" sz="3600" dirty="0" err="1"/>
              <a:t>timely</a:t>
            </a:r>
            <a:r>
              <a:rPr lang="pt-PT" sz="3600" dirty="0"/>
              <a:t> local </a:t>
            </a:r>
            <a:r>
              <a:rPr lang="pt-PT" sz="3600" dirty="0" err="1"/>
              <a:t>action</a:t>
            </a:r>
            <a:r>
              <a:rPr lang="pt-PT" sz="3600" dirty="0"/>
              <a:t> </a:t>
            </a:r>
            <a:r>
              <a:rPr lang="pt-PT" sz="3600" dirty="0" err="1"/>
              <a:t>on</a:t>
            </a:r>
            <a:r>
              <a:rPr lang="pt-PT" sz="3600" dirty="0"/>
              <a:t> </a:t>
            </a:r>
            <a:r>
              <a:rPr lang="pt-PT" sz="3600" dirty="0" err="1"/>
              <a:t>the</a:t>
            </a:r>
            <a:r>
              <a:rPr lang="pt-PT" sz="3600" dirty="0"/>
              <a:t> </a:t>
            </a:r>
            <a:r>
              <a:rPr lang="pt-PT" sz="3600" dirty="0" err="1"/>
              <a:t>ground</a:t>
            </a:r>
            <a:r>
              <a:rPr lang="pt-PT" sz="3600" dirty="0"/>
              <a:t>, </a:t>
            </a:r>
            <a:r>
              <a:rPr lang="pt-PT" sz="3600" dirty="0" err="1"/>
              <a:t>and</a:t>
            </a:r>
            <a:r>
              <a:rPr lang="pt-PT" sz="3600" dirty="0"/>
              <a:t> </a:t>
            </a:r>
            <a:r>
              <a:rPr lang="pt-PT" sz="3600" dirty="0" err="1"/>
              <a:t>what</a:t>
            </a:r>
            <a:r>
              <a:rPr lang="pt-PT" sz="3600" dirty="0"/>
              <a:t> does a </a:t>
            </a:r>
            <a:r>
              <a:rPr lang="pt-PT" sz="3600" dirty="0" err="1"/>
              <a:t>warning</a:t>
            </a:r>
            <a:r>
              <a:rPr lang="pt-PT" sz="3600" dirty="0"/>
              <a:t> </a:t>
            </a:r>
            <a:r>
              <a:rPr lang="pt-PT" sz="3600" dirty="0" err="1"/>
              <a:t>need</a:t>
            </a:r>
            <a:r>
              <a:rPr lang="pt-PT" sz="3600" dirty="0"/>
              <a:t> to </a:t>
            </a:r>
            <a:r>
              <a:rPr lang="pt-PT" sz="3600" dirty="0" err="1"/>
              <a:t>better</a:t>
            </a:r>
            <a:r>
              <a:rPr lang="pt-PT" sz="3600" dirty="0"/>
              <a:t> </a:t>
            </a:r>
            <a:r>
              <a:rPr lang="pt-PT" sz="3600" dirty="0" err="1"/>
              <a:t>support</a:t>
            </a:r>
            <a:r>
              <a:rPr lang="pt-PT" sz="3600" dirty="0"/>
              <a:t> local </a:t>
            </a:r>
            <a:r>
              <a:rPr lang="pt-PT" sz="3600" dirty="0" err="1"/>
              <a:t>decision-making</a:t>
            </a:r>
            <a:r>
              <a:rPr lang="pt-PT" sz="3600" dirty="0"/>
              <a:t>?</a:t>
            </a:r>
            <a:endParaRPr lang="pt-PT" sz="6000" dirty="0"/>
          </a:p>
        </p:txBody>
      </p:sp>
      <p:sp>
        <p:nvSpPr>
          <p:cNvPr id="4" name="Rectangle 1">
            <a:extLst>
              <a:ext uri="{FF2B5EF4-FFF2-40B4-BE49-F238E27FC236}">
                <a16:creationId xmlns:a16="http://schemas.microsoft.com/office/drawing/2014/main" id="{43DD1628-7F5D-5792-3CBD-048A5F87F0A6}"/>
              </a:ext>
            </a:extLst>
          </p:cNvPr>
          <p:cNvSpPr>
            <a:spLocks noChangeArrowheads="1"/>
          </p:cNvSpPr>
          <p:nvPr/>
        </p:nvSpPr>
        <p:spPr bwMode="auto">
          <a:xfrm>
            <a:off x="857249" y="5776472"/>
            <a:ext cx="16722414" cy="420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371600"/>
            <a:r>
              <a:rPr lang="en-US" sz="2400" dirty="0">
                <a:solidFill>
                  <a:srgbClr val="1F1F1F"/>
                </a:solidFill>
                <a:latin typeface="Google Sans Flex"/>
              </a:rPr>
              <a:t>Main challenge:</a:t>
            </a:r>
          </a:p>
          <a:p>
            <a:pPr defTabSz="1371600"/>
            <a:endParaRPr lang="en-US" sz="2400" dirty="0">
              <a:solidFill>
                <a:srgbClr val="1F1F1F"/>
              </a:solidFill>
              <a:latin typeface="Google Sans Flex"/>
            </a:endParaRPr>
          </a:p>
          <a:p>
            <a:pPr marL="1114425" lvl="1" indent="-428625">
              <a:buFont typeface="Arial" panose="020B0604020202020204" pitchFamily="34" charset="0"/>
              <a:buChar char="•"/>
            </a:pPr>
            <a:r>
              <a:rPr lang="en-US" sz="2400" dirty="0">
                <a:solidFill>
                  <a:srgbClr val="1F1F1F"/>
                </a:solidFill>
                <a:latin typeface="Google Sans Flex"/>
              </a:rPr>
              <a:t>Absence of local prevention culture and </a:t>
            </a:r>
            <a:r>
              <a:rPr lang="en-US" sz="2400" dirty="0" err="1">
                <a:solidFill>
                  <a:srgbClr val="1F1F1F"/>
                </a:solidFill>
                <a:latin typeface="Google Sans Flex"/>
              </a:rPr>
              <a:t>practise</a:t>
            </a:r>
            <a:r>
              <a:rPr lang="en-US" sz="2400" dirty="0">
                <a:solidFill>
                  <a:srgbClr val="1F1F1F"/>
                </a:solidFill>
                <a:latin typeface="Google Sans Flex"/>
              </a:rPr>
              <a:t> and routine in following standard operational procedures.</a:t>
            </a:r>
          </a:p>
          <a:p>
            <a:pPr marL="1114425" lvl="1" indent="-428625">
              <a:buFont typeface="Arial" panose="020B0604020202020204" pitchFamily="34" charset="0"/>
              <a:buChar char="•"/>
            </a:pPr>
            <a:r>
              <a:rPr lang="en-US" sz="2400" dirty="0">
                <a:solidFill>
                  <a:srgbClr val="1F1F1F"/>
                </a:solidFill>
                <a:latin typeface="Google Sans Flex"/>
              </a:rPr>
              <a:t>Lack of financial budget for extra hours payment to emergency operations personnel reinforcement (leading to no immediate teams to deploy)</a:t>
            </a:r>
          </a:p>
          <a:p>
            <a:pPr marL="1114425" lvl="1" indent="-428625">
              <a:buFont typeface="Arial" panose="020B0604020202020204" pitchFamily="34" charset="0"/>
              <a:buChar char="•"/>
            </a:pPr>
            <a:r>
              <a:rPr lang="en-US" sz="2400" dirty="0" err="1">
                <a:solidFill>
                  <a:srgbClr val="1F1F1F"/>
                </a:solidFill>
                <a:latin typeface="Google Sans Flex"/>
              </a:rPr>
              <a:t>Diminute</a:t>
            </a:r>
            <a:r>
              <a:rPr lang="en-US" sz="2400" dirty="0">
                <a:solidFill>
                  <a:srgbClr val="1F1F1F"/>
                </a:solidFill>
                <a:latin typeface="Google Sans Flex"/>
              </a:rPr>
              <a:t> organization and preparation of teams to work 24 over 24 hours (emergency modus operandi).</a:t>
            </a:r>
          </a:p>
          <a:p>
            <a:pPr marL="1114425" lvl="1" indent="-428625">
              <a:buFont typeface="Arial" panose="020B0604020202020204" pitchFamily="34" charset="0"/>
              <a:buChar char="•"/>
            </a:pPr>
            <a:endParaRPr lang="en-US" sz="2400" dirty="0"/>
          </a:p>
          <a:p>
            <a:pPr lvl="0" algn="just">
              <a:buClrTx/>
            </a:pPr>
            <a:r>
              <a:rPr lang="en-US" sz="2400" dirty="0">
                <a:solidFill>
                  <a:srgbClr val="1F1F1F"/>
                </a:solidFill>
                <a:latin typeface="Google Sans Flex"/>
              </a:rPr>
              <a:t>The EW should characterize the hazard (geo </a:t>
            </a:r>
            <a:r>
              <a:rPr lang="en-US" sz="2400" dirty="0" err="1">
                <a:solidFill>
                  <a:srgbClr val="1F1F1F"/>
                </a:solidFill>
                <a:latin typeface="Google Sans Flex"/>
              </a:rPr>
              <a:t>ou</a:t>
            </a:r>
            <a:r>
              <a:rPr lang="en-US" sz="2400" dirty="0">
                <a:solidFill>
                  <a:srgbClr val="1F1F1F"/>
                </a:solidFill>
                <a:latin typeface="Google Sans Flex"/>
              </a:rPr>
              <a:t> </a:t>
            </a:r>
            <a:r>
              <a:rPr lang="en-US" sz="2400" dirty="0" err="1">
                <a:solidFill>
                  <a:srgbClr val="1F1F1F"/>
                </a:solidFill>
                <a:latin typeface="Google Sans Flex"/>
              </a:rPr>
              <a:t>meteo</a:t>
            </a:r>
            <a:r>
              <a:rPr lang="en-US" sz="2400" dirty="0">
                <a:solidFill>
                  <a:srgbClr val="1F1F1F"/>
                </a:solidFill>
                <a:latin typeface="Google Sans Flex"/>
              </a:rPr>
              <a:t>) and define with an accepted level of certainty the level of risk for an identified warning area creating a report of vulnerable buildings/hazards/exposed population, critical infrastructures or services, etc. The warning should compute data and produce a valid scientific report to help emergency managers and political makers to decide what action to make.</a:t>
            </a:r>
            <a:endParaRPr lang="en-US" sz="3600" dirty="0"/>
          </a:p>
        </p:txBody>
      </p:sp>
      <p:pic>
        <p:nvPicPr>
          <p:cNvPr id="5" name="Imagem 4">
            <a:extLst>
              <a:ext uri="{FF2B5EF4-FFF2-40B4-BE49-F238E27FC236}">
                <a16:creationId xmlns:a16="http://schemas.microsoft.com/office/drawing/2014/main" id="{9EED4429-4938-8D0D-A8D3-84DED124E19E}"/>
              </a:ext>
            </a:extLst>
          </p:cNvPr>
          <p:cNvPicPr>
            <a:picLocks noChangeAspect="1"/>
          </p:cNvPicPr>
          <p:nvPr/>
        </p:nvPicPr>
        <p:blipFill>
          <a:blip r:embed="rId4"/>
          <a:srcRect l="15483" t="35876" r="19561" b="33335"/>
          <a:stretch>
            <a:fillRect/>
          </a:stretch>
        </p:blipFill>
        <p:spPr>
          <a:xfrm>
            <a:off x="14155418" y="491450"/>
            <a:ext cx="2105696" cy="705303"/>
          </a:xfrm>
          <a:prstGeom prst="rect">
            <a:avLst/>
          </a:prstGeom>
        </p:spPr>
      </p:pic>
      <p:pic>
        <p:nvPicPr>
          <p:cNvPr id="6" name="Imagem 5">
            <a:extLst>
              <a:ext uri="{FF2B5EF4-FFF2-40B4-BE49-F238E27FC236}">
                <a16:creationId xmlns:a16="http://schemas.microsoft.com/office/drawing/2014/main" id="{85894A47-6FDE-7560-6E7F-06265D7702D6}"/>
              </a:ext>
            </a:extLst>
          </p:cNvPr>
          <p:cNvPicPr>
            <a:picLocks noChangeAspect="1"/>
          </p:cNvPicPr>
          <p:nvPr/>
        </p:nvPicPr>
        <p:blipFill>
          <a:blip r:embed="rId5"/>
          <a:stretch>
            <a:fillRect/>
          </a:stretch>
        </p:blipFill>
        <p:spPr>
          <a:xfrm>
            <a:off x="16537462" y="483497"/>
            <a:ext cx="703457" cy="705303"/>
          </a:xfrm>
          <a:prstGeom prst="rect">
            <a:avLst/>
          </a:prstGeom>
        </p:spPr>
      </p:pic>
    </p:spTree>
    <p:extLst>
      <p:ext uri="{BB962C8B-B14F-4D97-AF65-F5344CB8AC3E}">
        <p14:creationId xmlns:p14="http://schemas.microsoft.com/office/powerpoint/2010/main" val="197665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17" descr="image.png"/>
          <p:cNvPicPr preferRelativeResize="0"/>
          <p:nvPr/>
        </p:nvPicPr>
        <p:blipFill rotWithShape="1">
          <a:blip r:embed="rId3">
            <a:alphaModFix/>
          </a:blip>
          <a:srcRect/>
          <a:stretch/>
        </p:blipFill>
        <p:spPr>
          <a:xfrm>
            <a:off x="0" y="0"/>
            <a:ext cx="18288000" cy="10287000"/>
          </a:xfrm>
          <a:prstGeom prst="rect">
            <a:avLst/>
          </a:prstGeom>
          <a:noFill/>
          <a:ln>
            <a:noFill/>
          </a:ln>
        </p:spPr>
      </p:pic>
      <p:sp>
        <p:nvSpPr>
          <p:cNvPr id="132" name="Google Shape;132;p17"/>
          <p:cNvSpPr/>
          <p:nvPr/>
        </p:nvSpPr>
        <p:spPr>
          <a:xfrm>
            <a:off x="8286750" y="3864768"/>
            <a:ext cx="1714500" cy="85725"/>
          </a:xfrm>
          <a:prstGeom prst="rect">
            <a:avLst/>
          </a:prstGeom>
          <a:solidFill>
            <a:srgbClr val="11CAA0"/>
          </a:solidFill>
          <a:ln>
            <a:noFill/>
          </a:ln>
        </p:spPr>
        <p:txBody>
          <a:bodyPr spcFirstLastPara="1" wrap="square" lIns="137138" tIns="68550" rIns="137138" bIns="68550" anchor="ctr" anchorCtr="0">
            <a:noAutofit/>
          </a:bodyPr>
          <a:lstStyle/>
          <a:p>
            <a:pPr algn="ctr"/>
            <a:endParaRPr sz="2700">
              <a:solidFill>
                <a:schemeClr val="dk1"/>
              </a:solidFill>
              <a:latin typeface="Calibri"/>
              <a:ea typeface="Calibri"/>
              <a:cs typeface="Calibri"/>
              <a:sym typeface="Calibri"/>
            </a:endParaRPr>
          </a:p>
        </p:txBody>
      </p:sp>
      <p:sp>
        <p:nvSpPr>
          <p:cNvPr id="133" name="Google Shape;133;p17"/>
          <p:cNvSpPr txBox="1"/>
          <p:nvPr/>
        </p:nvSpPr>
        <p:spPr>
          <a:xfrm>
            <a:off x="2160628" y="4379119"/>
            <a:ext cx="13966745" cy="1384995"/>
          </a:xfrm>
          <a:prstGeom prst="rect">
            <a:avLst/>
          </a:prstGeom>
          <a:noFill/>
          <a:ln>
            <a:noFill/>
          </a:ln>
        </p:spPr>
        <p:txBody>
          <a:bodyPr spcFirstLastPara="1" wrap="square" lIns="0" tIns="0" rIns="0" bIns="0" anchor="t" anchorCtr="0">
            <a:spAutoFit/>
          </a:bodyPr>
          <a:lstStyle/>
          <a:p>
            <a:pPr algn="ctr"/>
            <a:r>
              <a:rPr lang="en-US" sz="9000" b="1">
                <a:solidFill>
                  <a:srgbClr val="005088"/>
                </a:solidFill>
                <a:latin typeface="Merriweather"/>
                <a:ea typeface="Merriweather"/>
                <a:cs typeface="Merriweather"/>
                <a:sym typeface="Merriweather"/>
              </a:rPr>
              <a:t>Barriers to Local Action</a:t>
            </a:r>
            <a:endParaRPr sz="2700"/>
          </a:p>
        </p:txBody>
      </p:sp>
      <p:sp>
        <p:nvSpPr>
          <p:cNvPr id="134" name="Google Shape;134;p17"/>
          <p:cNvSpPr txBox="1"/>
          <p:nvPr/>
        </p:nvSpPr>
        <p:spPr>
          <a:xfrm>
            <a:off x="5800725" y="6107906"/>
            <a:ext cx="6686550" cy="1107996"/>
          </a:xfrm>
          <a:prstGeom prst="rect">
            <a:avLst/>
          </a:prstGeom>
          <a:noFill/>
          <a:ln>
            <a:noFill/>
          </a:ln>
        </p:spPr>
        <p:txBody>
          <a:bodyPr spcFirstLastPara="1" wrap="square" lIns="0" tIns="0" rIns="0" bIns="0" anchor="t" anchorCtr="0">
            <a:spAutoFit/>
          </a:bodyPr>
          <a:lstStyle/>
          <a:p>
            <a:pPr algn="ctr">
              <a:lnSpc>
                <a:spcPct val="160000"/>
              </a:lnSpc>
            </a:pPr>
            <a:r>
              <a:rPr lang="en-US" sz="2250">
                <a:solidFill>
                  <a:srgbClr val="334155"/>
                </a:solidFill>
                <a:latin typeface="DM Sans"/>
                <a:ea typeface="DM Sans"/>
                <a:cs typeface="DM Sans"/>
                <a:sym typeface="DM Sans"/>
              </a:rPr>
              <a:t>Why warnings sometimes fail to trigger a response.</a:t>
            </a:r>
            <a:endParaRPr sz="2700"/>
          </a:p>
        </p:txBody>
      </p:sp>
      <p:pic>
        <p:nvPicPr>
          <p:cNvPr id="3" name="Imagem 2">
            <a:extLst>
              <a:ext uri="{FF2B5EF4-FFF2-40B4-BE49-F238E27FC236}">
                <a16:creationId xmlns:a16="http://schemas.microsoft.com/office/drawing/2014/main" id="{A83B5E4F-2617-BF42-D939-EADE577F2197}"/>
              </a:ext>
            </a:extLst>
          </p:cNvPr>
          <p:cNvPicPr>
            <a:picLocks noChangeAspect="1"/>
          </p:cNvPicPr>
          <p:nvPr/>
        </p:nvPicPr>
        <p:blipFill>
          <a:blip r:embed="rId4"/>
          <a:srcRect l="15483" t="35876" r="19561" b="33335"/>
          <a:stretch>
            <a:fillRect/>
          </a:stretch>
        </p:blipFill>
        <p:spPr>
          <a:xfrm>
            <a:off x="14155418" y="491450"/>
            <a:ext cx="2105696" cy="705303"/>
          </a:xfrm>
          <a:prstGeom prst="rect">
            <a:avLst/>
          </a:prstGeom>
        </p:spPr>
      </p:pic>
      <p:pic>
        <p:nvPicPr>
          <p:cNvPr id="4" name="Imagem 3">
            <a:extLst>
              <a:ext uri="{FF2B5EF4-FFF2-40B4-BE49-F238E27FC236}">
                <a16:creationId xmlns:a16="http://schemas.microsoft.com/office/drawing/2014/main" id="{D22F42FD-D3D4-A6CB-EE33-11D7A0A6E0F9}"/>
              </a:ext>
            </a:extLst>
          </p:cNvPr>
          <p:cNvPicPr>
            <a:picLocks noChangeAspect="1"/>
          </p:cNvPicPr>
          <p:nvPr/>
        </p:nvPicPr>
        <p:blipFill>
          <a:blip r:embed="rId5"/>
          <a:stretch>
            <a:fillRect/>
          </a:stretch>
        </p:blipFill>
        <p:spPr>
          <a:xfrm>
            <a:off x="16537462" y="483497"/>
            <a:ext cx="703457" cy="705303"/>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18" descr="image.png"/>
          <p:cNvPicPr preferRelativeResize="0"/>
          <p:nvPr/>
        </p:nvPicPr>
        <p:blipFill rotWithShape="1">
          <a:blip r:embed="rId3">
            <a:alphaModFix/>
          </a:blip>
          <a:srcRect/>
          <a:stretch/>
        </p:blipFill>
        <p:spPr>
          <a:xfrm>
            <a:off x="0" y="0"/>
            <a:ext cx="18288000" cy="10287000"/>
          </a:xfrm>
          <a:prstGeom prst="rect">
            <a:avLst/>
          </a:prstGeom>
          <a:noFill/>
          <a:ln>
            <a:noFill/>
          </a:ln>
        </p:spPr>
      </p:pic>
      <p:sp>
        <p:nvSpPr>
          <p:cNvPr id="140" name="Google Shape;140;p18"/>
          <p:cNvSpPr txBox="1"/>
          <p:nvPr/>
        </p:nvSpPr>
        <p:spPr>
          <a:xfrm>
            <a:off x="3357563" y="3407569"/>
            <a:ext cx="12215813" cy="1107996"/>
          </a:xfrm>
          <a:prstGeom prst="rect">
            <a:avLst/>
          </a:prstGeom>
          <a:noFill/>
          <a:ln>
            <a:noFill/>
          </a:ln>
        </p:spPr>
        <p:txBody>
          <a:bodyPr spcFirstLastPara="1" wrap="square" lIns="0" tIns="0" rIns="0" bIns="0" anchor="t" anchorCtr="0">
            <a:spAutoFit/>
          </a:bodyPr>
          <a:lstStyle/>
          <a:p>
            <a:pPr algn="just">
              <a:lnSpc>
                <a:spcPct val="160000"/>
              </a:lnSpc>
            </a:pPr>
            <a:r>
              <a:rPr lang="en-US" sz="2250" b="1" dirty="0">
                <a:solidFill>
                  <a:srgbClr val="334155"/>
                </a:solidFill>
                <a:latin typeface="DM Sans"/>
                <a:ea typeface="DM Sans"/>
                <a:cs typeface="DM Sans"/>
                <a:sym typeface="DM Sans"/>
              </a:rPr>
              <a:t>Passive Dashboards:</a:t>
            </a:r>
            <a:r>
              <a:rPr lang="en-US" sz="2250" dirty="0">
                <a:solidFill>
                  <a:srgbClr val="334155"/>
                </a:solidFill>
                <a:latin typeface="DM Sans"/>
                <a:ea typeface="DM Sans"/>
                <a:cs typeface="DM Sans"/>
                <a:sym typeface="DM Sans"/>
              </a:rPr>
              <a:t> Systems acting as simple consultation tools rather than active management engines fail to drive urgency.</a:t>
            </a:r>
            <a:endParaRPr sz="2700" dirty="0"/>
          </a:p>
        </p:txBody>
      </p:sp>
      <p:sp>
        <p:nvSpPr>
          <p:cNvPr id="141" name="Google Shape;141;p18"/>
          <p:cNvSpPr txBox="1"/>
          <p:nvPr/>
        </p:nvSpPr>
        <p:spPr>
          <a:xfrm>
            <a:off x="3357563" y="4679156"/>
            <a:ext cx="12215813" cy="1107996"/>
          </a:xfrm>
          <a:prstGeom prst="rect">
            <a:avLst/>
          </a:prstGeom>
          <a:noFill/>
          <a:ln>
            <a:noFill/>
          </a:ln>
        </p:spPr>
        <p:txBody>
          <a:bodyPr spcFirstLastPara="1" wrap="square" lIns="0" tIns="0" rIns="0" bIns="0" anchor="t" anchorCtr="0">
            <a:spAutoFit/>
          </a:bodyPr>
          <a:lstStyle/>
          <a:p>
            <a:pPr algn="just">
              <a:lnSpc>
                <a:spcPct val="160000"/>
              </a:lnSpc>
            </a:pPr>
            <a:r>
              <a:rPr lang="en-US" sz="2250" b="1" dirty="0">
                <a:solidFill>
                  <a:srgbClr val="334155"/>
                </a:solidFill>
                <a:latin typeface="DM Sans"/>
                <a:ea typeface="DM Sans"/>
                <a:cs typeface="DM Sans"/>
                <a:sym typeface="DM Sans"/>
              </a:rPr>
              <a:t>Evacuation Latency:</a:t>
            </a:r>
            <a:r>
              <a:rPr lang="en-US" sz="2250" dirty="0">
                <a:solidFill>
                  <a:srgbClr val="334155"/>
                </a:solidFill>
                <a:latin typeface="DM Sans"/>
                <a:ea typeface="DM Sans"/>
                <a:cs typeface="DM Sans"/>
                <a:sym typeface="DM Sans"/>
              </a:rPr>
              <a:t> Difficulties in identifying vulnerable populations (e.g., remote campsites) lead to notification delays.</a:t>
            </a:r>
            <a:endParaRPr sz="2700" dirty="0"/>
          </a:p>
        </p:txBody>
      </p:sp>
      <p:sp>
        <p:nvSpPr>
          <p:cNvPr id="142" name="Google Shape;142;p18"/>
          <p:cNvSpPr txBox="1"/>
          <p:nvPr/>
        </p:nvSpPr>
        <p:spPr>
          <a:xfrm>
            <a:off x="3357563" y="5950744"/>
            <a:ext cx="12215813" cy="1107996"/>
          </a:xfrm>
          <a:prstGeom prst="rect">
            <a:avLst/>
          </a:prstGeom>
          <a:noFill/>
          <a:ln>
            <a:noFill/>
          </a:ln>
        </p:spPr>
        <p:txBody>
          <a:bodyPr spcFirstLastPara="1" wrap="square" lIns="0" tIns="0" rIns="0" bIns="0" anchor="t" anchorCtr="0">
            <a:spAutoFit/>
          </a:bodyPr>
          <a:lstStyle/>
          <a:p>
            <a:pPr algn="just">
              <a:lnSpc>
                <a:spcPct val="160000"/>
              </a:lnSpc>
            </a:pPr>
            <a:r>
              <a:rPr lang="en-US" sz="2250" b="1" dirty="0">
                <a:solidFill>
                  <a:srgbClr val="334155"/>
                </a:solidFill>
                <a:latin typeface="DM Sans"/>
                <a:ea typeface="DM Sans"/>
                <a:cs typeface="DM Sans"/>
                <a:sym typeface="DM Sans"/>
              </a:rPr>
              <a:t>Cognitive Overload:</a:t>
            </a:r>
            <a:r>
              <a:rPr lang="en-US" sz="2250" dirty="0">
                <a:solidFill>
                  <a:srgbClr val="334155"/>
                </a:solidFill>
                <a:latin typeface="DM Sans"/>
                <a:ea typeface="DM Sans"/>
                <a:cs typeface="DM Sans"/>
                <a:sym typeface="DM Sans"/>
              </a:rPr>
              <a:t> Raw data without interpreted "impact" context forces decision-makers to perform mental modeling under pressure.</a:t>
            </a:r>
            <a:endParaRPr sz="2700" dirty="0"/>
          </a:p>
        </p:txBody>
      </p:sp>
      <p:sp>
        <p:nvSpPr>
          <p:cNvPr id="143" name="Google Shape;143;p18"/>
          <p:cNvSpPr txBox="1"/>
          <p:nvPr/>
        </p:nvSpPr>
        <p:spPr>
          <a:xfrm>
            <a:off x="3357563" y="7222331"/>
            <a:ext cx="12215813" cy="1107996"/>
          </a:xfrm>
          <a:prstGeom prst="rect">
            <a:avLst/>
          </a:prstGeom>
          <a:noFill/>
          <a:ln>
            <a:noFill/>
          </a:ln>
        </p:spPr>
        <p:txBody>
          <a:bodyPr spcFirstLastPara="1" wrap="square" lIns="0" tIns="0" rIns="0" bIns="0" anchor="t" anchorCtr="0">
            <a:spAutoFit/>
          </a:bodyPr>
          <a:lstStyle/>
          <a:p>
            <a:pPr algn="just">
              <a:lnSpc>
                <a:spcPct val="160000"/>
              </a:lnSpc>
            </a:pPr>
            <a:r>
              <a:rPr lang="en-US" sz="2250" b="1" dirty="0">
                <a:solidFill>
                  <a:srgbClr val="334155"/>
                </a:solidFill>
                <a:latin typeface="DM Sans"/>
                <a:ea typeface="DM Sans"/>
                <a:cs typeface="DM Sans"/>
                <a:sym typeface="DM Sans"/>
              </a:rPr>
              <a:t>Operational Disconnect:</a:t>
            </a:r>
            <a:r>
              <a:rPr lang="en-US" sz="2250" dirty="0">
                <a:solidFill>
                  <a:srgbClr val="334155"/>
                </a:solidFill>
                <a:latin typeface="DM Sans"/>
                <a:ea typeface="DM Sans"/>
                <a:cs typeface="DM Sans"/>
                <a:sym typeface="DM Sans"/>
              </a:rPr>
              <a:t> New tools that lack measurable "Added Value" over existing instruments face low adoption rates.</a:t>
            </a:r>
            <a:endParaRPr sz="2700" dirty="0"/>
          </a:p>
        </p:txBody>
      </p:sp>
      <p:pic>
        <p:nvPicPr>
          <p:cNvPr id="144" name="Google Shape;144;p18" descr="image.png"/>
          <p:cNvPicPr preferRelativeResize="0"/>
          <p:nvPr/>
        </p:nvPicPr>
        <p:blipFill rotWithShape="1">
          <a:blip r:embed="rId4">
            <a:alphaModFix/>
          </a:blip>
          <a:srcRect/>
          <a:stretch/>
        </p:blipFill>
        <p:spPr>
          <a:xfrm>
            <a:off x="2714625" y="3464718"/>
            <a:ext cx="342900" cy="371475"/>
          </a:xfrm>
          <a:prstGeom prst="rect">
            <a:avLst/>
          </a:prstGeom>
          <a:noFill/>
          <a:ln>
            <a:noFill/>
          </a:ln>
        </p:spPr>
      </p:pic>
      <p:pic>
        <p:nvPicPr>
          <p:cNvPr id="145" name="Google Shape;145;p18" descr="image.png"/>
          <p:cNvPicPr preferRelativeResize="0"/>
          <p:nvPr/>
        </p:nvPicPr>
        <p:blipFill rotWithShape="1">
          <a:blip r:embed="rId5">
            <a:alphaModFix/>
          </a:blip>
          <a:srcRect/>
          <a:stretch/>
        </p:blipFill>
        <p:spPr>
          <a:xfrm>
            <a:off x="2714625" y="4736306"/>
            <a:ext cx="342900" cy="371475"/>
          </a:xfrm>
          <a:prstGeom prst="rect">
            <a:avLst/>
          </a:prstGeom>
          <a:noFill/>
          <a:ln>
            <a:noFill/>
          </a:ln>
        </p:spPr>
      </p:pic>
      <p:pic>
        <p:nvPicPr>
          <p:cNvPr id="146" name="Google Shape;146;p18" descr="image.png"/>
          <p:cNvPicPr preferRelativeResize="0"/>
          <p:nvPr/>
        </p:nvPicPr>
        <p:blipFill rotWithShape="1">
          <a:blip r:embed="rId6">
            <a:alphaModFix/>
          </a:blip>
          <a:srcRect/>
          <a:stretch/>
        </p:blipFill>
        <p:spPr>
          <a:xfrm>
            <a:off x="2714625" y="6007893"/>
            <a:ext cx="342900" cy="371475"/>
          </a:xfrm>
          <a:prstGeom prst="rect">
            <a:avLst/>
          </a:prstGeom>
          <a:noFill/>
          <a:ln>
            <a:noFill/>
          </a:ln>
        </p:spPr>
      </p:pic>
      <p:pic>
        <p:nvPicPr>
          <p:cNvPr id="147" name="Google Shape;147;p18" descr="image.png"/>
          <p:cNvPicPr preferRelativeResize="0"/>
          <p:nvPr/>
        </p:nvPicPr>
        <p:blipFill rotWithShape="1">
          <a:blip r:embed="rId7">
            <a:alphaModFix/>
          </a:blip>
          <a:srcRect/>
          <a:stretch/>
        </p:blipFill>
        <p:spPr>
          <a:xfrm>
            <a:off x="2714625" y="7279481"/>
            <a:ext cx="342900" cy="371475"/>
          </a:xfrm>
          <a:prstGeom prst="rect">
            <a:avLst/>
          </a:prstGeom>
          <a:noFill/>
          <a:ln>
            <a:noFill/>
          </a:ln>
        </p:spPr>
      </p:pic>
      <p:sp>
        <p:nvSpPr>
          <p:cNvPr id="148" name="Google Shape;148;p18"/>
          <p:cNvSpPr txBox="1"/>
          <p:nvPr/>
        </p:nvSpPr>
        <p:spPr>
          <a:xfrm>
            <a:off x="857251" y="857250"/>
            <a:ext cx="7005875" cy="761747"/>
          </a:xfrm>
          <a:prstGeom prst="rect">
            <a:avLst/>
          </a:prstGeom>
          <a:noFill/>
          <a:ln>
            <a:noFill/>
          </a:ln>
        </p:spPr>
        <p:txBody>
          <a:bodyPr spcFirstLastPara="1" wrap="square" lIns="0" tIns="0" rIns="0" bIns="0" anchor="t" anchorCtr="0">
            <a:spAutoFit/>
          </a:bodyPr>
          <a:lstStyle/>
          <a:p>
            <a:r>
              <a:rPr lang="en-US" sz="4950" b="1">
                <a:solidFill>
                  <a:srgbClr val="005088"/>
                </a:solidFill>
                <a:latin typeface="Merriweather"/>
                <a:ea typeface="Merriweather"/>
                <a:cs typeface="Merriweather"/>
                <a:sym typeface="Merriweather"/>
              </a:rPr>
              <a:t>Critical Failure Points</a:t>
            </a:r>
            <a:endParaRPr sz="2700"/>
          </a:p>
        </p:txBody>
      </p:sp>
      <p:sp>
        <p:nvSpPr>
          <p:cNvPr id="149" name="Google Shape;149;p18"/>
          <p:cNvSpPr/>
          <p:nvPr/>
        </p:nvSpPr>
        <p:spPr>
          <a:xfrm>
            <a:off x="857251" y="1857376"/>
            <a:ext cx="6672263" cy="42863"/>
          </a:xfrm>
          <a:prstGeom prst="rect">
            <a:avLst/>
          </a:prstGeom>
          <a:solidFill>
            <a:srgbClr val="11CAA0"/>
          </a:solidFill>
          <a:ln>
            <a:noFill/>
          </a:ln>
        </p:spPr>
        <p:txBody>
          <a:bodyPr spcFirstLastPara="1" wrap="square" lIns="137138" tIns="68550" rIns="137138" bIns="68550" anchor="ctr" anchorCtr="0">
            <a:noAutofit/>
          </a:bodyPr>
          <a:lstStyle/>
          <a:p>
            <a:pPr algn="ctr"/>
            <a:endParaRPr sz="2700">
              <a:solidFill>
                <a:schemeClr val="dk1"/>
              </a:solidFill>
              <a:latin typeface="Calibri"/>
              <a:ea typeface="Calibri"/>
              <a:cs typeface="Calibri"/>
              <a:sym typeface="Calibri"/>
            </a:endParaRPr>
          </a:p>
        </p:txBody>
      </p:sp>
      <p:pic>
        <p:nvPicPr>
          <p:cNvPr id="3" name="Imagem 2">
            <a:extLst>
              <a:ext uri="{FF2B5EF4-FFF2-40B4-BE49-F238E27FC236}">
                <a16:creationId xmlns:a16="http://schemas.microsoft.com/office/drawing/2014/main" id="{1DBC59B0-D653-7952-4774-B91034F8502F}"/>
              </a:ext>
            </a:extLst>
          </p:cNvPr>
          <p:cNvPicPr>
            <a:picLocks noChangeAspect="1"/>
          </p:cNvPicPr>
          <p:nvPr/>
        </p:nvPicPr>
        <p:blipFill>
          <a:blip r:embed="rId8"/>
          <a:srcRect l="15483" t="35876" r="19561" b="33335"/>
          <a:stretch>
            <a:fillRect/>
          </a:stretch>
        </p:blipFill>
        <p:spPr>
          <a:xfrm>
            <a:off x="14155418" y="491450"/>
            <a:ext cx="2105696" cy="705303"/>
          </a:xfrm>
          <a:prstGeom prst="rect">
            <a:avLst/>
          </a:prstGeom>
        </p:spPr>
      </p:pic>
      <p:pic>
        <p:nvPicPr>
          <p:cNvPr id="4" name="Imagem 3">
            <a:extLst>
              <a:ext uri="{FF2B5EF4-FFF2-40B4-BE49-F238E27FC236}">
                <a16:creationId xmlns:a16="http://schemas.microsoft.com/office/drawing/2014/main" id="{9D293839-4034-C743-FE3F-CF57974B24A2}"/>
              </a:ext>
            </a:extLst>
          </p:cNvPr>
          <p:cNvPicPr>
            <a:picLocks noChangeAspect="1"/>
          </p:cNvPicPr>
          <p:nvPr/>
        </p:nvPicPr>
        <p:blipFill>
          <a:blip r:embed="rId9"/>
          <a:stretch>
            <a:fillRect/>
          </a:stretch>
        </p:blipFill>
        <p:spPr>
          <a:xfrm>
            <a:off x="16537462" y="483497"/>
            <a:ext cx="703457" cy="705303"/>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23" descr="image.png"/>
          <p:cNvPicPr preferRelativeResize="0"/>
          <p:nvPr/>
        </p:nvPicPr>
        <p:blipFill rotWithShape="1">
          <a:blip r:embed="rId3">
            <a:alphaModFix/>
          </a:blip>
          <a:srcRect/>
          <a:stretch/>
        </p:blipFill>
        <p:spPr>
          <a:xfrm>
            <a:off x="0" y="0"/>
            <a:ext cx="18288000" cy="10287000"/>
          </a:xfrm>
          <a:prstGeom prst="rect">
            <a:avLst/>
          </a:prstGeom>
          <a:noFill/>
          <a:ln>
            <a:noFill/>
          </a:ln>
        </p:spPr>
      </p:pic>
      <p:pic>
        <p:nvPicPr>
          <p:cNvPr id="214" name="Google Shape;214;p23" descr="image.png"/>
          <p:cNvPicPr preferRelativeResize="0"/>
          <p:nvPr/>
        </p:nvPicPr>
        <p:blipFill rotWithShape="1">
          <a:blip r:embed="rId4">
            <a:alphaModFix/>
          </a:blip>
          <a:srcRect/>
          <a:stretch/>
        </p:blipFill>
        <p:spPr>
          <a:xfrm>
            <a:off x="857251" y="3543301"/>
            <a:ext cx="5238824" cy="4814888"/>
          </a:xfrm>
          <a:prstGeom prst="rect">
            <a:avLst/>
          </a:prstGeom>
          <a:noFill/>
          <a:ln>
            <a:noFill/>
          </a:ln>
        </p:spPr>
      </p:pic>
      <p:pic>
        <p:nvPicPr>
          <p:cNvPr id="215" name="Google Shape;215;p23" descr="image.png"/>
          <p:cNvPicPr preferRelativeResize="0"/>
          <p:nvPr/>
        </p:nvPicPr>
        <p:blipFill rotWithShape="1">
          <a:blip r:embed="rId5">
            <a:alphaModFix/>
          </a:blip>
          <a:srcRect/>
          <a:stretch/>
        </p:blipFill>
        <p:spPr>
          <a:xfrm>
            <a:off x="6524699" y="3543301"/>
            <a:ext cx="5238824" cy="4814888"/>
          </a:xfrm>
          <a:prstGeom prst="rect">
            <a:avLst/>
          </a:prstGeom>
          <a:noFill/>
          <a:ln>
            <a:noFill/>
          </a:ln>
        </p:spPr>
      </p:pic>
      <p:pic>
        <p:nvPicPr>
          <p:cNvPr id="216" name="Google Shape;216;p23" descr="image.png"/>
          <p:cNvPicPr preferRelativeResize="0"/>
          <p:nvPr/>
        </p:nvPicPr>
        <p:blipFill rotWithShape="1">
          <a:blip r:embed="rId6">
            <a:alphaModFix/>
          </a:blip>
          <a:srcRect/>
          <a:stretch/>
        </p:blipFill>
        <p:spPr>
          <a:xfrm>
            <a:off x="12192149" y="3543301"/>
            <a:ext cx="5238824" cy="4814888"/>
          </a:xfrm>
          <a:prstGeom prst="rect">
            <a:avLst/>
          </a:prstGeom>
          <a:noFill/>
          <a:ln>
            <a:noFill/>
          </a:ln>
        </p:spPr>
      </p:pic>
      <p:sp>
        <p:nvSpPr>
          <p:cNvPr id="217" name="Google Shape;217;p23"/>
          <p:cNvSpPr txBox="1"/>
          <p:nvPr/>
        </p:nvSpPr>
        <p:spPr>
          <a:xfrm>
            <a:off x="1341356" y="5314950"/>
            <a:ext cx="4270611" cy="484748"/>
          </a:xfrm>
          <a:prstGeom prst="rect">
            <a:avLst/>
          </a:prstGeom>
          <a:noFill/>
          <a:ln>
            <a:noFill/>
          </a:ln>
        </p:spPr>
        <p:txBody>
          <a:bodyPr spcFirstLastPara="1" wrap="square" lIns="0" tIns="0" rIns="0" bIns="0" anchor="t" anchorCtr="0">
            <a:spAutoFit/>
          </a:bodyPr>
          <a:lstStyle/>
          <a:p>
            <a:pPr algn="ctr"/>
            <a:r>
              <a:rPr lang="en-US" sz="3150" b="1" dirty="0">
                <a:solidFill>
                  <a:srgbClr val="005088"/>
                </a:solidFill>
                <a:latin typeface="Merriweather"/>
                <a:ea typeface="Merriweather"/>
                <a:cs typeface="Merriweather"/>
                <a:sym typeface="Merriweather"/>
              </a:rPr>
              <a:t>CAP Protocols</a:t>
            </a:r>
            <a:endParaRPr sz="2700" dirty="0"/>
          </a:p>
        </p:txBody>
      </p:sp>
      <p:sp>
        <p:nvSpPr>
          <p:cNvPr id="218" name="Google Shape;218;p23"/>
          <p:cNvSpPr txBox="1"/>
          <p:nvPr/>
        </p:nvSpPr>
        <p:spPr>
          <a:xfrm>
            <a:off x="1443038" y="6115051"/>
            <a:ext cx="4067249" cy="1661993"/>
          </a:xfrm>
          <a:prstGeom prst="rect">
            <a:avLst/>
          </a:prstGeom>
          <a:noFill/>
          <a:ln>
            <a:noFill/>
          </a:ln>
        </p:spPr>
        <p:txBody>
          <a:bodyPr spcFirstLastPara="1" wrap="square" lIns="0" tIns="0" rIns="0" bIns="0" anchor="t" anchorCtr="0">
            <a:spAutoFit/>
          </a:bodyPr>
          <a:lstStyle/>
          <a:p>
            <a:pPr algn="ctr">
              <a:lnSpc>
                <a:spcPct val="160000"/>
              </a:lnSpc>
            </a:pPr>
            <a:r>
              <a:rPr lang="en-US" sz="2250">
                <a:solidFill>
                  <a:srgbClr val="334155"/>
                </a:solidFill>
                <a:latin typeface="DM Sans"/>
                <a:ea typeface="DM Sans"/>
                <a:cs typeface="DM Sans"/>
                <a:sym typeface="DM Sans"/>
              </a:rPr>
              <a:t>Standardized Common Alerting Protocols ensure cross-channel delivery.</a:t>
            </a:r>
            <a:endParaRPr sz="2700"/>
          </a:p>
        </p:txBody>
      </p:sp>
      <p:sp>
        <p:nvSpPr>
          <p:cNvPr id="219" name="Google Shape;219;p23"/>
          <p:cNvSpPr txBox="1"/>
          <p:nvPr/>
        </p:nvSpPr>
        <p:spPr>
          <a:xfrm>
            <a:off x="7008806" y="5314950"/>
            <a:ext cx="4270611" cy="484748"/>
          </a:xfrm>
          <a:prstGeom prst="rect">
            <a:avLst/>
          </a:prstGeom>
          <a:noFill/>
          <a:ln>
            <a:noFill/>
          </a:ln>
        </p:spPr>
        <p:txBody>
          <a:bodyPr spcFirstLastPara="1" wrap="square" lIns="0" tIns="0" rIns="0" bIns="0" anchor="t" anchorCtr="0">
            <a:spAutoFit/>
          </a:bodyPr>
          <a:lstStyle/>
          <a:p>
            <a:pPr algn="ctr"/>
            <a:r>
              <a:rPr lang="en-US" sz="3150" b="1">
                <a:solidFill>
                  <a:srgbClr val="005088"/>
                </a:solidFill>
                <a:latin typeface="Merriweather"/>
                <a:ea typeface="Merriweather"/>
                <a:cs typeface="Merriweather"/>
                <a:sym typeface="Merriweather"/>
              </a:rPr>
              <a:t>Dynamic GIS</a:t>
            </a:r>
            <a:endParaRPr sz="2700"/>
          </a:p>
        </p:txBody>
      </p:sp>
      <p:sp>
        <p:nvSpPr>
          <p:cNvPr id="220" name="Google Shape;220;p23"/>
          <p:cNvSpPr txBox="1"/>
          <p:nvPr/>
        </p:nvSpPr>
        <p:spPr>
          <a:xfrm>
            <a:off x="7110487" y="6115051"/>
            <a:ext cx="4067249" cy="1661993"/>
          </a:xfrm>
          <a:prstGeom prst="rect">
            <a:avLst/>
          </a:prstGeom>
          <a:noFill/>
          <a:ln>
            <a:noFill/>
          </a:ln>
        </p:spPr>
        <p:txBody>
          <a:bodyPr spcFirstLastPara="1" wrap="square" lIns="0" tIns="0" rIns="0" bIns="0" anchor="t" anchorCtr="0">
            <a:spAutoFit/>
          </a:bodyPr>
          <a:lstStyle/>
          <a:p>
            <a:pPr algn="ctr">
              <a:lnSpc>
                <a:spcPct val="160000"/>
              </a:lnSpc>
            </a:pPr>
            <a:r>
              <a:rPr lang="en-US" sz="2250">
                <a:solidFill>
                  <a:srgbClr val="334155"/>
                </a:solidFill>
                <a:latin typeface="DM Sans"/>
                <a:ea typeface="DM Sans"/>
                <a:cs typeface="DM Sans"/>
                <a:sym typeface="DM Sans"/>
              </a:rPr>
              <a:t>Transforming passive screens into active geographical editing tools.</a:t>
            </a:r>
            <a:endParaRPr sz="2700"/>
          </a:p>
        </p:txBody>
      </p:sp>
      <p:sp>
        <p:nvSpPr>
          <p:cNvPr id="221" name="Google Shape;221;p23"/>
          <p:cNvSpPr txBox="1"/>
          <p:nvPr/>
        </p:nvSpPr>
        <p:spPr>
          <a:xfrm>
            <a:off x="12676254" y="5314950"/>
            <a:ext cx="4270611" cy="484748"/>
          </a:xfrm>
          <a:prstGeom prst="rect">
            <a:avLst/>
          </a:prstGeom>
          <a:noFill/>
          <a:ln>
            <a:noFill/>
          </a:ln>
        </p:spPr>
        <p:txBody>
          <a:bodyPr spcFirstLastPara="1" wrap="square" lIns="0" tIns="0" rIns="0" bIns="0" anchor="t" anchorCtr="0">
            <a:spAutoFit/>
          </a:bodyPr>
          <a:lstStyle/>
          <a:p>
            <a:pPr algn="ctr"/>
            <a:r>
              <a:rPr lang="en-US" sz="3150" b="1">
                <a:solidFill>
                  <a:srgbClr val="005088"/>
                </a:solidFill>
                <a:latin typeface="Merriweather"/>
                <a:ea typeface="Merriweather"/>
                <a:cs typeface="Merriweather"/>
                <a:sym typeface="Merriweather"/>
              </a:rPr>
              <a:t>Inclusivity</a:t>
            </a:r>
            <a:endParaRPr sz="2700"/>
          </a:p>
        </p:txBody>
      </p:sp>
      <p:sp>
        <p:nvSpPr>
          <p:cNvPr id="222" name="Google Shape;222;p23"/>
          <p:cNvSpPr txBox="1"/>
          <p:nvPr/>
        </p:nvSpPr>
        <p:spPr>
          <a:xfrm>
            <a:off x="12777937" y="6115051"/>
            <a:ext cx="4067249" cy="1661993"/>
          </a:xfrm>
          <a:prstGeom prst="rect">
            <a:avLst/>
          </a:prstGeom>
          <a:noFill/>
          <a:ln>
            <a:noFill/>
          </a:ln>
        </p:spPr>
        <p:txBody>
          <a:bodyPr spcFirstLastPara="1" wrap="square" lIns="0" tIns="0" rIns="0" bIns="0" anchor="t" anchorCtr="0">
            <a:spAutoFit/>
          </a:bodyPr>
          <a:lstStyle/>
          <a:p>
            <a:pPr algn="ctr">
              <a:lnSpc>
                <a:spcPct val="160000"/>
              </a:lnSpc>
            </a:pPr>
            <a:r>
              <a:rPr lang="en-US" sz="2250">
                <a:solidFill>
                  <a:srgbClr val="334155"/>
                </a:solidFill>
                <a:latin typeface="DM Sans"/>
                <a:ea typeface="DM Sans"/>
                <a:cs typeface="DM Sans"/>
                <a:sym typeface="DM Sans"/>
              </a:rPr>
              <a:t>Targeted alerts for disabled and marginalized groups in remote areas.</a:t>
            </a:r>
            <a:endParaRPr sz="2700"/>
          </a:p>
        </p:txBody>
      </p:sp>
      <p:pic>
        <p:nvPicPr>
          <p:cNvPr id="223" name="Google Shape;223;p23" descr="image.png"/>
          <p:cNvPicPr preferRelativeResize="0"/>
          <p:nvPr/>
        </p:nvPicPr>
        <p:blipFill rotWithShape="1">
          <a:blip r:embed="rId7">
            <a:alphaModFix/>
          </a:blip>
          <a:srcRect/>
          <a:stretch/>
        </p:blipFill>
        <p:spPr>
          <a:xfrm>
            <a:off x="3133650" y="4214813"/>
            <a:ext cx="685800" cy="685800"/>
          </a:xfrm>
          <a:prstGeom prst="rect">
            <a:avLst/>
          </a:prstGeom>
          <a:noFill/>
          <a:ln>
            <a:noFill/>
          </a:ln>
        </p:spPr>
      </p:pic>
      <p:pic>
        <p:nvPicPr>
          <p:cNvPr id="224" name="Google Shape;224;p23" descr="image.png"/>
          <p:cNvPicPr preferRelativeResize="0"/>
          <p:nvPr/>
        </p:nvPicPr>
        <p:blipFill rotWithShape="1">
          <a:blip r:embed="rId8">
            <a:alphaModFix/>
          </a:blip>
          <a:srcRect/>
          <a:stretch/>
        </p:blipFill>
        <p:spPr>
          <a:xfrm>
            <a:off x="8758238" y="4214813"/>
            <a:ext cx="771525" cy="685800"/>
          </a:xfrm>
          <a:prstGeom prst="rect">
            <a:avLst/>
          </a:prstGeom>
          <a:noFill/>
          <a:ln>
            <a:noFill/>
          </a:ln>
        </p:spPr>
      </p:pic>
      <p:pic>
        <p:nvPicPr>
          <p:cNvPr id="225" name="Google Shape;225;p23" descr="image.png"/>
          <p:cNvPicPr preferRelativeResize="0"/>
          <p:nvPr/>
        </p:nvPicPr>
        <p:blipFill rotWithShape="1">
          <a:blip r:embed="rId9">
            <a:alphaModFix/>
          </a:blip>
          <a:srcRect/>
          <a:stretch/>
        </p:blipFill>
        <p:spPr>
          <a:xfrm>
            <a:off x="14382824" y="4214813"/>
            <a:ext cx="857250" cy="685800"/>
          </a:xfrm>
          <a:prstGeom prst="rect">
            <a:avLst/>
          </a:prstGeom>
          <a:noFill/>
          <a:ln>
            <a:noFill/>
          </a:ln>
        </p:spPr>
      </p:pic>
      <p:sp>
        <p:nvSpPr>
          <p:cNvPr id="226" name="Google Shape;226;p23"/>
          <p:cNvSpPr txBox="1"/>
          <p:nvPr/>
        </p:nvSpPr>
        <p:spPr>
          <a:xfrm>
            <a:off x="857250" y="857250"/>
            <a:ext cx="8026002" cy="761747"/>
          </a:xfrm>
          <a:prstGeom prst="rect">
            <a:avLst/>
          </a:prstGeom>
          <a:noFill/>
          <a:ln>
            <a:noFill/>
          </a:ln>
        </p:spPr>
        <p:txBody>
          <a:bodyPr spcFirstLastPara="1" wrap="square" lIns="0" tIns="0" rIns="0" bIns="0" anchor="t" anchorCtr="0">
            <a:spAutoFit/>
          </a:bodyPr>
          <a:lstStyle/>
          <a:p>
            <a:r>
              <a:rPr lang="en-US" sz="4950" b="1">
                <a:solidFill>
                  <a:srgbClr val="005088"/>
                </a:solidFill>
                <a:latin typeface="Merriweather"/>
                <a:ea typeface="Merriweather"/>
                <a:cs typeface="Merriweather"/>
                <a:sym typeface="Merriweather"/>
              </a:rPr>
              <a:t>Standardizing for Action</a:t>
            </a:r>
            <a:endParaRPr sz="2700"/>
          </a:p>
        </p:txBody>
      </p:sp>
      <p:sp>
        <p:nvSpPr>
          <p:cNvPr id="227" name="Google Shape;227;p23"/>
          <p:cNvSpPr/>
          <p:nvPr/>
        </p:nvSpPr>
        <p:spPr>
          <a:xfrm>
            <a:off x="857251" y="1857376"/>
            <a:ext cx="7643813" cy="42863"/>
          </a:xfrm>
          <a:prstGeom prst="rect">
            <a:avLst/>
          </a:prstGeom>
          <a:solidFill>
            <a:srgbClr val="11CAA0"/>
          </a:solidFill>
          <a:ln>
            <a:noFill/>
          </a:ln>
        </p:spPr>
        <p:txBody>
          <a:bodyPr spcFirstLastPara="1" wrap="square" lIns="137138" tIns="68550" rIns="137138" bIns="68550" anchor="ctr" anchorCtr="0">
            <a:noAutofit/>
          </a:bodyPr>
          <a:lstStyle/>
          <a:p>
            <a:pPr algn="ctr"/>
            <a:endParaRPr sz="2700">
              <a:solidFill>
                <a:schemeClr val="dk1"/>
              </a:solidFill>
              <a:latin typeface="Calibri"/>
              <a:ea typeface="Calibri"/>
              <a:cs typeface="Calibri"/>
              <a:sym typeface="Calibri"/>
            </a:endParaRPr>
          </a:p>
        </p:txBody>
      </p:sp>
      <p:pic>
        <p:nvPicPr>
          <p:cNvPr id="3" name="Imagem 2">
            <a:extLst>
              <a:ext uri="{FF2B5EF4-FFF2-40B4-BE49-F238E27FC236}">
                <a16:creationId xmlns:a16="http://schemas.microsoft.com/office/drawing/2014/main" id="{6AD728D3-B3C1-21AC-1106-63DD8117CECF}"/>
              </a:ext>
            </a:extLst>
          </p:cNvPr>
          <p:cNvPicPr>
            <a:picLocks noChangeAspect="1"/>
          </p:cNvPicPr>
          <p:nvPr/>
        </p:nvPicPr>
        <p:blipFill>
          <a:blip r:embed="rId10"/>
          <a:srcRect l="15483" t="35876" r="19561" b="33335"/>
          <a:stretch>
            <a:fillRect/>
          </a:stretch>
        </p:blipFill>
        <p:spPr>
          <a:xfrm>
            <a:off x="14155418" y="491450"/>
            <a:ext cx="2105696" cy="705303"/>
          </a:xfrm>
          <a:prstGeom prst="rect">
            <a:avLst/>
          </a:prstGeom>
        </p:spPr>
      </p:pic>
      <p:pic>
        <p:nvPicPr>
          <p:cNvPr id="4" name="Imagem 3">
            <a:extLst>
              <a:ext uri="{FF2B5EF4-FFF2-40B4-BE49-F238E27FC236}">
                <a16:creationId xmlns:a16="http://schemas.microsoft.com/office/drawing/2014/main" id="{135B34B5-8C6B-CA43-FF05-4EE82CE5B102}"/>
              </a:ext>
            </a:extLst>
          </p:cNvPr>
          <p:cNvPicPr>
            <a:picLocks noChangeAspect="1"/>
          </p:cNvPicPr>
          <p:nvPr/>
        </p:nvPicPr>
        <p:blipFill>
          <a:blip r:embed="rId11"/>
          <a:stretch>
            <a:fillRect/>
          </a:stretch>
        </p:blipFill>
        <p:spPr>
          <a:xfrm>
            <a:off x="16537462" y="483497"/>
            <a:ext cx="703457" cy="705303"/>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BDD82-9F21-829A-2C71-C10979BD33BC}"/>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37DA08D1-A6CC-87A0-5113-C852F30D3251}"/>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81175762-D33B-734F-2E63-46569B8901E7}"/>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7" name="Image 6">
            <a:extLst>
              <a:ext uri="{FF2B5EF4-FFF2-40B4-BE49-F238E27FC236}">
                <a16:creationId xmlns:a16="http://schemas.microsoft.com/office/drawing/2014/main" id="{61E1679F-7EEA-A8B8-D694-8CCC34272263}"/>
              </a:ext>
            </a:extLst>
          </p:cNvPr>
          <p:cNvPicPr>
            <a:picLocks noChangeAspect="1"/>
          </p:cNvPicPr>
          <p:nvPr/>
        </p:nvPicPr>
        <p:blipFill>
          <a:blip r:embed="rId4"/>
          <a:stretch>
            <a:fillRect/>
          </a:stretch>
        </p:blipFill>
        <p:spPr>
          <a:xfrm>
            <a:off x="1578388" y="6210300"/>
            <a:ext cx="1938936" cy="1938936"/>
          </a:xfrm>
          <a:prstGeom prst="rect">
            <a:avLst/>
          </a:prstGeom>
        </p:spPr>
      </p:pic>
      <p:sp>
        <p:nvSpPr>
          <p:cNvPr id="2" name="ZoneTexte 29">
            <a:extLst>
              <a:ext uri="{FF2B5EF4-FFF2-40B4-BE49-F238E27FC236}">
                <a16:creationId xmlns:a16="http://schemas.microsoft.com/office/drawing/2014/main" id="{5C85DF01-E767-8D8F-F4B5-8F32583FB6D7}"/>
              </a:ext>
            </a:extLst>
          </p:cNvPr>
          <p:cNvSpPr txBox="1"/>
          <p:nvPr/>
        </p:nvSpPr>
        <p:spPr>
          <a:xfrm>
            <a:off x="1578388" y="3467100"/>
            <a:ext cx="10004012" cy="2492990"/>
          </a:xfrm>
          <a:prstGeom prst="rect">
            <a:avLst/>
          </a:prstGeom>
          <a:noFill/>
        </p:spPr>
        <p:txBody>
          <a:bodyPr wrap="square">
            <a:spAutoFit/>
          </a:bodyPr>
          <a:lstStyle/>
          <a:p>
            <a:r>
              <a:rPr lang="en-US" sz="4800" b="1" dirty="0"/>
              <a:t>Guillaume Charpy</a:t>
            </a:r>
          </a:p>
          <a:p>
            <a:r>
              <a:rPr lang="en-US" sz="3600" b="1" dirty="0" err="1"/>
              <a:t>Syndicat</a:t>
            </a:r>
            <a:r>
              <a:rPr lang="en-US" sz="3600" b="1" dirty="0"/>
              <a:t> </a:t>
            </a:r>
            <a:r>
              <a:rPr lang="en-US" sz="3600" b="1" dirty="0" err="1"/>
              <a:t>Mixte</a:t>
            </a:r>
            <a:r>
              <a:rPr lang="en-US" sz="3600" b="1" dirty="0"/>
              <a:t> pour les </a:t>
            </a:r>
            <a:r>
              <a:rPr lang="en-US" sz="3600" b="1" dirty="0" err="1"/>
              <a:t>Inondations</a:t>
            </a:r>
            <a:r>
              <a:rPr lang="en-US" sz="3600" b="1" dirty="0"/>
              <a:t>, </a:t>
            </a:r>
            <a:r>
              <a:rPr lang="en-US" sz="3600" b="1" dirty="0" err="1"/>
              <a:t>l’Aménagement</a:t>
            </a:r>
            <a:r>
              <a:rPr lang="en-US" sz="3600" b="1" dirty="0"/>
              <a:t> et la Gestion de </a:t>
            </a:r>
            <a:r>
              <a:rPr lang="en-US" sz="3600" b="1" dirty="0" err="1"/>
              <a:t>l’Eau</a:t>
            </a:r>
            <a:r>
              <a:rPr lang="en-US" sz="3600" dirty="0"/>
              <a:t> </a:t>
            </a:r>
            <a:r>
              <a:rPr lang="en-US" sz="3600" b="1" dirty="0" err="1"/>
              <a:t>maralpin</a:t>
            </a:r>
            <a:r>
              <a:rPr lang="en-US" sz="3600" b="1" dirty="0"/>
              <a:t> (SMIAGE)</a:t>
            </a:r>
            <a:endParaRPr lang="fr-FR" sz="3600" dirty="0"/>
          </a:p>
        </p:txBody>
      </p:sp>
      <p:pic>
        <p:nvPicPr>
          <p:cNvPr id="9" name="Picture 8" descr="A qr code with a white background&#10;&#10;AI-generated content may be incorrect.">
            <a:extLst>
              <a:ext uri="{FF2B5EF4-FFF2-40B4-BE49-F238E27FC236}">
                <a16:creationId xmlns:a16="http://schemas.microsoft.com/office/drawing/2014/main" id="{4A31C886-8062-327E-6402-4689264950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
        <p:nvSpPr>
          <p:cNvPr id="11" name="Rounded Rectangle 10">
            <a:extLst>
              <a:ext uri="{FF2B5EF4-FFF2-40B4-BE49-F238E27FC236}">
                <a16:creationId xmlns:a16="http://schemas.microsoft.com/office/drawing/2014/main" id="{C6F79F54-7898-B403-7CAB-8A88128C1BEB}"/>
              </a:ext>
            </a:extLst>
          </p:cNvPr>
          <p:cNvSpPr/>
          <p:nvPr/>
        </p:nvSpPr>
        <p:spPr>
          <a:xfrm>
            <a:off x="11658600" y="193814"/>
            <a:ext cx="6324600" cy="3124200"/>
          </a:xfrm>
          <a:prstGeom prst="round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In your experience, what most often prevents warnings from leading to timely local action on the ground, and what does a warning need to better support local decision-making?</a:t>
            </a:r>
            <a:endParaRPr lang="en-US" sz="2800" dirty="0"/>
          </a:p>
        </p:txBody>
      </p:sp>
    </p:spTree>
    <p:extLst>
      <p:ext uri="{BB962C8B-B14F-4D97-AF65-F5344CB8AC3E}">
        <p14:creationId xmlns:p14="http://schemas.microsoft.com/office/powerpoint/2010/main" val="119215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386C5-4E9D-9247-9C9C-B45FA0A56F64}"/>
            </a:ext>
          </a:extLst>
        </p:cNvPr>
        <p:cNvGrpSpPr/>
        <p:nvPr/>
      </p:nvGrpSpPr>
      <p:grpSpPr>
        <a:xfrm>
          <a:off x="0" y="0"/>
          <a:ext cx="0" cy="0"/>
          <a:chOff x="0" y="0"/>
          <a:chExt cx="0" cy="0"/>
        </a:xfrm>
      </p:grpSpPr>
      <p:sp>
        <p:nvSpPr>
          <p:cNvPr id="5" name="Rectangle 1">
            <a:extLst>
              <a:ext uri="{FF2B5EF4-FFF2-40B4-BE49-F238E27FC236}">
                <a16:creationId xmlns:a16="http://schemas.microsoft.com/office/drawing/2014/main" id="{E13D3151-1D6C-5D23-7AA5-61DF3B1DF55C}"/>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0" name="Freeform 20">
            <a:extLst>
              <a:ext uri="{FF2B5EF4-FFF2-40B4-BE49-F238E27FC236}">
                <a16:creationId xmlns:a16="http://schemas.microsoft.com/office/drawing/2014/main" id="{37D44C75-EEE6-D19E-7252-CF779CCE5726}"/>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4BC9CA05-D41F-82FB-198F-2765AD383D9A}"/>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pic>
        <p:nvPicPr>
          <p:cNvPr id="4" name="Picture 3">
            <a:extLst>
              <a:ext uri="{FF2B5EF4-FFF2-40B4-BE49-F238E27FC236}">
                <a16:creationId xmlns:a16="http://schemas.microsoft.com/office/drawing/2014/main" id="{C83BCEBE-ECDF-3AB8-0BB8-9C0BE0DB425C}"/>
              </a:ext>
            </a:extLst>
          </p:cNvPr>
          <p:cNvPicPr>
            <a:picLocks noChangeAspect="1"/>
          </p:cNvPicPr>
          <p:nvPr/>
        </p:nvPicPr>
        <p:blipFill>
          <a:blip r:embed="rId5"/>
          <a:stretch>
            <a:fillRect/>
          </a:stretch>
        </p:blipFill>
        <p:spPr>
          <a:xfrm>
            <a:off x="109967" y="2981600"/>
            <a:ext cx="12844033" cy="4761072"/>
          </a:xfrm>
          <a:prstGeom prst="rect">
            <a:avLst/>
          </a:prstGeom>
        </p:spPr>
      </p:pic>
      <p:pic>
        <p:nvPicPr>
          <p:cNvPr id="2" name="Picture 1" descr="A qr code with a white background&#10;&#10;AI-generated content may be incorrect.">
            <a:extLst>
              <a:ext uri="{FF2B5EF4-FFF2-40B4-BE49-F238E27FC236}">
                <a16:creationId xmlns:a16="http://schemas.microsoft.com/office/drawing/2014/main" id="{2EFA8DCC-EEE5-1FF5-0037-0FBEC6DAD1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792200" y="2979943"/>
            <a:ext cx="4216400" cy="4216400"/>
          </a:xfrm>
          <a:prstGeom prst="rect">
            <a:avLst/>
          </a:prstGeom>
        </p:spPr>
      </p:pic>
      <p:sp>
        <p:nvSpPr>
          <p:cNvPr id="6" name="CasellaDiTesto 2">
            <a:extLst>
              <a:ext uri="{FF2B5EF4-FFF2-40B4-BE49-F238E27FC236}">
                <a16:creationId xmlns:a16="http://schemas.microsoft.com/office/drawing/2014/main" id="{A1365E01-55D5-C2F4-FF0D-4E48EC0433B8}"/>
              </a:ext>
            </a:extLst>
          </p:cNvPr>
          <p:cNvSpPr txBox="1"/>
          <p:nvPr/>
        </p:nvSpPr>
        <p:spPr>
          <a:xfrm>
            <a:off x="13239397" y="959443"/>
            <a:ext cx="5018786" cy="2192908"/>
          </a:xfrm>
          <a:prstGeom prst="rect">
            <a:avLst/>
          </a:prstGeom>
          <a:noFill/>
        </p:spPr>
        <p:txBody>
          <a:bodyPr wrap="square">
            <a:spAutoFit/>
          </a:bodyPr>
          <a:lstStyle/>
          <a:p>
            <a:pPr algn="ctr">
              <a:buNone/>
            </a:pPr>
            <a:r>
              <a:rPr lang="it-IT" sz="3750" b="1" dirty="0">
                <a:solidFill>
                  <a:srgbClr val="1762AF"/>
                </a:solidFill>
                <a:latin typeface="Helvetica" pitchFamily="2" charset="0"/>
              </a:rPr>
              <a:t>Quick 2-minute survey on </a:t>
            </a:r>
            <a:r>
              <a:rPr lang="it-IT" sz="3750" b="1" dirty="0" err="1">
                <a:solidFill>
                  <a:srgbClr val="1762AF"/>
                </a:solidFill>
                <a:latin typeface="Helvetica" pitchFamily="2" charset="0"/>
              </a:rPr>
              <a:t>your</a:t>
            </a:r>
            <a:r>
              <a:rPr lang="it-IT" sz="3750" b="1" dirty="0">
                <a:solidFill>
                  <a:srgbClr val="1762AF"/>
                </a:solidFill>
                <a:latin typeface="Helvetica" pitchFamily="2" charset="0"/>
              </a:rPr>
              <a:t> warning </a:t>
            </a:r>
            <a:r>
              <a:rPr lang="it-IT" sz="3750" b="1" dirty="0" err="1">
                <a:solidFill>
                  <a:srgbClr val="1762AF"/>
                </a:solidFill>
                <a:latin typeface="Helvetica" pitchFamily="2" charset="0"/>
              </a:rPr>
              <a:t>experience</a:t>
            </a:r>
            <a:r>
              <a:rPr lang="it-IT" sz="3750" b="1" dirty="0">
                <a:solidFill>
                  <a:srgbClr val="1762AF"/>
                </a:solidFill>
                <a:latin typeface="Helvetica" pitchFamily="2" charset="0"/>
              </a:rPr>
              <a:t>!</a:t>
            </a:r>
          </a:p>
          <a:p>
            <a:pPr algn="ctr">
              <a:buNone/>
            </a:pPr>
            <a:r>
              <a:rPr lang="it-IT" sz="2400" b="1" dirty="0">
                <a:solidFill>
                  <a:srgbClr val="1762AF"/>
                </a:solidFill>
                <a:latin typeface="Helvetica" pitchFamily="2" charset="0"/>
              </a:rPr>
              <a:t>(5 </a:t>
            </a:r>
            <a:r>
              <a:rPr lang="it-IT" sz="2400" b="1" dirty="0" err="1">
                <a:solidFill>
                  <a:srgbClr val="1762AF"/>
                </a:solidFill>
                <a:latin typeface="Helvetica" pitchFamily="2" charset="0"/>
              </a:rPr>
              <a:t>questions</a:t>
            </a:r>
            <a:r>
              <a:rPr lang="it-IT" sz="2400" b="1" dirty="0">
                <a:solidFill>
                  <a:srgbClr val="1762AF"/>
                </a:solidFill>
                <a:latin typeface="Helvetica" pitchFamily="2" charset="0"/>
              </a:rPr>
              <a:t>)</a:t>
            </a:r>
            <a:endParaRPr lang="it-IT" sz="2400" dirty="0">
              <a:latin typeface="Helvetica" pitchFamily="2" charset="0"/>
            </a:endParaRPr>
          </a:p>
        </p:txBody>
      </p:sp>
    </p:spTree>
    <p:extLst>
      <p:ext uri="{BB962C8B-B14F-4D97-AF65-F5344CB8AC3E}">
        <p14:creationId xmlns:p14="http://schemas.microsoft.com/office/powerpoint/2010/main" val="15383834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2E145-A74F-EF91-9C43-C791A6DDAFCB}"/>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6A05F53-70FA-9BEB-A7D4-E2912D1DDA8A}"/>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101F0509-79CD-101C-FC82-4769AFD36BC3}"/>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4057B860-A8C6-8562-A856-06873322CD04}"/>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3" name="Image 2">
            <a:extLst>
              <a:ext uri="{FF2B5EF4-FFF2-40B4-BE49-F238E27FC236}">
                <a16:creationId xmlns:a16="http://schemas.microsoft.com/office/drawing/2014/main" id="{41DDC3D3-4D67-C33A-D32C-B5643AEF89A4}"/>
              </a:ext>
            </a:extLst>
          </p:cNvPr>
          <p:cNvPicPr>
            <a:picLocks noChangeAspect="1"/>
          </p:cNvPicPr>
          <p:nvPr/>
        </p:nvPicPr>
        <p:blipFill>
          <a:blip r:embed="rId5"/>
          <a:stretch>
            <a:fillRect/>
          </a:stretch>
        </p:blipFill>
        <p:spPr>
          <a:xfrm>
            <a:off x="228601" y="9105901"/>
            <a:ext cx="948335" cy="948335"/>
          </a:xfrm>
          <a:prstGeom prst="rect">
            <a:avLst/>
          </a:prstGeom>
        </p:spPr>
      </p:pic>
      <p:sp>
        <p:nvSpPr>
          <p:cNvPr id="6" name="ZoneTexte 5">
            <a:extLst>
              <a:ext uri="{FF2B5EF4-FFF2-40B4-BE49-F238E27FC236}">
                <a16:creationId xmlns:a16="http://schemas.microsoft.com/office/drawing/2014/main" id="{D83955CB-0377-CB35-0A46-4510EF30C84F}"/>
              </a:ext>
            </a:extLst>
          </p:cNvPr>
          <p:cNvSpPr txBox="1"/>
          <p:nvPr/>
        </p:nvSpPr>
        <p:spPr>
          <a:xfrm>
            <a:off x="2895600" y="109151"/>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7" name="ZoneTexte 6">
            <a:extLst>
              <a:ext uri="{FF2B5EF4-FFF2-40B4-BE49-F238E27FC236}">
                <a16:creationId xmlns:a16="http://schemas.microsoft.com/office/drawing/2014/main" id="{67244811-09FA-8FD6-53F4-C23A2A1B4BB1}"/>
              </a:ext>
            </a:extLst>
          </p:cNvPr>
          <p:cNvSpPr txBox="1"/>
          <p:nvPr/>
        </p:nvSpPr>
        <p:spPr>
          <a:xfrm>
            <a:off x="914400" y="4428872"/>
            <a:ext cx="13868400" cy="954364"/>
          </a:xfrm>
          <a:prstGeom prst="rect">
            <a:avLst/>
          </a:prstGeom>
          <a:noFill/>
        </p:spPr>
        <p:txBody>
          <a:bodyPr wrap="square" rtlCol="0">
            <a:spAutoFit/>
          </a:bodyPr>
          <a:lstStyle/>
          <a:p>
            <a:r>
              <a:rPr lang="en-US" sz="2801" u="sng" dirty="0"/>
              <a:t>Example 1 : </a:t>
            </a:r>
            <a:r>
              <a:rPr lang="en-US" sz="2801" dirty="0"/>
              <a:t>a great detection and alert tool but a Town Hall not trained in its use or with overly heavy procedures to implement =&gt; failure.</a:t>
            </a:r>
            <a:endParaRPr lang="fr-FR" sz="2801" dirty="0"/>
          </a:p>
        </p:txBody>
      </p:sp>
      <p:sp>
        <p:nvSpPr>
          <p:cNvPr id="8" name="ZoneTexte 7">
            <a:extLst>
              <a:ext uri="{FF2B5EF4-FFF2-40B4-BE49-F238E27FC236}">
                <a16:creationId xmlns:a16="http://schemas.microsoft.com/office/drawing/2014/main" id="{08952FDE-A7AD-57BA-5442-ACDAEC72632C}"/>
              </a:ext>
            </a:extLst>
          </p:cNvPr>
          <p:cNvSpPr txBox="1"/>
          <p:nvPr/>
        </p:nvSpPr>
        <p:spPr>
          <a:xfrm>
            <a:off x="1371601" y="2515970"/>
            <a:ext cx="15068630" cy="646331"/>
          </a:xfrm>
          <a:prstGeom prst="rect">
            <a:avLst/>
          </a:prstGeom>
          <a:noFill/>
        </p:spPr>
        <p:txBody>
          <a:bodyPr wrap="square">
            <a:spAutoFit/>
          </a:bodyPr>
          <a:lstStyle/>
          <a:p>
            <a:r>
              <a:rPr lang="fr-FR" sz="3600" b="1" dirty="0"/>
              <a:t>1. </a:t>
            </a:r>
            <a:r>
              <a:rPr lang="en-US" sz="3600" b="1" dirty="0"/>
              <a:t>The lack of ownership of the procedures</a:t>
            </a:r>
            <a:endParaRPr lang="fr-FR" sz="2801" dirty="0"/>
          </a:p>
        </p:txBody>
      </p:sp>
      <p:sp>
        <p:nvSpPr>
          <p:cNvPr id="4" name="ZoneTexte 3">
            <a:extLst>
              <a:ext uri="{FF2B5EF4-FFF2-40B4-BE49-F238E27FC236}">
                <a16:creationId xmlns:a16="http://schemas.microsoft.com/office/drawing/2014/main" id="{AE9C41D7-29BE-690D-3EF4-357A1E3E5AB7}"/>
              </a:ext>
            </a:extLst>
          </p:cNvPr>
          <p:cNvSpPr txBox="1"/>
          <p:nvPr/>
        </p:nvSpPr>
        <p:spPr>
          <a:xfrm>
            <a:off x="956666" y="5941994"/>
            <a:ext cx="13978535" cy="954364"/>
          </a:xfrm>
          <a:prstGeom prst="rect">
            <a:avLst/>
          </a:prstGeom>
          <a:noFill/>
        </p:spPr>
        <p:txBody>
          <a:bodyPr wrap="square">
            <a:spAutoFit/>
          </a:bodyPr>
          <a:lstStyle/>
          <a:p>
            <a:r>
              <a:rPr lang="en-US" sz="2801" u="sng" dirty="0"/>
              <a:t>Example 2 : </a:t>
            </a:r>
            <a:r>
              <a:rPr lang="en-US" sz="2801" dirty="0"/>
              <a:t>Following an election, the decision-making and alert chain are not updated, and no one knows how to use the tools =&gt; the system is useless</a:t>
            </a:r>
            <a:endParaRPr lang="fr-FR" sz="2801" dirty="0"/>
          </a:p>
        </p:txBody>
      </p:sp>
      <p:sp>
        <p:nvSpPr>
          <p:cNvPr id="9" name="ZoneTexte 8">
            <a:extLst>
              <a:ext uri="{FF2B5EF4-FFF2-40B4-BE49-F238E27FC236}">
                <a16:creationId xmlns:a16="http://schemas.microsoft.com/office/drawing/2014/main" id="{10F2B0C7-DA8B-B339-13F5-8F9F31CA0167}"/>
              </a:ext>
            </a:extLst>
          </p:cNvPr>
          <p:cNvSpPr txBox="1"/>
          <p:nvPr/>
        </p:nvSpPr>
        <p:spPr>
          <a:xfrm>
            <a:off x="6322535" y="8151868"/>
            <a:ext cx="8454559" cy="584775"/>
          </a:xfrm>
          <a:prstGeom prst="rect">
            <a:avLst/>
          </a:prstGeom>
          <a:noFill/>
        </p:spPr>
        <p:txBody>
          <a:bodyPr wrap="none" rtlCol="0">
            <a:spAutoFit/>
          </a:bodyPr>
          <a:lstStyle/>
          <a:p>
            <a:r>
              <a:rPr lang="fr-FR" sz="3200" b="1" dirty="0">
                <a:solidFill>
                  <a:srgbClr val="FF0000"/>
                </a:solidFill>
                <a:sym typeface="Wingdings" panose="05000000000000000000" pitchFamily="2" charset="2"/>
              </a:rPr>
              <a:t> </a:t>
            </a:r>
            <a:r>
              <a:rPr lang="fr-FR" sz="3200" b="1" dirty="0">
                <a:solidFill>
                  <a:srgbClr val="FF0000"/>
                </a:solidFill>
              </a:rPr>
              <a:t>EXERCISES AND UPDATE OF THE PROCEDURES</a:t>
            </a:r>
          </a:p>
        </p:txBody>
      </p:sp>
    </p:spTree>
    <p:extLst>
      <p:ext uri="{BB962C8B-B14F-4D97-AF65-F5344CB8AC3E}">
        <p14:creationId xmlns:p14="http://schemas.microsoft.com/office/powerpoint/2010/main" val="34575590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57176-3900-8529-7EB0-D3D9EDE4ABFF}"/>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4EA6256A-C9DF-7276-FBAE-FC8EDEAFB644}"/>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5EAC6D5F-5AC3-D979-9EFE-86E16DDEC78B}"/>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5181E4DE-3C5B-6686-E00A-C5D80CBCFC82}"/>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3" name="Image 2">
            <a:extLst>
              <a:ext uri="{FF2B5EF4-FFF2-40B4-BE49-F238E27FC236}">
                <a16:creationId xmlns:a16="http://schemas.microsoft.com/office/drawing/2014/main" id="{465190B9-9EC6-9C16-EFA8-32D94BD2C2BC}"/>
              </a:ext>
            </a:extLst>
          </p:cNvPr>
          <p:cNvPicPr>
            <a:picLocks noChangeAspect="1"/>
          </p:cNvPicPr>
          <p:nvPr/>
        </p:nvPicPr>
        <p:blipFill>
          <a:blip r:embed="rId5"/>
          <a:stretch>
            <a:fillRect/>
          </a:stretch>
        </p:blipFill>
        <p:spPr>
          <a:xfrm>
            <a:off x="228601" y="9105901"/>
            <a:ext cx="948335" cy="948335"/>
          </a:xfrm>
          <a:prstGeom prst="rect">
            <a:avLst/>
          </a:prstGeom>
        </p:spPr>
      </p:pic>
      <p:sp>
        <p:nvSpPr>
          <p:cNvPr id="6" name="ZoneTexte 5">
            <a:extLst>
              <a:ext uri="{FF2B5EF4-FFF2-40B4-BE49-F238E27FC236}">
                <a16:creationId xmlns:a16="http://schemas.microsoft.com/office/drawing/2014/main" id="{BD075007-625F-CECC-6ABD-01DA0C70315E}"/>
              </a:ext>
            </a:extLst>
          </p:cNvPr>
          <p:cNvSpPr txBox="1"/>
          <p:nvPr/>
        </p:nvSpPr>
        <p:spPr>
          <a:xfrm>
            <a:off x="2895600" y="109151"/>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8" name="ZoneTexte 7">
            <a:extLst>
              <a:ext uri="{FF2B5EF4-FFF2-40B4-BE49-F238E27FC236}">
                <a16:creationId xmlns:a16="http://schemas.microsoft.com/office/drawing/2014/main" id="{FCEA203B-D5E9-22D8-3385-F0C15BF98D25}"/>
              </a:ext>
            </a:extLst>
          </p:cNvPr>
          <p:cNvSpPr txBox="1"/>
          <p:nvPr/>
        </p:nvSpPr>
        <p:spPr>
          <a:xfrm>
            <a:off x="1371601" y="2459853"/>
            <a:ext cx="15068630" cy="1754326"/>
          </a:xfrm>
          <a:prstGeom prst="rect">
            <a:avLst/>
          </a:prstGeom>
          <a:noFill/>
        </p:spPr>
        <p:txBody>
          <a:bodyPr wrap="square">
            <a:spAutoFit/>
          </a:bodyPr>
          <a:lstStyle/>
          <a:p>
            <a:r>
              <a:rPr lang="fr-FR" sz="3600" b="1" dirty="0"/>
              <a:t>2. </a:t>
            </a:r>
            <a:r>
              <a:rPr lang="en-US" sz="3600" b="1" dirty="0"/>
              <a:t>Lack of anticipation is a key factor in the early warning of a crisis. The time between crossing an alert threshold and the concrete impacts on the ground must allow for timely implementation of actions on the ground.</a:t>
            </a:r>
            <a:r>
              <a:rPr lang="fr-FR" sz="3600" b="1" dirty="0"/>
              <a:t> </a:t>
            </a:r>
            <a:endParaRPr lang="fr-FR" sz="2801" dirty="0"/>
          </a:p>
        </p:txBody>
      </p:sp>
      <p:pic>
        <p:nvPicPr>
          <p:cNvPr id="2050" name="Picture 2">
            <a:extLst>
              <a:ext uri="{FF2B5EF4-FFF2-40B4-BE49-F238E27FC236}">
                <a16:creationId xmlns:a16="http://schemas.microsoft.com/office/drawing/2014/main" id="{3A62E2A7-6F8D-062E-9B1C-3D468813A9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0071" y="5086350"/>
            <a:ext cx="6438900" cy="3409950"/>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8D860FF6-D9F4-FAF9-B364-EF4207C580E8}"/>
              </a:ext>
            </a:extLst>
          </p:cNvPr>
          <p:cNvSpPr txBox="1"/>
          <p:nvPr/>
        </p:nvSpPr>
        <p:spPr>
          <a:xfrm>
            <a:off x="4724402" y="5470691"/>
            <a:ext cx="3761351" cy="646331"/>
          </a:xfrm>
          <a:prstGeom prst="rect">
            <a:avLst/>
          </a:prstGeom>
          <a:noFill/>
          <a:ln>
            <a:solidFill>
              <a:schemeClr val="tx1"/>
            </a:solidFill>
          </a:ln>
        </p:spPr>
        <p:txBody>
          <a:bodyPr wrap="none" rtlCol="0">
            <a:spAutoFit/>
          </a:bodyPr>
          <a:lstStyle/>
          <a:p>
            <a:r>
              <a:rPr lang="fr-FR" sz="3600" dirty="0"/>
              <a:t>RISK ANTICIPATION</a:t>
            </a:r>
          </a:p>
        </p:txBody>
      </p:sp>
      <p:sp>
        <p:nvSpPr>
          <p:cNvPr id="12" name="ZoneTexte 11">
            <a:extLst>
              <a:ext uri="{FF2B5EF4-FFF2-40B4-BE49-F238E27FC236}">
                <a16:creationId xmlns:a16="http://schemas.microsoft.com/office/drawing/2014/main" id="{F27C620F-710E-F3D5-7CC1-3C1E629D83D2}"/>
              </a:ext>
            </a:extLst>
          </p:cNvPr>
          <p:cNvSpPr txBox="1"/>
          <p:nvPr/>
        </p:nvSpPr>
        <p:spPr>
          <a:xfrm>
            <a:off x="9372601" y="5466929"/>
            <a:ext cx="3264035" cy="646331"/>
          </a:xfrm>
          <a:prstGeom prst="rect">
            <a:avLst/>
          </a:prstGeom>
          <a:noFill/>
          <a:ln>
            <a:solidFill>
              <a:schemeClr val="tx1"/>
            </a:solidFill>
          </a:ln>
        </p:spPr>
        <p:txBody>
          <a:bodyPr wrap="none" rtlCol="0">
            <a:spAutoFit/>
          </a:bodyPr>
          <a:lstStyle/>
          <a:p>
            <a:r>
              <a:rPr lang="fr-FR" sz="3600" dirty="0"/>
              <a:t>  FALSE ALERTS   </a:t>
            </a:r>
          </a:p>
        </p:txBody>
      </p:sp>
      <p:sp>
        <p:nvSpPr>
          <p:cNvPr id="27" name="ZoneTexte 26">
            <a:extLst>
              <a:ext uri="{FF2B5EF4-FFF2-40B4-BE49-F238E27FC236}">
                <a16:creationId xmlns:a16="http://schemas.microsoft.com/office/drawing/2014/main" id="{5AD36636-4207-6874-92D7-1368F8CEC25F}"/>
              </a:ext>
            </a:extLst>
          </p:cNvPr>
          <p:cNvSpPr txBox="1"/>
          <p:nvPr/>
        </p:nvSpPr>
        <p:spPr>
          <a:xfrm>
            <a:off x="6347907" y="8130044"/>
            <a:ext cx="5113900" cy="1200329"/>
          </a:xfrm>
          <a:prstGeom prst="rect">
            <a:avLst/>
          </a:prstGeom>
          <a:noFill/>
        </p:spPr>
        <p:txBody>
          <a:bodyPr wrap="none" rtlCol="0">
            <a:spAutoFit/>
          </a:bodyPr>
          <a:lstStyle/>
          <a:p>
            <a:pPr marL="285765" indent="-285765">
              <a:buFont typeface="Wingdings" panose="05000000000000000000" pitchFamily="2" charset="2"/>
              <a:buChar char="à"/>
            </a:pPr>
            <a:r>
              <a:rPr lang="fr-FR" sz="3600" dirty="0">
                <a:solidFill>
                  <a:srgbClr val="FF0000"/>
                </a:solidFill>
                <a:sym typeface="Wingdings" panose="05000000000000000000" pitchFamily="2" charset="2"/>
              </a:rPr>
              <a:t> Confidence in the alert </a:t>
            </a:r>
          </a:p>
          <a:p>
            <a:pPr marL="285765" indent="-285765">
              <a:buFont typeface="Wingdings" panose="05000000000000000000" pitchFamily="2" charset="2"/>
              <a:buChar char="à"/>
            </a:pPr>
            <a:endParaRPr lang="fr-FR" sz="3600" dirty="0"/>
          </a:p>
        </p:txBody>
      </p:sp>
    </p:spTree>
    <p:extLst>
      <p:ext uri="{BB962C8B-B14F-4D97-AF65-F5344CB8AC3E}">
        <p14:creationId xmlns:p14="http://schemas.microsoft.com/office/powerpoint/2010/main" val="27154338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6282D-606F-BE53-4347-BB0020287D35}"/>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123DE5D5-C1FA-8A65-C3BB-2AE191CC5F35}"/>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19" name="Rectangle 18">
            <a:extLst>
              <a:ext uri="{FF2B5EF4-FFF2-40B4-BE49-F238E27FC236}">
                <a16:creationId xmlns:a16="http://schemas.microsoft.com/office/drawing/2014/main" id="{0440C02E-3552-FE18-E503-910484A18E6C}"/>
              </a:ext>
            </a:extLst>
          </p:cNvPr>
          <p:cNvSpPr/>
          <p:nvPr/>
        </p:nvSpPr>
        <p:spPr>
          <a:xfrm>
            <a:off x="15929228" y="1562100"/>
            <a:ext cx="2353836" cy="609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solidFill>
                  <a:srgbClr val="155EA8"/>
                </a:solidFill>
                <a:latin typeface="Gabriola" panose="04040605051002020D02" pitchFamily="82" charset="0"/>
              </a:rPr>
              <a:t> </a:t>
            </a:r>
          </a:p>
        </p:txBody>
      </p:sp>
      <p:sp>
        <p:nvSpPr>
          <p:cNvPr id="5" name="Rectangle 1">
            <a:extLst>
              <a:ext uri="{FF2B5EF4-FFF2-40B4-BE49-F238E27FC236}">
                <a16:creationId xmlns:a16="http://schemas.microsoft.com/office/drawing/2014/main" id="{23404CE4-DC27-1A67-A97C-73602779C1A4}"/>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 name="TextBox 24">
            <a:extLst>
              <a:ext uri="{FF2B5EF4-FFF2-40B4-BE49-F238E27FC236}">
                <a16:creationId xmlns:a16="http://schemas.microsoft.com/office/drawing/2014/main" id="{2B636888-D9B8-6205-C469-F5E391B13B03}"/>
              </a:ext>
            </a:extLst>
          </p:cNvPr>
          <p:cNvSpPr txBox="1"/>
          <p:nvPr/>
        </p:nvSpPr>
        <p:spPr>
          <a:xfrm>
            <a:off x="2938207" y="419101"/>
            <a:ext cx="9329996" cy="873957"/>
          </a:xfrm>
          <a:prstGeom prst="rect">
            <a:avLst/>
          </a:prstGeom>
        </p:spPr>
        <p:txBody>
          <a:bodyPr lIns="0" tIns="0" rIns="0" bIns="0" rtlCol="0" anchor="t">
            <a:spAutoFit/>
          </a:bodyPr>
          <a:lstStyle/>
          <a:p>
            <a:pPr>
              <a:lnSpc>
                <a:spcPts val="7179"/>
              </a:lnSpc>
            </a:pPr>
            <a:r>
              <a:rPr lang="en-US" sz="5127" spc="-102" dirty="0">
                <a:solidFill>
                  <a:srgbClr val="333231"/>
                </a:solidFill>
                <a:latin typeface="Helvetica Now Bold"/>
                <a:ea typeface="Helvetica Now Bold"/>
                <a:cs typeface="Helvetica Now Bold"/>
                <a:sym typeface="Helvetica Now Bold"/>
              </a:rPr>
              <a:t>GOBEYOND solution</a:t>
            </a:r>
          </a:p>
        </p:txBody>
      </p:sp>
      <p:pic>
        <p:nvPicPr>
          <p:cNvPr id="3" name="Image 2">
            <a:extLst>
              <a:ext uri="{FF2B5EF4-FFF2-40B4-BE49-F238E27FC236}">
                <a16:creationId xmlns:a16="http://schemas.microsoft.com/office/drawing/2014/main" id="{76DD448D-0BB8-AEC3-8277-1B8CB69AD7D1}"/>
              </a:ext>
            </a:extLst>
          </p:cNvPr>
          <p:cNvPicPr>
            <a:picLocks noChangeAspect="1"/>
          </p:cNvPicPr>
          <p:nvPr/>
        </p:nvPicPr>
        <p:blipFill>
          <a:blip r:embed="rId4"/>
          <a:stretch>
            <a:fillRect/>
          </a:stretch>
        </p:blipFill>
        <p:spPr>
          <a:xfrm>
            <a:off x="9601200" y="486865"/>
            <a:ext cx="8153400" cy="5494838"/>
          </a:xfrm>
          <a:prstGeom prst="rect">
            <a:avLst/>
          </a:prstGeom>
        </p:spPr>
      </p:pic>
      <p:sp>
        <p:nvSpPr>
          <p:cNvPr id="4" name="TextBox 40">
            <a:extLst>
              <a:ext uri="{FF2B5EF4-FFF2-40B4-BE49-F238E27FC236}">
                <a16:creationId xmlns:a16="http://schemas.microsoft.com/office/drawing/2014/main" id="{983DDAB2-BD90-DE47-1FD6-9D67D7531EAA}"/>
              </a:ext>
            </a:extLst>
          </p:cNvPr>
          <p:cNvSpPr txBox="1"/>
          <p:nvPr/>
        </p:nvSpPr>
        <p:spPr>
          <a:xfrm>
            <a:off x="1176935" y="1943101"/>
            <a:ext cx="8729066" cy="2216184"/>
          </a:xfrm>
          <a:prstGeom prst="rect">
            <a:avLst/>
          </a:prstGeom>
        </p:spPr>
        <p:txBody>
          <a:bodyPr wrap="square" lIns="0" tIns="0" rIns="0" bIns="0" rtlCol="0" anchor="t">
            <a:spAutoFit/>
          </a:bodyPr>
          <a:lstStyle/>
          <a:p>
            <a:pPr>
              <a:lnSpc>
                <a:spcPts val="2859"/>
              </a:lnSpc>
              <a:spcBef>
                <a:spcPct val="0"/>
              </a:spcBef>
            </a:pPr>
            <a:r>
              <a:rPr lang="en-US" sz="3200" b="1" dirty="0">
                <a:latin typeface="Helvetica Now" panose="020B0604020202020204" charset="0"/>
                <a:ea typeface="Helvetica Now Bold"/>
                <a:cs typeface="Helvetica Now Bold"/>
                <a:sym typeface="Helvetica Now Bold"/>
              </a:rPr>
              <a:t>PREDICT EW4MED’s 4 pillars strategy </a:t>
            </a:r>
            <a:r>
              <a:rPr lang="en-US" sz="3200" b="1" dirty="0">
                <a:latin typeface="Helvetica Now" panose="020B0604020202020204" charset="0"/>
                <a:ea typeface="Helvetica Now Bold"/>
                <a:cs typeface="Helvetica Now Bold"/>
                <a:sym typeface="Wingdings" panose="05000000000000000000" pitchFamily="2" charset="2"/>
              </a:rPr>
              <a:t></a:t>
            </a:r>
            <a:endParaRPr lang="en-US" sz="3200" b="1" dirty="0">
              <a:latin typeface="Helvetica Now" panose="020B0604020202020204" charset="0"/>
              <a:ea typeface="Helvetica Now Bold"/>
              <a:cs typeface="Helvetica Now Bold"/>
              <a:sym typeface="Helvetica Now Bold"/>
            </a:endParaRPr>
          </a:p>
          <a:p>
            <a:pPr>
              <a:lnSpc>
                <a:spcPts val="2859"/>
              </a:lnSpc>
              <a:spcBef>
                <a:spcPct val="0"/>
              </a:spcBef>
            </a:pPr>
            <a:endParaRPr lang="en-US" sz="2199" b="1" u="sng" dirty="0">
              <a:latin typeface="Helvetica Now" panose="020B0604020202020204" charset="0"/>
              <a:ea typeface="Helvetica Now Bold"/>
              <a:cs typeface="Helvetica Now Bold"/>
              <a:sym typeface="Helvetica Now Bold"/>
            </a:endParaRPr>
          </a:p>
          <a:p>
            <a:pPr>
              <a:lnSpc>
                <a:spcPts val="2859"/>
              </a:lnSpc>
              <a:spcBef>
                <a:spcPct val="0"/>
              </a:spcBef>
            </a:pPr>
            <a:endParaRPr lang="en-US" sz="2199" b="1" u="sng" dirty="0">
              <a:latin typeface="Helvetica Now" panose="020B0604020202020204" charset="0"/>
              <a:ea typeface="Helvetica Now Bold"/>
              <a:cs typeface="Helvetica Now Bold"/>
              <a:sym typeface="Helvetica Now Bold"/>
            </a:endParaRPr>
          </a:p>
          <a:p>
            <a:pPr>
              <a:lnSpc>
                <a:spcPts val="2859"/>
              </a:lnSpc>
              <a:spcBef>
                <a:spcPct val="0"/>
              </a:spcBef>
            </a:pPr>
            <a:endParaRPr lang="en-US" sz="2199" b="1" u="sng" dirty="0">
              <a:latin typeface="Helvetica Now" panose="020B0604020202020204" charset="0"/>
              <a:ea typeface="Helvetica Now Bold"/>
              <a:cs typeface="Helvetica Now Bold"/>
              <a:sym typeface="Helvetica Now Bold"/>
            </a:endParaRPr>
          </a:p>
          <a:p>
            <a:pPr>
              <a:lnSpc>
                <a:spcPts val="2859"/>
              </a:lnSpc>
              <a:spcBef>
                <a:spcPct val="0"/>
              </a:spcBef>
            </a:pPr>
            <a:endParaRPr lang="en-US" sz="2199" b="1" u="sng" dirty="0">
              <a:latin typeface="Helvetica Now" panose="020B0604020202020204" charset="0"/>
              <a:ea typeface="Helvetica Now Bold"/>
              <a:cs typeface="Helvetica Now Bold"/>
              <a:sym typeface="Helvetica Now Bold"/>
            </a:endParaRPr>
          </a:p>
          <a:p>
            <a:pPr>
              <a:lnSpc>
                <a:spcPts val="2859"/>
              </a:lnSpc>
              <a:spcBef>
                <a:spcPct val="0"/>
              </a:spcBef>
            </a:pPr>
            <a:endParaRPr lang="en-US" sz="2199" u="sng" dirty="0">
              <a:latin typeface="Helvetica Now" panose="020B0604020202020204" charset="0"/>
              <a:ea typeface="Helvetica Now Bold"/>
              <a:cs typeface="Helvetica Now Bold"/>
              <a:sym typeface="Helvetica Now Bold"/>
            </a:endParaRPr>
          </a:p>
        </p:txBody>
      </p:sp>
      <p:sp>
        <p:nvSpPr>
          <p:cNvPr id="7" name="ZoneTexte 6">
            <a:extLst>
              <a:ext uri="{FF2B5EF4-FFF2-40B4-BE49-F238E27FC236}">
                <a16:creationId xmlns:a16="http://schemas.microsoft.com/office/drawing/2014/main" id="{600F0D63-ADDA-2210-2F3F-3C01E1990AA1}"/>
              </a:ext>
            </a:extLst>
          </p:cNvPr>
          <p:cNvSpPr txBox="1"/>
          <p:nvPr/>
        </p:nvSpPr>
        <p:spPr>
          <a:xfrm>
            <a:off x="2057402" y="2718018"/>
            <a:ext cx="7044515" cy="1816395"/>
          </a:xfrm>
          <a:prstGeom prst="rect">
            <a:avLst/>
          </a:prstGeom>
          <a:noFill/>
        </p:spPr>
        <p:txBody>
          <a:bodyPr wrap="square" rtlCol="0">
            <a:spAutoFit/>
          </a:bodyPr>
          <a:lstStyle/>
          <a:p>
            <a:pPr marL="571529" indent="-571529">
              <a:buFont typeface="Wingdings" panose="05000000000000000000" pitchFamily="2" charset="2"/>
              <a:buChar char="Ø"/>
            </a:pPr>
            <a:r>
              <a:rPr lang="fr-FR" sz="2801" dirty="0"/>
              <a:t>Risk </a:t>
            </a:r>
            <a:r>
              <a:rPr lang="fr-FR" sz="2801" dirty="0" err="1"/>
              <a:t>Knowledge</a:t>
            </a:r>
            <a:endParaRPr lang="fr-FR" sz="2801" dirty="0"/>
          </a:p>
          <a:p>
            <a:pPr marL="571529" indent="-571529">
              <a:buFont typeface="Wingdings" panose="05000000000000000000" pitchFamily="2" charset="2"/>
              <a:buChar char="Ø"/>
            </a:pPr>
            <a:r>
              <a:rPr lang="fr-FR" sz="2801" dirty="0"/>
              <a:t>Crisis management </a:t>
            </a:r>
            <a:r>
              <a:rPr lang="fr-FR" sz="2801" dirty="0" err="1"/>
              <a:t>preparedness</a:t>
            </a:r>
            <a:endParaRPr lang="fr-FR" sz="2801" dirty="0"/>
          </a:p>
          <a:p>
            <a:pPr marL="571529" indent="-571529">
              <a:buFont typeface="Wingdings" panose="05000000000000000000" pitchFamily="2" charset="2"/>
              <a:buChar char="Ø"/>
            </a:pPr>
            <a:r>
              <a:rPr lang="fr-FR" sz="2801" dirty="0"/>
              <a:t>Risk Monitoring</a:t>
            </a:r>
          </a:p>
          <a:p>
            <a:pPr marL="571529" indent="-571529">
              <a:buFont typeface="Wingdings" panose="05000000000000000000" pitchFamily="2" charset="2"/>
              <a:buChar char="Ø"/>
            </a:pPr>
            <a:r>
              <a:rPr lang="fr-FR" sz="2801" dirty="0" err="1"/>
              <a:t>Dissemination</a:t>
            </a:r>
            <a:r>
              <a:rPr lang="fr-FR" sz="2801" dirty="0"/>
              <a:t> of infos / </a:t>
            </a:r>
            <a:r>
              <a:rPr lang="fr-FR" sz="2801" dirty="0" err="1"/>
              <a:t>Alerts</a:t>
            </a:r>
            <a:endParaRPr lang="en-US" sz="2801" dirty="0"/>
          </a:p>
        </p:txBody>
      </p:sp>
      <p:pic>
        <p:nvPicPr>
          <p:cNvPr id="6" name="Image 5">
            <a:extLst>
              <a:ext uri="{FF2B5EF4-FFF2-40B4-BE49-F238E27FC236}">
                <a16:creationId xmlns:a16="http://schemas.microsoft.com/office/drawing/2014/main" id="{6BE0E7D9-6D22-4C5D-AD46-F27D7B281186}"/>
              </a:ext>
            </a:extLst>
          </p:cNvPr>
          <p:cNvPicPr>
            <a:picLocks noChangeAspect="1"/>
          </p:cNvPicPr>
          <p:nvPr/>
        </p:nvPicPr>
        <p:blipFill>
          <a:blip r:embed="rId5"/>
          <a:stretch>
            <a:fillRect/>
          </a:stretch>
        </p:blipFill>
        <p:spPr>
          <a:xfrm>
            <a:off x="228601" y="9105901"/>
            <a:ext cx="948335" cy="948335"/>
          </a:xfrm>
          <a:prstGeom prst="rect">
            <a:avLst/>
          </a:prstGeom>
        </p:spPr>
      </p:pic>
      <p:pic>
        <p:nvPicPr>
          <p:cNvPr id="9" name="Image 8">
            <a:extLst>
              <a:ext uri="{FF2B5EF4-FFF2-40B4-BE49-F238E27FC236}">
                <a16:creationId xmlns:a16="http://schemas.microsoft.com/office/drawing/2014/main" id="{4D18B170-305F-07C0-FF5D-3DE70E25271A}"/>
              </a:ext>
            </a:extLst>
          </p:cNvPr>
          <p:cNvPicPr>
            <a:picLocks noChangeAspect="1"/>
          </p:cNvPicPr>
          <p:nvPr/>
        </p:nvPicPr>
        <p:blipFill>
          <a:blip r:embed="rId6"/>
          <a:stretch>
            <a:fillRect/>
          </a:stretch>
        </p:blipFill>
        <p:spPr>
          <a:xfrm>
            <a:off x="381002" y="5152031"/>
            <a:ext cx="5908079" cy="3557433"/>
          </a:xfrm>
          <a:prstGeom prst="rect">
            <a:avLst/>
          </a:prstGeom>
        </p:spPr>
      </p:pic>
      <p:sp>
        <p:nvSpPr>
          <p:cNvPr id="10" name="ZoneTexte 9">
            <a:extLst>
              <a:ext uri="{FF2B5EF4-FFF2-40B4-BE49-F238E27FC236}">
                <a16:creationId xmlns:a16="http://schemas.microsoft.com/office/drawing/2014/main" id="{ACE49DE0-6A25-CCCC-FC8D-00851453DE93}"/>
              </a:ext>
            </a:extLst>
          </p:cNvPr>
          <p:cNvSpPr txBox="1"/>
          <p:nvPr/>
        </p:nvSpPr>
        <p:spPr>
          <a:xfrm>
            <a:off x="9867146" y="6480871"/>
            <a:ext cx="8344655" cy="3539430"/>
          </a:xfrm>
          <a:prstGeom prst="rect">
            <a:avLst/>
          </a:prstGeom>
          <a:noFill/>
        </p:spPr>
        <p:txBody>
          <a:bodyPr wrap="square" rtlCol="0">
            <a:spAutoFit/>
          </a:bodyPr>
          <a:lstStyle/>
          <a:p>
            <a:r>
              <a:rPr lang="fr-FR" sz="3200" dirty="0" err="1">
                <a:sym typeface="Wingdings" panose="05000000000000000000" pitchFamily="2" charset="2"/>
              </a:rPr>
              <a:t>Preparing</a:t>
            </a:r>
            <a:r>
              <a:rPr lang="fr-FR" sz="3200" dirty="0">
                <a:sym typeface="Wingdings" panose="05000000000000000000" pitchFamily="2" charset="2"/>
              </a:rPr>
              <a:t> </a:t>
            </a:r>
            <a:r>
              <a:rPr lang="fr-FR" sz="3200" b="1" i="1" dirty="0">
                <a:sym typeface="Wingdings" panose="05000000000000000000" pitchFamily="2" charset="2"/>
              </a:rPr>
              <a:t>Action Plans </a:t>
            </a:r>
            <a:r>
              <a:rPr lang="fr-FR" sz="3200" dirty="0">
                <a:sym typeface="Wingdings" panose="05000000000000000000" pitchFamily="2" charset="2"/>
              </a:rPr>
              <a:t>for </a:t>
            </a:r>
            <a:r>
              <a:rPr lang="fr-FR" sz="3200" dirty="0" err="1">
                <a:sym typeface="Wingdings" panose="05000000000000000000" pitchFamily="2" charset="2"/>
              </a:rPr>
              <a:t>each</a:t>
            </a:r>
            <a:r>
              <a:rPr lang="fr-FR" sz="3200" dirty="0">
                <a:sym typeface="Wingdings" panose="05000000000000000000" pitchFamily="2" charset="2"/>
              </a:rPr>
              <a:t> type of </a:t>
            </a:r>
            <a:r>
              <a:rPr lang="fr-FR" sz="3200" dirty="0" err="1">
                <a:sym typeface="Wingdings" panose="05000000000000000000" pitchFamily="2" charset="2"/>
              </a:rPr>
              <a:t>risk</a:t>
            </a:r>
            <a:endParaRPr lang="fr-FR" sz="3200" dirty="0">
              <a:sym typeface="Wingdings" panose="05000000000000000000" pitchFamily="2" charset="2"/>
            </a:endParaRPr>
          </a:p>
          <a:p>
            <a:r>
              <a:rPr lang="fr-FR" sz="3200" dirty="0">
                <a:sym typeface="Wingdings" panose="05000000000000000000" pitchFamily="2" charset="2"/>
              </a:rPr>
              <a:t>To </a:t>
            </a:r>
            <a:r>
              <a:rPr lang="fr-FR" sz="3200" dirty="0" err="1">
                <a:sym typeface="Wingdings" panose="05000000000000000000" pitchFamily="2" charset="2"/>
              </a:rPr>
              <a:t>identify</a:t>
            </a:r>
            <a:r>
              <a:rPr lang="fr-FR" sz="3200" dirty="0">
                <a:sym typeface="Wingdings" panose="05000000000000000000" pitchFamily="2" charset="2"/>
              </a:rPr>
              <a:t> </a:t>
            </a:r>
            <a:r>
              <a:rPr lang="fr-FR" sz="3200" dirty="0" err="1">
                <a:sym typeface="Wingdings" panose="05000000000000000000" pitchFamily="2" charset="2"/>
              </a:rPr>
              <a:t>gradually</a:t>
            </a:r>
            <a:r>
              <a:rPr lang="fr-FR" sz="3200" dirty="0">
                <a:sym typeface="Wingdings" panose="05000000000000000000" pitchFamily="2" charset="2"/>
              </a:rPr>
              <a:t> :</a:t>
            </a:r>
          </a:p>
          <a:p>
            <a:r>
              <a:rPr lang="fr-FR" sz="3200" dirty="0">
                <a:sym typeface="Wingdings" panose="05000000000000000000" pitchFamily="2" charset="2"/>
              </a:rPr>
              <a:t>	- </a:t>
            </a:r>
            <a:r>
              <a:rPr lang="fr-FR" sz="3200" dirty="0" err="1">
                <a:sym typeface="Wingdings" panose="05000000000000000000" pitchFamily="2" charset="2"/>
              </a:rPr>
              <a:t>roads</a:t>
            </a:r>
            <a:r>
              <a:rPr lang="fr-FR" sz="3200" dirty="0">
                <a:sym typeface="Wingdings" panose="05000000000000000000" pitchFamily="2" charset="2"/>
              </a:rPr>
              <a:t> to close</a:t>
            </a:r>
          </a:p>
          <a:p>
            <a:r>
              <a:rPr lang="fr-FR" sz="3200" dirty="0">
                <a:sym typeface="Wingdings" panose="05000000000000000000" pitchFamily="2" charset="2"/>
              </a:rPr>
              <a:t>	- </a:t>
            </a:r>
            <a:r>
              <a:rPr lang="en-US" sz="3200" dirty="0">
                <a:sym typeface="Wingdings" panose="05000000000000000000" pitchFamily="2" charset="2"/>
              </a:rPr>
              <a:t>sensitive issues to alert/evacuate</a:t>
            </a:r>
          </a:p>
          <a:p>
            <a:r>
              <a:rPr lang="en-US" sz="3200" dirty="0">
                <a:sym typeface="Wingdings" panose="05000000000000000000" pitchFamily="2" charset="2"/>
              </a:rPr>
              <a:t>	- technical resources</a:t>
            </a:r>
            <a:endParaRPr lang="fr-FR" sz="3200" dirty="0">
              <a:sym typeface="Wingdings" panose="05000000000000000000" pitchFamily="2" charset="2"/>
            </a:endParaRPr>
          </a:p>
          <a:p>
            <a:endParaRPr lang="fr-FR" sz="3200" dirty="0">
              <a:sym typeface="Wingdings" panose="05000000000000000000" pitchFamily="2" charset="2"/>
            </a:endParaRPr>
          </a:p>
          <a:p>
            <a:r>
              <a:rPr lang="fr-FR" sz="3200" dirty="0">
                <a:sym typeface="Wingdings" panose="05000000000000000000" pitchFamily="2" charset="2"/>
              </a:rPr>
              <a:t> Exemple of flood Action Plan  </a:t>
            </a:r>
            <a:endParaRPr lang="fr-FR" sz="3200" dirty="0"/>
          </a:p>
        </p:txBody>
      </p:sp>
      <p:pic>
        <p:nvPicPr>
          <p:cNvPr id="14" name="Image 13">
            <a:extLst>
              <a:ext uri="{FF2B5EF4-FFF2-40B4-BE49-F238E27FC236}">
                <a16:creationId xmlns:a16="http://schemas.microsoft.com/office/drawing/2014/main" id="{02A01743-D8EC-486C-49C8-EE5A9FFD9A29}"/>
              </a:ext>
            </a:extLst>
          </p:cNvPr>
          <p:cNvPicPr>
            <a:picLocks noChangeAspect="1"/>
          </p:cNvPicPr>
          <p:nvPr/>
        </p:nvPicPr>
        <p:blipFill>
          <a:blip r:embed="rId7"/>
          <a:stretch>
            <a:fillRect/>
          </a:stretch>
        </p:blipFill>
        <p:spPr>
          <a:xfrm>
            <a:off x="4800602" y="6493609"/>
            <a:ext cx="4852739" cy="3676715"/>
          </a:xfrm>
          <a:prstGeom prst="rect">
            <a:avLst/>
          </a:prstGeom>
        </p:spPr>
      </p:pic>
    </p:spTree>
    <p:extLst>
      <p:ext uri="{BB962C8B-B14F-4D97-AF65-F5344CB8AC3E}">
        <p14:creationId xmlns:p14="http://schemas.microsoft.com/office/powerpoint/2010/main" val="766155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B1CA8-9F47-C394-A31A-DC0369AE3403}"/>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906244EA-6D7C-C424-2713-D59493F12F98}"/>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1973AEFA-0261-CF5F-8A18-6942EF50FCCF}"/>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4" name="Picture 2">
            <a:extLst>
              <a:ext uri="{FF2B5EF4-FFF2-40B4-BE49-F238E27FC236}">
                <a16:creationId xmlns:a16="http://schemas.microsoft.com/office/drawing/2014/main" id="{215D70F1-B05F-F1F8-3E8F-1639D368ED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066800" y="5151783"/>
            <a:ext cx="3467100" cy="346710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29">
            <a:extLst>
              <a:ext uri="{FF2B5EF4-FFF2-40B4-BE49-F238E27FC236}">
                <a16:creationId xmlns:a16="http://schemas.microsoft.com/office/drawing/2014/main" id="{D87D033D-70FA-ED50-A057-A7BE43BFD854}"/>
              </a:ext>
            </a:extLst>
          </p:cNvPr>
          <p:cNvSpPr txBox="1"/>
          <p:nvPr/>
        </p:nvSpPr>
        <p:spPr>
          <a:xfrm>
            <a:off x="1578388" y="3467100"/>
            <a:ext cx="6803612" cy="1938992"/>
          </a:xfrm>
          <a:prstGeom prst="rect">
            <a:avLst/>
          </a:prstGeom>
          <a:noFill/>
        </p:spPr>
        <p:txBody>
          <a:bodyPr wrap="square">
            <a:spAutoFit/>
          </a:bodyPr>
          <a:lstStyle/>
          <a:p>
            <a:r>
              <a:rPr lang="en-US" sz="4800" b="1" dirty="0"/>
              <a:t>Nikos Passas</a:t>
            </a:r>
          </a:p>
          <a:p>
            <a:r>
              <a:rPr lang="en-US" sz="3600" b="1" dirty="0"/>
              <a:t>Independent Directorate of Civil Protection of the Region of Attica</a:t>
            </a:r>
            <a:endParaRPr lang="fr-FR" sz="3600" dirty="0"/>
          </a:p>
        </p:txBody>
      </p:sp>
      <p:pic>
        <p:nvPicPr>
          <p:cNvPr id="6" name="Picture 5" descr="A blue triangle with white text&#10;&#10;AI-generated content may be incorrect.">
            <a:extLst>
              <a:ext uri="{FF2B5EF4-FFF2-40B4-BE49-F238E27FC236}">
                <a16:creationId xmlns:a16="http://schemas.microsoft.com/office/drawing/2014/main" id="{E9A69554-3AF4-F40A-6ACD-6EFBFF109C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3481" y="5667332"/>
            <a:ext cx="2994707" cy="2305136"/>
          </a:xfrm>
          <a:prstGeom prst="rect">
            <a:avLst/>
          </a:prstGeom>
        </p:spPr>
      </p:pic>
      <p:pic>
        <p:nvPicPr>
          <p:cNvPr id="3" name="Picture 2" descr="A qr code with a white background&#10;&#10;AI-generated content may be incorrect.">
            <a:extLst>
              <a:ext uri="{FF2B5EF4-FFF2-40B4-BE49-F238E27FC236}">
                <a16:creationId xmlns:a16="http://schemas.microsoft.com/office/drawing/2014/main" id="{B30C1F76-D5F2-6BC9-070F-8ED2CCECCE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
        <p:nvSpPr>
          <p:cNvPr id="8" name="Rounded Rectangle 7">
            <a:extLst>
              <a:ext uri="{FF2B5EF4-FFF2-40B4-BE49-F238E27FC236}">
                <a16:creationId xmlns:a16="http://schemas.microsoft.com/office/drawing/2014/main" id="{C5D3BB17-CAC1-4145-B469-07C1217C3A6A}"/>
              </a:ext>
            </a:extLst>
          </p:cNvPr>
          <p:cNvSpPr/>
          <p:nvPr/>
        </p:nvSpPr>
        <p:spPr>
          <a:xfrm>
            <a:off x="11658600" y="193814"/>
            <a:ext cx="6324600" cy="3124200"/>
          </a:xfrm>
          <a:prstGeom prst="round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In your experience, what most often prevents warnings from leading to timely local action on the ground, and what does a warning need to better support local decision-making?</a:t>
            </a:r>
            <a:endParaRPr lang="en-US" sz="2800" dirty="0"/>
          </a:p>
        </p:txBody>
      </p:sp>
    </p:spTree>
    <p:extLst>
      <p:ext uri="{BB962C8B-B14F-4D97-AF65-F5344CB8AC3E}">
        <p14:creationId xmlns:p14="http://schemas.microsoft.com/office/powerpoint/2010/main" val="6501868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F791F-C7F5-DDD9-95D0-4F12F149C5D7}"/>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54EE82C0-BA44-3BC7-627A-2564D7548BEF}"/>
              </a:ext>
            </a:extLst>
          </p:cNvPr>
          <p:cNvSpPr txBox="1">
            <a:spLocks noGrp="1"/>
          </p:cNvSpPr>
          <p:nvPr>
            <p:ph type="title"/>
          </p:nvPr>
        </p:nvSpPr>
        <p:spPr>
          <a:xfrm>
            <a:off x="1278984" y="1887065"/>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Bottlenecks: From Warning to Action</a:t>
            </a:r>
          </a:p>
        </p:txBody>
      </p:sp>
      <p:sp>
        <p:nvSpPr>
          <p:cNvPr id="7" name="Rectangle 5">
            <a:extLst>
              <a:ext uri="{FF2B5EF4-FFF2-40B4-BE49-F238E27FC236}">
                <a16:creationId xmlns:a16="http://schemas.microsoft.com/office/drawing/2014/main" id="{20648B12-C1CF-20B3-6272-3D3C5D151418}"/>
              </a:ext>
            </a:extLst>
          </p:cNvPr>
          <p:cNvSpPr>
            <a:spLocks noChangeArrowheads="1"/>
          </p:cNvSpPr>
          <p:nvPr/>
        </p:nvSpPr>
        <p:spPr bwMode="auto">
          <a:xfrm>
            <a:off x="514350" y="2747626"/>
            <a:ext cx="8629650" cy="5748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tr-TR" sz="2400" b="1" dirty="0"/>
              <a:t>Information Fragmentation:</a:t>
            </a:r>
            <a:r>
              <a:rPr lang="tr-TR" sz="2400" dirty="0"/>
              <a:t> Siloed communication between agencies (Phone/Email delays).</a:t>
            </a:r>
            <a:endParaRPr lang="en-US" sz="2400" dirty="0"/>
          </a:p>
          <a:p>
            <a:pPr defTabSz="1371600" eaLnBrk="0" fontAlgn="base" hangingPunct="0">
              <a:lnSpc>
                <a:spcPct val="200000"/>
              </a:lnSpc>
              <a:spcBef>
                <a:spcPct val="0"/>
              </a:spcBef>
              <a:spcAft>
                <a:spcPct val="0"/>
              </a:spcAft>
            </a:pPr>
            <a:endParaRPr lang="en-US"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Data vs. Actionable Intel:</a:t>
            </a:r>
            <a:r>
              <a:rPr lang="en-US" sz="2400" dirty="0"/>
              <a:t> Raw meteorological data often lacks operational "impact context.“</a:t>
            </a:r>
          </a:p>
          <a:p>
            <a:pPr defTabSz="1371600" eaLnBrk="0" fontAlgn="base" hangingPunct="0">
              <a:lnSpc>
                <a:spcPct val="200000"/>
              </a:lnSpc>
              <a:spcBef>
                <a:spcPct val="0"/>
              </a:spcBef>
              <a:spcAft>
                <a:spcPct val="0"/>
              </a:spcAft>
            </a:pPr>
            <a:endParaRPr lang="en-US" sz="24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The Missing Link:</a:t>
            </a:r>
            <a:r>
              <a:rPr lang="en-US" sz="2400" dirty="0"/>
              <a:t> The gap between receiving a warning and knowing exactly "who-does-what" on the ground.</a:t>
            </a:r>
          </a:p>
        </p:txBody>
      </p:sp>
      <p:pic>
        <p:nvPicPr>
          <p:cNvPr id="4" name="Εικόνα 3">
            <a:extLst>
              <a:ext uri="{FF2B5EF4-FFF2-40B4-BE49-F238E27FC236}">
                <a16:creationId xmlns:a16="http://schemas.microsoft.com/office/drawing/2014/main" id="{A84702B8-141D-7894-54E6-A502C79260F5}"/>
              </a:ext>
            </a:extLst>
          </p:cNvPr>
          <p:cNvPicPr>
            <a:picLocks noChangeAspect="1"/>
          </p:cNvPicPr>
          <p:nvPr/>
        </p:nvPicPr>
        <p:blipFill>
          <a:blip r:embed="rId2"/>
          <a:srcRect t="11839" b="16912"/>
          <a:stretch>
            <a:fillRect/>
          </a:stretch>
        </p:blipFill>
        <p:spPr>
          <a:xfrm>
            <a:off x="9722470" y="2551862"/>
            <a:ext cx="7269981" cy="2909138"/>
          </a:xfrm>
          <a:prstGeom prst="rect">
            <a:avLst/>
          </a:prstGeom>
        </p:spPr>
      </p:pic>
      <p:sp>
        <p:nvSpPr>
          <p:cNvPr id="2" name="Freeform 20">
            <a:extLst>
              <a:ext uri="{FF2B5EF4-FFF2-40B4-BE49-F238E27FC236}">
                <a16:creationId xmlns:a16="http://schemas.microsoft.com/office/drawing/2014/main" id="{AB6DAE03-BF8D-A2CE-247F-A32B6E09797F}"/>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3"/>
            <a:srcRect/>
            <a:stretch/>
          </a:blipFill>
          <a:ln w="0">
            <a:noFill/>
          </a:ln>
        </p:spPr>
        <p:style>
          <a:lnRef idx="0">
            <a:scrgbClr r="0" g="0" b="0"/>
          </a:lnRef>
          <a:fillRef idx="0">
            <a:scrgbClr r="0" g="0" b="0"/>
          </a:fillRef>
          <a:effectRef idx="0">
            <a:scrgbClr r="0" g="0" b="0"/>
          </a:effectRef>
          <a:fontRef idx="minor"/>
        </p:style>
        <p:txBody>
          <a:bodyPr/>
          <a:lstStyle/>
          <a:p>
            <a:endParaRPr lang="en-US"/>
          </a:p>
        </p:txBody>
      </p:sp>
      <p:pic>
        <p:nvPicPr>
          <p:cNvPr id="14" name="Εικόνα 13">
            <a:extLst>
              <a:ext uri="{FF2B5EF4-FFF2-40B4-BE49-F238E27FC236}">
                <a16:creationId xmlns:a16="http://schemas.microsoft.com/office/drawing/2014/main" id="{A9DC5809-214C-2273-CC18-E63F08F07075}"/>
              </a:ext>
            </a:extLst>
          </p:cNvPr>
          <p:cNvPicPr>
            <a:picLocks noChangeAspect="1"/>
          </p:cNvPicPr>
          <p:nvPr/>
        </p:nvPicPr>
        <p:blipFill>
          <a:blip r:embed="rId4"/>
          <a:srcRect t="6812"/>
          <a:stretch>
            <a:fillRect/>
          </a:stretch>
        </p:blipFill>
        <p:spPr>
          <a:xfrm>
            <a:off x="9214543" y="5945680"/>
            <a:ext cx="7110988" cy="3617420"/>
          </a:xfrm>
          <a:prstGeom prst="rect">
            <a:avLst/>
          </a:prstGeom>
        </p:spPr>
      </p:pic>
      <p:pic>
        <p:nvPicPr>
          <p:cNvPr id="9" name="Picture 8">
            <a:extLst>
              <a:ext uri="{FF2B5EF4-FFF2-40B4-BE49-F238E27FC236}">
                <a16:creationId xmlns:a16="http://schemas.microsoft.com/office/drawing/2014/main" id="{799EBA5B-3943-B0D1-FC7A-26EE56664D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1596"/>
            <a:ext cx="18288000" cy="1725282"/>
          </a:xfrm>
          <a:prstGeom prst="rect">
            <a:avLst/>
          </a:prstGeom>
        </p:spPr>
      </p:pic>
    </p:spTree>
    <p:extLst>
      <p:ext uri="{BB962C8B-B14F-4D97-AF65-F5344CB8AC3E}">
        <p14:creationId xmlns:p14="http://schemas.microsoft.com/office/powerpoint/2010/main" val="2671783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7358F-46F5-878D-902E-1A95EC3B69ED}"/>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B5C32E1A-66F5-0A84-563F-998B55BA3678}"/>
              </a:ext>
            </a:extLst>
          </p:cNvPr>
          <p:cNvSpPr txBox="1">
            <a:spLocks noGrp="1"/>
          </p:cNvSpPr>
          <p:nvPr>
            <p:ph type="title"/>
          </p:nvPr>
        </p:nvSpPr>
        <p:spPr>
          <a:xfrm>
            <a:off x="1257300" y="1850319"/>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Requirements for Effective Decision-Making</a:t>
            </a:r>
          </a:p>
        </p:txBody>
      </p:sp>
      <p:sp>
        <p:nvSpPr>
          <p:cNvPr id="7" name="Rectangle 5">
            <a:extLst>
              <a:ext uri="{FF2B5EF4-FFF2-40B4-BE49-F238E27FC236}">
                <a16:creationId xmlns:a16="http://schemas.microsoft.com/office/drawing/2014/main" id="{1DEFC91A-6C5A-DC8F-33EF-578DE57BAAD6}"/>
              </a:ext>
            </a:extLst>
          </p:cNvPr>
          <p:cNvSpPr>
            <a:spLocks noChangeArrowheads="1"/>
          </p:cNvSpPr>
          <p:nvPr/>
        </p:nvSpPr>
        <p:spPr bwMode="auto">
          <a:xfrm>
            <a:off x="514350" y="2835809"/>
            <a:ext cx="8629650" cy="5194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Digital Synergy:</a:t>
            </a:r>
            <a:r>
              <a:rPr lang="en-US" sz="2400" dirty="0"/>
              <a:t> Moving away from linear, bureaucratic reporting methods.</a:t>
            </a:r>
            <a:endParaRPr lang="en-US" sz="10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Shared Situational Awareness:</a:t>
            </a:r>
            <a:r>
              <a:rPr lang="en-US" sz="2400" dirty="0"/>
              <a:t> All stakeholders (Region, Municipalities, Responders) viewing the same operational picture in real-time.</a:t>
            </a:r>
            <a:endParaRPr lang="en-US" sz="10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Contextualization:</a:t>
            </a:r>
            <a:r>
              <a:rPr lang="en-US" sz="2400" dirty="0"/>
              <a:t> Warnings that automatically link hazard severity to specific local vulnerabilities.</a:t>
            </a:r>
          </a:p>
        </p:txBody>
      </p:sp>
      <p:sp>
        <p:nvSpPr>
          <p:cNvPr id="2" name="Freeform 20">
            <a:extLst>
              <a:ext uri="{FF2B5EF4-FFF2-40B4-BE49-F238E27FC236}">
                <a16:creationId xmlns:a16="http://schemas.microsoft.com/office/drawing/2014/main" id="{978A3310-E7E1-EE9F-9A83-59BF7236646B}"/>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txBody>
          <a:bodyPr/>
          <a:lstStyle/>
          <a:p>
            <a:endParaRPr lang="en-US"/>
          </a:p>
        </p:txBody>
      </p:sp>
      <p:grpSp>
        <p:nvGrpSpPr>
          <p:cNvPr id="9" name="Ομάδα 8">
            <a:extLst>
              <a:ext uri="{FF2B5EF4-FFF2-40B4-BE49-F238E27FC236}">
                <a16:creationId xmlns:a16="http://schemas.microsoft.com/office/drawing/2014/main" id="{3B7F6930-EA11-EBB0-9BB4-B6E86B49D848}"/>
              </a:ext>
            </a:extLst>
          </p:cNvPr>
          <p:cNvGrpSpPr/>
          <p:nvPr/>
        </p:nvGrpSpPr>
        <p:grpSpPr>
          <a:xfrm>
            <a:off x="9144000" y="4741817"/>
            <a:ext cx="9080500" cy="4613768"/>
            <a:chOff x="8836298" y="4741817"/>
            <a:chExt cx="9080500" cy="4613768"/>
          </a:xfrm>
        </p:grpSpPr>
        <p:pic>
          <p:nvPicPr>
            <p:cNvPr id="4" name="Εικόνα 3">
              <a:extLst>
                <a:ext uri="{FF2B5EF4-FFF2-40B4-BE49-F238E27FC236}">
                  <a16:creationId xmlns:a16="http://schemas.microsoft.com/office/drawing/2014/main" id="{DDDB2BCE-9134-2575-8303-D5144ED9D789}"/>
                </a:ext>
              </a:extLst>
            </p:cNvPr>
            <p:cNvPicPr>
              <a:picLocks noChangeAspect="1"/>
            </p:cNvPicPr>
            <p:nvPr/>
          </p:nvPicPr>
          <p:blipFill>
            <a:blip r:embed="rId3"/>
            <a:stretch>
              <a:fillRect/>
            </a:stretch>
          </p:blipFill>
          <p:spPr>
            <a:xfrm>
              <a:off x="8836298" y="4741817"/>
              <a:ext cx="9080500" cy="4613768"/>
            </a:xfrm>
            <a:prstGeom prst="rect">
              <a:avLst/>
            </a:prstGeom>
          </p:spPr>
        </p:pic>
        <p:sp>
          <p:nvSpPr>
            <p:cNvPr id="5" name="Ορθογώνιο 4">
              <a:extLst>
                <a:ext uri="{FF2B5EF4-FFF2-40B4-BE49-F238E27FC236}">
                  <a16:creationId xmlns:a16="http://schemas.microsoft.com/office/drawing/2014/main" id="{61D3E4CA-3A29-767C-4F07-571B1A8443D1}"/>
                </a:ext>
              </a:extLst>
            </p:cNvPr>
            <p:cNvSpPr/>
            <p:nvPr/>
          </p:nvSpPr>
          <p:spPr>
            <a:xfrm>
              <a:off x="15577457" y="4832713"/>
              <a:ext cx="927463" cy="274320"/>
            </a:xfrm>
            <a:prstGeom prst="rect">
              <a:avLst/>
            </a:prstGeom>
            <a:noFill/>
            <a:ln>
              <a:solidFill>
                <a:srgbClr val="ED1D24"/>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Ορθογώνιο 7">
              <a:extLst>
                <a:ext uri="{FF2B5EF4-FFF2-40B4-BE49-F238E27FC236}">
                  <a16:creationId xmlns:a16="http://schemas.microsoft.com/office/drawing/2014/main" id="{68362746-C0AE-214B-AD16-43DB35A24EBB}"/>
                </a:ext>
              </a:extLst>
            </p:cNvPr>
            <p:cNvSpPr/>
            <p:nvPr/>
          </p:nvSpPr>
          <p:spPr>
            <a:xfrm>
              <a:off x="14297297" y="4832713"/>
              <a:ext cx="640080" cy="274319"/>
            </a:xfrm>
            <a:prstGeom prst="rect">
              <a:avLst/>
            </a:prstGeom>
            <a:noFill/>
            <a:ln>
              <a:solidFill>
                <a:srgbClr val="ED1D24"/>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grpSp>
      <p:pic>
        <p:nvPicPr>
          <p:cNvPr id="6" name="Picture 5">
            <a:extLst>
              <a:ext uri="{FF2B5EF4-FFF2-40B4-BE49-F238E27FC236}">
                <a16:creationId xmlns:a16="http://schemas.microsoft.com/office/drawing/2014/main" id="{3EC68A06-5FDD-6F14-2859-F8A6FFA728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596"/>
            <a:ext cx="18288000" cy="1725282"/>
          </a:xfrm>
          <a:prstGeom prst="rect">
            <a:avLst/>
          </a:prstGeom>
        </p:spPr>
      </p:pic>
    </p:spTree>
    <p:extLst>
      <p:ext uri="{BB962C8B-B14F-4D97-AF65-F5344CB8AC3E}">
        <p14:creationId xmlns:p14="http://schemas.microsoft.com/office/powerpoint/2010/main" val="34273922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C7801-A572-915A-4403-A03D04AD69D7}"/>
            </a:ext>
          </a:extLst>
        </p:cNvPr>
        <p:cNvGrpSpPr/>
        <p:nvPr/>
      </p:nvGrpSpPr>
      <p:grpSpPr>
        <a:xfrm>
          <a:off x="0" y="0"/>
          <a:ext cx="0" cy="0"/>
          <a:chOff x="0" y="0"/>
          <a:chExt cx="0" cy="0"/>
        </a:xfrm>
      </p:grpSpPr>
      <p:sp>
        <p:nvSpPr>
          <p:cNvPr id="15" name="Τίτλος 6">
            <a:extLst>
              <a:ext uri="{FF2B5EF4-FFF2-40B4-BE49-F238E27FC236}">
                <a16:creationId xmlns:a16="http://schemas.microsoft.com/office/drawing/2014/main" id="{2A6806E2-5B88-A6B7-3AB8-7DB97F1957BE}"/>
              </a:ext>
            </a:extLst>
          </p:cNvPr>
          <p:cNvSpPr txBox="1">
            <a:spLocks noGrp="1"/>
          </p:cNvSpPr>
          <p:nvPr>
            <p:ph type="title"/>
          </p:nvPr>
        </p:nvSpPr>
        <p:spPr>
          <a:xfrm>
            <a:off x="1580541" y="1746145"/>
            <a:ext cx="15773400" cy="664797"/>
          </a:xfrm>
          <a:prstGeom prst="rect">
            <a:avLst/>
          </a:prstGeom>
          <a:noFill/>
        </p:spPr>
        <p:txBody>
          <a:bodyPr wrap="square">
            <a:spAutoFit/>
          </a:bodyPr>
          <a:lstStyle/>
          <a:p>
            <a:pPr algn="just"/>
            <a:r>
              <a:rPr lang="en-US" sz="4800" b="1" dirty="0">
                <a:latin typeface="Calibri" panose="020F0502020204030204" pitchFamily="34" charset="0"/>
                <a:ea typeface="Calibri" panose="020F0502020204030204" pitchFamily="34" charset="0"/>
                <a:cs typeface="Calibri" panose="020F0502020204030204" pitchFamily="34" charset="0"/>
              </a:rPr>
              <a:t>GOBEYOND Solution: Inter-agency Workspaces</a:t>
            </a:r>
          </a:p>
        </p:txBody>
      </p:sp>
      <p:sp>
        <p:nvSpPr>
          <p:cNvPr id="7" name="Rectangle 5">
            <a:extLst>
              <a:ext uri="{FF2B5EF4-FFF2-40B4-BE49-F238E27FC236}">
                <a16:creationId xmlns:a16="http://schemas.microsoft.com/office/drawing/2014/main" id="{20F31A53-D132-148B-7A61-D52A5293FD59}"/>
              </a:ext>
            </a:extLst>
          </p:cNvPr>
          <p:cNvSpPr>
            <a:spLocks noChangeArrowheads="1"/>
          </p:cNvSpPr>
          <p:nvPr/>
        </p:nvSpPr>
        <p:spPr bwMode="auto">
          <a:xfrm>
            <a:off x="514350" y="2455674"/>
            <a:ext cx="8629650" cy="7041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Living Labs Heritage:</a:t>
            </a:r>
            <a:r>
              <a:rPr lang="en-US" sz="2400" dirty="0"/>
              <a:t> Co-designed with local authorities and first responders.</a:t>
            </a:r>
            <a:endParaRPr lang="el-GR" sz="2400" dirty="0"/>
          </a:p>
          <a:p>
            <a:pPr defTabSz="1371600" eaLnBrk="0" fontAlgn="base" hangingPunct="0">
              <a:lnSpc>
                <a:spcPct val="200000"/>
              </a:lnSpc>
              <a:spcBef>
                <a:spcPct val="0"/>
              </a:spcBef>
              <a:spcAft>
                <a:spcPct val="0"/>
              </a:spcAft>
            </a:pPr>
            <a:endParaRPr lang="en-US" sz="12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Data Integration:</a:t>
            </a:r>
            <a:r>
              <a:rPr lang="en-US" sz="2400" dirty="0"/>
              <a:t> Combining Forecasts + Geospatial Infrastructure + </a:t>
            </a:r>
            <a:r>
              <a:rPr lang="en-US" sz="2400" b="1" dirty="0"/>
              <a:t>Vulnerability Points per hazard</a:t>
            </a:r>
            <a:r>
              <a:rPr lang="en-US" sz="2400" dirty="0"/>
              <a:t>.</a:t>
            </a:r>
            <a:endParaRPr lang="el-GR" sz="2400" dirty="0"/>
          </a:p>
          <a:p>
            <a:pPr defTabSz="1371600" eaLnBrk="0" fontAlgn="base" hangingPunct="0">
              <a:lnSpc>
                <a:spcPct val="200000"/>
              </a:lnSpc>
              <a:spcBef>
                <a:spcPct val="0"/>
              </a:spcBef>
              <a:spcAft>
                <a:spcPct val="0"/>
              </a:spcAft>
            </a:pPr>
            <a:endParaRPr lang="en-US" sz="12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Actionable Focus:</a:t>
            </a:r>
            <a:r>
              <a:rPr lang="en-US" sz="2400" dirty="0"/>
              <a:t> Prioritizing protection for hospitals, health centers, and high-vulnerability locations.</a:t>
            </a:r>
            <a:endParaRPr lang="el-GR" sz="2400" dirty="0"/>
          </a:p>
          <a:p>
            <a:pPr defTabSz="1371600" eaLnBrk="0" fontAlgn="base" hangingPunct="0">
              <a:lnSpc>
                <a:spcPct val="200000"/>
              </a:lnSpc>
              <a:spcBef>
                <a:spcPct val="0"/>
              </a:spcBef>
              <a:spcAft>
                <a:spcPct val="0"/>
              </a:spcAft>
            </a:pPr>
            <a:endParaRPr lang="en-US" sz="1200" dirty="0"/>
          </a:p>
          <a:p>
            <a:pPr marL="428625" indent="-428625" defTabSz="1371600" eaLnBrk="0" fontAlgn="base" hangingPunct="0">
              <a:lnSpc>
                <a:spcPct val="200000"/>
              </a:lnSpc>
              <a:spcBef>
                <a:spcPct val="0"/>
              </a:spcBef>
              <a:spcAft>
                <a:spcPct val="0"/>
              </a:spcAft>
              <a:buFont typeface="Wingdings" panose="05000000000000000000" pitchFamily="2" charset="2"/>
              <a:buChar char="Ø"/>
            </a:pPr>
            <a:r>
              <a:rPr lang="en-US" sz="2400" b="1" dirty="0"/>
              <a:t>The Shift:</a:t>
            </a:r>
            <a:r>
              <a:rPr lang="en-US" sz="2400" dirty="0"/>
              <a:t> From "Information Relay" to "Collective Action" in a shared digital environment.</a:t>
            </a:r>
          </a:p>
        </p:txBody>
      </p:sp>
      <p:sp>
        <p:nvSpPr>
          <p:cNvPr id="3" name="Freeform 20">
            <a:extLst>
              <a:ext uri="{FF2B5EF4-FFF2-40B4-BE49-F238E27FC236}">
                <a16:creationId xmlns:a16="http://schemas.microsoft.com/office/drawing/2014/main" id="{161BC1A1-E5B4-D083-16D2-DC7F43B88464}"/>
              </a:ext>
            </a:extLst>
          </p:cNvPr>
          <p:cNvSpPr/>
          <p:nvPr/>
        </p:nvSpPr>
        <p:spPr>
          <a:xfrm>
            <a:off x="16440120" y="3244680"/>
            <a:ext cx="1847520" cy="7041960"/>
          </a:xfrm>
          <a:custGeom>
            <a:avLst/>
            <a:gdLst/>
            <a:ahLst/>
            <a:cxnLst/>
            <a:rect l="l" t="t" r="r" b="b"/>
            <a:pathLst>
              <a:path w="3695540" h="7418054">
                <a:moveTo>
                  <a:pt x="0" y="0"/>
                </a:moveTo>
                <a:lnTo>
                  <a:pt x="3695540" y="0"/>
                </a:lnTo>
                <a:lnTo>
                  <a:pt x="3695540" y="7418054"/>
                </a:lnTo>
                <a:lnTo>
                  <a:pt x="0" y="7418054"/>
                </a:lnTo>
                <a:lnTo>
                  <a:pt x="0" y="0"/>
                </a:lnTo>
                <a:close/>
              </a:path>
            </a:pathLst>
          </a:custGeom>
          <a:blipFill rotWithShape="0">
            <a:blip r:embed="rId3"/>
            <a:srcRect/>
            <a:stretch/>
          </a:blipFill>
          <a:ln w="0">
            <a:noFill/>
          </a:ln>
        </p:spPr>
        <p:style>
          <a:lnRef idx="0">
            <a:scrgbClr r="0" g="0" b="0"/>
          </a:lnRef>
          <a:fillRef idx="0">
            <a:scrgbClr r="0" g="0" b="0"/>
          </a:fillRef>
          <a:effectRef idx="0">
            <a:scrgbClr r="0" g="0" b="0"/>
          </a:effectRef>
          <a:fontRef idx="minor"/>
        </p:style>
        <p:txBody>
          <a:bodyPr/>
          <a:lstStyle/>
          <a:p>
            <a:endParaRPr lang="en-US"/>
          </a:p>
        </p:txBody>
      </p:sp>
      <p:pic>
        <p:nvPicPr>
          <p:cNvPr id="8" name="Picture 65">
            <a:extLst>
              <a:ext uri="{FF2B5EF4-FFF2-40B4-BE49-F238E27FC236}">
                <a16:creationId xmlns:a16="http://schemas.microsoft.com/office/drawing/2014/main" id="{BA6FE535-190B-0B46-25D7-D2699CBD6D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5298" b="25252"/>
          <a:stretch>
            <a:fillRect/>
          </a:stretch>
        </p:blipFill>
        <p:spPr bwMode="auto">
          <a:xfrm>
            <a:off x="10108276" y="2830101"/>
            <a:ext cx="6908915" cy="214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Εικόνα 11">
            <a:extLst>
              <a:ext uri="{FF2B5EF4-FFF2-40B4-BE49-F238E27FC236}">
                <a16:creationId xmlns:a16="http://schemas.microsoft.com/office/drawing/2014/main" id="{39676C64-AAE8-B0B3-7160-7DD2C608DEE1}"/>
              </a:ext>
            </a:extLst>
          </p:cNvPr>
          <p:cNvPicPr>
            <a:picLocks noChangeAspect="1"/>
          </p:cNvPicPr>
          <p:nvPr/>
        </p:nvPicPr>
        <p:blipFill>
          <a:blip r:embed="rId5"/>
          <a:stretch>
            <a:fillRect/>
          </a:stretch>
        </p:blipFill>
        <p:spPr>
          <a:xfrm>
            <a:off x="9113370" y="5775960"/>
            <a:ext cx="8819712" cy="3962399"/>
          </a:xfrm>
          <a:prstGeom prst="rect">
            <a:avLst/>
          </a:prstGeom>
        </p:spPr>
      </p:pic>
      <p:pic>
        <p:nvPicPr>
          <p:cNvPr id="4" name="Picture 3">
            <a:extLst>
              <a:ext uri="{FF2B5EF4-FFF2-40B4-BE49-F238E27FC236}">
                <a16:creationId xmlns:a16="http://schemas.microsoft.com/office/drawing/2014/main" id="{515C3F7C-FD60-545B-4A7E-82710FE65C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89476"/>
            <a:ext cx="18288000" cy="1725282"/>
          </a:xfrm>
          <a:prstGeom prst="rect">
            <a:avLst/>
          </a:prstGeom>
        </p:spPr>
      </p:pic>
    </p:spTree>
    <p:extLst>
      <p:ext uri="{BB962C8B-B14F-4D97-AF65-F5344CB8AC3E}">
        <p14:creationId xmlns:p14="http://schemas.microsoft.com/office/powerpoint/2010/main" val="35157068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000D0-0A0B-A88C-338C-434D8DD04945}"/>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899A7832-16D8-21EF-7FD6-3A6A871AC4F2}"/>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D67961C1-7898-A0B1-8345-E37190165393}"/>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4" name="Picture 2" descr="Imagen">
            <a:extLst>
              <a:ext uri="{FF2B5EF4-FFF2-40B4-BE49-F238E27FC236}">
                <a16:creationId xmlns:a16="http://schemas.microsoft.com/office/drawing/2014/main" id="{AD89FB9A-2C98-9B7B-50BD-5D88D848B13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388" y="5724020"/>
            <a:ext cx="2209800" cy="219176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29">
            <a:extLst>
              <a:ext uri="{FF2B5EF4-FFF2-40B4-BE49-F238E27FC236}">
                <a16:creationId xmlns:a16="http://schemas.microsoft.com/office/drawing/2014/main" id="{F1CD32A7-DB1C-B66A-60E1-9D0361335A5E}"/>
              </a:ext>
            </a:extLst>
          </p:cNvPr>
          <p:cNvSpPr txBox="1"/>
          <p:nvPr/>
        </p:nvSpPr>
        <p:spPr>
          <a:xfrm>
            <a:off x="1578388" y="3467100"/>
            <a:ext cx="6803612" cy="1938992"/>
          </a:xfrm>
          <a:prstGeom prst="rect">
            <a:avLst/>
          </a:prstGeom>
          <a:noFill/>
        </p:spPr>
        <p:txBody>
          <a:bodyPr wrap="square">
            <a:spAutoFit/>
          </a:bodyPr>
          <a:lstStyle/>
          <a:p>
            <a:r>
              <a:rPr lang="en-US" sz="4800" b="1" dirty="0"/>
              <a:t>Antonio Santiago </a:t>
            </a:r>
            <a:r>
              <a:rPr lang="en-US" sz="4800" b="1" dirty="0" err="1"/>
              <a:t>Gahete</a:t>
            </a:r>
            <a:endParaRPr lang="en-US" sz="4800" b="1" dirty="0"/>
          </a:p>
          <a:p>
            <a:r>
              <a:rPr lang="en-US" sz="3600" b="1" dirty="0"/>
              <a:t>Agencia de Emergencias de Andalucía</a:t>
            </a:r>
            <a:endParaRPr lang="fr-FR" sz="3600" dirty="0"/>
          </a:p>
        </p:txBody>
      </p:sp>
      <p:pic>
        <p:nvPicPr>
          <p:cNvPr id="3" name="Picture 2" descr="A qr code with a white background&#10;&#10;AI-generated content may be incorrect.">
            <a:extLst>
              <a:ext uri="{FF2B5EF4-FFF2-40B4-BE49-F238E27FC236}">
                <a16:creationId xmlns:a16="http://schemas.microsoft.com/office/drawing/2014/main" id="{64166F0C-BA47-FCDA-A00F-2B17F35385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
        <p:nvSpPr>
          <p:cNvPr id="6" name="Rounded Rectangle 5">
            <a:extLst>
              <a:ext uri="{FF2B5EF4-FFF2-40B4-BE49-F238E27FC236}">
                <a16:creationId xmlns:a16="http://schemas.microsoft.com/office/drawing/2014/main" id="{D0E049B1-2EFB-D280-8316-C6AFFD0C628B}"/>
              </a:ext>
            </a:extLst>
          </p:cNvPr>
          <p:cNvSpPr/>
          <p:nvPr/>
        </p:nvSpPr>
        <p:spPr>
          <a:xfrm>
            <a:off x="11658600" y="193814"/>
            <a:ext cx="6324600" cy="3124200"/>
          </a:xfrm>
          <a:prstGeom prst="round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In your experience, what most often prevents warnings from leading to timely local action on the ground, and what does a warning need to better support local decision-making?</a:t>
            </a:r>
            <a:endParaRPr lang="en-US" sz="2800" dirty="0"/>
          </a:p>
        </p:txBody>
      </p:sp>
    </p:spTree>
    <p:extLst>
      <p:ext uri="{BB962C8B-B14F-4D97-AF65-F5344CB8AC3E}">
        <p14:creationId xmlns:p14="http://schemas.microsoft.com/office/powerpoint/2010/main" val="7891177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2E145-A74F-EF91-9C43-C791A6DDAFCB}"/>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6A05F53-70FA-9BEB-A7D4-E2912D1DDA8A}"/>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101F0509-79CD-101C-FC82-4769AFD36BC3}"/>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4057B860-A8C6-8562-A856-06873322CD04}"/>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6" name="ZoneTexte 5">
            <a:extLst>
              <a:ext uri="{FF2B5EF4-FFF2-40B4-BE49-F238E27FC236}">
                <a16:creationId xmlns:a16="http://schemas.microsoft.com/office/drawing/2014/main" id="{D83955CB-0377-CB35-0A46-4510EF30C84F}"/>
              </a:ext>
            </a:extLst>
          </p:cNvPr>
          <p:cNvSpPr txBox="1"/>
          <p:nvPr/>
        </p:nvSpPr>
        <p:spPr>
          <a:xfrm>
            <a:off x="2895600" y="109151"/>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8" name="ZoneTexte 7">
            <a:extLst>
              <a:ext uri="{FF2B5EF4-FFF2-40B4-BE49-F238E27FC236}">
                <a16:creationId xmlns:a16="http://schemas.microsoft.com/office/drawing/2014/main" id="{08952FDE-A7AD-57BA-5442-ACDAEC72632C}"/>
              </a:ext>
            </a:extLst>
          </p:cNvPr>
          <p:cNvSpPr txBox="1"/>
          <p:nvPr/>
        </p:nvSpPr>
        <p:spPr>
          <a:xfrm>
            <a:off x="1371601" y="2515970"/>
            <a:ext cx="15068630" cy="646331"/>
          </a:xfrm>
          <a:prstGeom prst="rect">
            <a:avLst/>
          </a:prstGeom>
          <a:noFill/>
        </p:spPr>
        <p:txBody>
          <a:bodyPr wrap="square">
            <a:spAutoFit/>
          </a:bodyPr>
          <a:lstStyle/>
          <a:p>
            <a:r>
              <a:rPr lang="fr-FR" sz="3600" b="1" dirty="0"/>
              <a:t>1. </a:t>
            </a:r>
            <a:r>
              <a:rPr lang="en-US" sz="3600" b="1" dirty="0"/>
              <a:t>From warning to action: where it breaks</a:t>
            </a:r>
            <a:endParaRPr lang="fr-FR" sz="2801" dirty="0"/>
          </a:p>
        </p:txBody>
      </p:sp>
      <p:pic>
        <p:nvPicPr>
          <p:cNvPr id="10" name="Picture 2" descr="Imagen">
            <a:extLst>
              <a:ext uri="{FF2B5EF4-FFF2-40B4-BE49-F238E27FC236}">
                <a16:creationId xmlns:a16="http://schemas.microsoft.com/office/drawing/2014/main" id="{E63154B9-2AFF-79EF-E561-9DB77D2EE1D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a:extLst>
              <a:ext uri="{FF2B5EF4-FFF2-40B4-BE49-F238E27FC236}">
                <a16:creationId xmlns:a16="http://schemas.microsoft.com/office/drawing/2014/main" id="{1C76F88E-329D-311B-A7A2-0234CA619BF7}"/>
              </a:ext>
            </a:extLst>
          </p:cNvPr>
          <p:cNvSpPr txBox="1"/>
          <p:nvPr/>
        </p:nvSpPr>
        <p:spPr>
          <a:xfrm>
            <a:off x="9601201" y="3703451"/>
            <a:ext cx="6029246" cy="6124754"/>
          </a:xfrm>
          <a:prstGeom prst="rect">
            <a:avLst/>
          </a:prstGeom>
          <a:noFill/>
        </p:spPr>
        <p:txBody>
          <a:bodyPr wrap="square" rtlCol="0">
            <a:spAutoFit/>
          </a:bodyPr>
          <a:lstStyle/>
          <a:p>
            <a:r>
              <a:rPr lang="en-US" sz="3600" b="1" dirty="0"/>
              <a:t>Where the chain breaks</a:t>
            </a:r>
          </a:p>
          <a:p>
            <a:endParaRPr lang="en-US" sz="3600" b="1" dirty="0"/>
          </a:p>
          <a:p>
            <a:pPr marL="285765" indent="-285765">
              <a:buFont typeface="Arial" panose="020B0604020202020204" pitchFamily="34" charset="0"/>
              <a:buChar char="•"/>
            </a:pPr>
            <a:r>
              <a:rPr lang="en-US" sz="3200" dirty="0"/>
              <a:t>Warnings are: </a:t>
            </a:r>
          </a:p>
          <a:p>
            <a:pPr marL="1200210" lvl="2" indent="-285765">
              <a:buFont typeface="Arial" panose="020B0604020202020204" pitchFamily="34" charset="0"/>
              <a:buChar char="•"/>
            </a:pPr>
            <a:r>
              <a:rPr lang="en-US" sz="3200" dirty="0"/>
              <a:t>too technical</a:t>
            </a:r>
          </a:p>
          <a:p>
            <a:pPr marL="1200210" lvl="2" indent="-285765">
              <a:buFont typeface="Arial" panose="020B0604020202020204" pitchFamily="34" charset="0"/>
              <a:buChar char="•"/>
            </a:pPr>
            <a:r>
              <a:rPr lang="en-US" sz="3200" dirty="0"/>
              <a:t>too generic</a:t>
            </a:r>
          </a:p>
          <a:p>
            <a:pPr marL="285765" indent="-285765">
              <a:buFont typeface="Arial" panose="020B0604020202020204" pitchFamily="34" charset="0"/>
              <a:buChar char="•"/>
            </a:pPr>
            <a:r>
              <a:rPr lang="en-US" sz="3200" dirty="0"/>
              <a:t>Decision‑makers lack: </a:t>
            </a:r>
          </a:p>
          <a:p>
            <a:pPr marL="1200210" lvl="2" indent="-285765">
              <a:buFont typeface="Arial" panose="020B0604020202020204" pitchFamily="34" charset="0"/>
              <a:buChar char="•"/>
            </a:pPr>
            <a:r>
              <a:rPr lang="en-US" sz="3200" dirty="0"/>
              <a:t>clear priorities</a:t>
            </a:r>
          </a:p>
          <a:p>
            <a:pPr marL="1200210" lvl="2" indent="-285765">
              <a:buFont typeface="Arial" panose="020B0604020202020204" pitchFamily="34" charset="0"/>
              <a:buChar char="•"/>
            </a:pPr>
            <a:r>
              <a:rPr lang="en-US" sz="3200" dirty="0"/>
              <a:t>actionable guidance</a:t>
            </a:r>
          </a:p>
          <a:p>
            <a:pPr marL="285765" indent="-285765">
              <a:buFont typeface="Arial" panose="020B0604020202020204" pitchFamily="34" charset="0"/>
              <a:buChar char="•"/>
            </a:pPr>
            <a:r>
              <a:rPr lang="en-US" sz="3200" dirty="0"/>
              <a:t>Uncertainty is not adequately translated</a:t>
            </a:r>
          </a:p>
          <a:p>
            <a:pPr marL="285765" indent="-285765">
              <a:buFont typeface="Arial" panose="020B0604020202020204" pitchFamily="34" charset="0"/>
              <a:buChar char="•"/>
            </a:pPr>
            <a:r>
              <a:rPr lang="en-US" sz="3200" dirty="0"/>
              <a:t>Repeated alerts cause </a:t>
            </a:r>
            <a:r>
              <a:rPr lang="en-US" sz="3200" b="1" dirty="0"/>
              <a:t>warning fatigue</a:t>
            </a:r>
          </a:p>
        </p:txBody>
      </p:sp>
      <p:pic>
        <p:nvPicPr>
          <p:cNvPr id="3" name="Gráfico 2" descr="Conectado desconectado con relleno sólido">
            <a:extLst>
              <a:ext uri="{FF2B5EF4-FFF2-40B4-BE49-F238E27FC236}">
                <a16:creationId xmlns:a16="http://schemas.microsoft.com/office/drawing/2014/main" id="{E0426DB3-9905-E256-4EC0-73A72E133E7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4401800" y="3609933"/>
            <a:ext cx="914400" cy="914400"/>
          </a:xfrm>
          <a:prstGeom prst="rect">
            <a:avLst/>
          </a:prstGeom>
        </p:spPr>
      </p:pic>
      <p:pic>
        <p:nvPicPr>
          <p:cNvPr id="1026" name="Picture 2" descr="Qué significa cuando se rompe el brazalete de cadena roja?">
            <a:extLst>
              <a:ext uri="{FF2B5EF4-FFF2-40B4-BE49-F238E27FC236}">
                <a16:creationId xmlns:a16="http://schemas.microsoft.com/office/drawing/2014/main" id="{4E2D5D4C-0A77-3CE6-1801-7859A0A4D56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81200" y="4524333"/>
            <a:ext cx="6011874" cy="407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7726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57176-3900-8529-7EB0-D3D9EDE4ABFF}"/>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4EA6256A-C9DF-7276-FBAE-FC8EDEAFB644}"/>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5EAC6D5F-5AC3-D979-9EFE-86E16DDEC78B}"/>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5181E4DE-3C5B-6686-E00A-C5D80CBCFC82}"/>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6" name="ZoneTexte 5">
            <a:extLst>
              <a:ext uri="{FF2B5EF4-FFF2-40B4-BE49-F238E27FC236}">
                <a16:creationId xmlns:a16="http://schemas.microsoft.com/office/drawing/2014/main" id="{BD075007-625F-CECC-6ABD-01DA0C70315E}"/>
              </a:ext>
            </a:extLst>
          </p:cNvPr>
          <p:cNvSpPr txBox="1"/>
          <p:nvPr/>
        </p:nvSpPr>
        <p:spPr>
          <a:xfrm>
            <a:off x="2895600" y="109151"/>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8" name="ZoneTexte 7">
            <a:extLst>
              <a:ext uri="{FF2B5EF4-FFF2-40B4-BE49-F238E27FC236}">
                <a16:creationId xmlns:a16="http://schemas.microsoft.com/office/drawing/2014/main" id="{FCEA203B-D5E9-22D8-3385-F0C15BF98D25}"/>
              </a:ext>
            </a:extLst>
          </p:cNvPr>
          <p:cNvSpPr txBox="1"/>
          <p:nvPr/>
        </p:nvSpPr>
        <p:spPr>
          <a:xfrm>
            <a:off x="1371601" y="2459854"/>
            <a:ext cx="15068630" cy="646331"/>
          </a:xfrm>
          <a:prstGeom prst="rect">
            <a:avLst/>
          </a:prstGeom>
          <a:noFill/>
        </p:spPr>
        <p:txBody>
          <a:bodyPr wrap="square">
            <a:spAutoFit/>
          </a:bodyPr>
          <a:lstStyle/>
          <a:p>
            <a:r>
              <a:rPr lang="fr-FR" sz="3600" b="1" dirty="0"/>
              <a:t>2. </a:t>
            </a:r>
            <a:r>
              <a:rPr lang="en-US" sz="3600" b="1" dirty="0"/>
              <a:t>Decision-makers’ real questions</a:t>
            </a:r>
            <a:endParaRPr lang="fr-FR" sz="2801" dirty="0"/>
          </a:p>
        </p:txBody>
      </p:sp>
      <p:pic>
        <p:nvPicPr>
          <p:cNvPr id="4" name="Picture 2" descr="Imagen">
            <a:extLst>
              <a:ext uri="{FF2B5EF4-FFF2-40B4-BE49-F238E27FC236}">
                <a16:creationId xmlns:a16="http://schemas.microsoft.com/office/drawing/2014/main" id="{658BF275-1F34-E570-216F-93718739237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0F224F64-EDD1-75E6-0516-7D7425BBD35C}"/>
              </a:ext>
            </a:extLst>
          </p:cNvPr>
          <p:cNvSpPr txBox="1"/>
          <p:nvPr/>
        </p:nvSpPr>
        <p:spPr>
          <a:xfrm>
            <a:off x="1752601" y="3337027"/>
            <a:ext cx="7572428" cy="6063198"/>
          </a:xfrm>
          <a:prstGeom prst="rect">
            <a:avLst/>
          </a:prstGeom>
          <a:noFill/>
        </p:spPr>
        <p:txBody>
          <a:bodyPr wrap="square" rtlCol="0">
            <a:spAutoFit/>
          </a:bodyPr>
          <a:lstStyle/>
          <a:p>
            <a:r>
              <a:rPr lang="en-US" sz="3600" b="1" dirty="0"/>
              <a:t>Key questions on the ground</a:t>
            </a:r>
          </a:p>
          <a:p>
            <a:endParaRPr lang="en-US" sz="3200" dirty="0"/>
          </a:p>
          <a:p>
            <a:pPr marL="285765" indent="-285765">
              <a:buFont typeface="Arial" panose="020B0604020202020204" pitchFamily="34" charset="0"/>
              <a:buChar char="•"/>
            </a:pPr>
            <a:r>
              <a:rPr lang="en-US" sz="3200" dirty="0">
                <a:latin typeface="Segoe UI" panose="020B0502040204020203" pitchFamily="34" charset="0"/>
              </a:rPr>
              <a:t>📍 Where will it happen </a:t>
            </a:r>
            <a:r>
              <a:rPr lang="en-US" sz="3200" b="1" dirty="0">
                <a:latin typeface="Segoe UI" panose="020B0502040204020203" pitchFamily="34" charset="0"/>
              </a:rPr>
              <a:t>here</a:t>
            </a:r>
            <a:r>
              <a:rPr lang="en-US" sz="3200" dirty="0">
                <a:latin typeface="Segoe UI" panose="020B0502040204020203" pitchFamily="34" charset="0"/>
              </a:rPr>
              <a:t>?</a:t>
            </a:r>
          </a:p>
          <a:p>
            <a:pPr marL="285765" indent="-285765">
              <a:buFont typeface="Arial" panose="020B0604020202020204" pitchFamily="34" charset="0"/>
              <a:buChar char="•"/>
            </a:pPr>
            <a:r>
              <a:rPr lang="en-US" sz="3200" dirty="0">
                <a:latin typeface="Segoe UI" panose="020B0502040204020203" pitchFamily="34" charset="0"/>
              </a:rPr>
              <a:t>⏱️ When will it impact here?</a:t>
            </a:r>
          </a:p>
          <a:p>
            <a:pPr marL="285765" indent="-285765">
              <a:buFont typeface="Arial" panose="020B0604020202020204" pitchFamily="34" charset="0"/>
              <a:buChar char="•"/>
            </a:pPr>
            <a:r>
              <a:rPr lang="es-ES" sz="3200" b="1" dirty="0">
                <a:latin typeface="Segoe UI" panose="020B0502040204020203" pitchFamily="34" charset="0"/>
              </a:rPr>
              <a:t>📊 </a:t>
            </a:r>
            <a:r>
              <a:rPr lang="en-US" sz="3200" dirty="0">
                <a:latin typeface="Segoe UI" panose="020B0502040204020203" pitchFamily="34" charset="0"/>
              </a:rPr>
              <a:t>How severe could the impacts be?</a:t>
            </a:r>
          </a:p>
          <a:p>
            <a:pPr marL="285765" indent="-285765">
              <a:buFont typeface="Arial" panose="020B0604020202020204" pitchFamily="34" charset="0"/>
              <a:buChar char="•"/>
            </a:pPr>
            <a:r>
              <a:rPr lang="en-US" sz="3200" dirty="0">
                <a:latin typeface="Segoe UI" panose="020B0502040204020203" pitchFamily="34" charset="0"/>
              </a:rPr>
              <a:t>👥 Who / what is exposed? </a:t>
            </a:r>
          </a:p>
          <a:p>
            <a:pPr marL="285765" indent="-285765">
              <a:buFont typeface="Arial" panose="020B0604020202020204" pitchFamily="34" charset="0"/>
              <a:buChar char="•"/>
            </a:pPr>
            <a:r>
              <a:rPr lang="en-US" sz="3200" dirty="0">
                <a:latin typeface="Segoe UI" panose="020B0502040204020203" pitchFamily="34" charset="0"/>
              </a:rPr>
              <a:t>⚠️ What will be affected? </a:t>
            </a:r>
          </a:p>
          <a:p>
            <a:pPr marL="285765" indent="-285765">
              <a:buFont typeface="Arial" panose="020B0604020202020204" pitchFamily="34" charset="0"/>
              <a:buChar char="•"/>
            </a:pPr>
            <a:r>
              <a:rPr lang="en-US" sz="3200" dirty="0">
                <a:latin typeface="Segoe UI" panose="020B0502040204020203" pitchFamily="34" charset="0"/>
              </a:rPr>
              <a:t>✅ What do I need to do </a:t>
            </a:r>
            <a:r>
              <a:rPr lang="en-US" sz="3200" b="1" dirty="0">
                <a:latin typeface="Segoe UI" panose="020B0502040204020203" pitchFamily="34" charset="0"/>
              </a:rPr>
              <a:t>now</a:t>
            </a:r>
            <a:r>
              <a:rPr lang="en-US" sz="3200" dirty="0">
                <a:latin typeface="Segoe UI" panose="020B0502040204020203" pitchFamily="34" charset="0"/>
              </a:rPr>
              <a:t>?</a:t>
            </a:r>
          </a:p>
          <a:p>
            <a:pPr marL="285765" indent="-285765">
              <a:buFont typeface="Arial" panose="020B0604020202020204" pitchFamily="34" charset="0"/>
              <a:buChar char="•"/>
            </a:pPr>
            <a:r>
              <a:rPr lang="es-ES" sz="3200" dirty="0">
                <a:latin typeface="Segoe UI" panose="020B0502040204020203" pitchFamily="34" charset="0"/>
              </a:rPr>
              <a:t>⏳ </a:t>
            </a:r>
            <a:r>
              <a:rPr lang="en-US" sz="3200" dirty="0">
                <a:latin typeface="Segoe UI" panose="020B0502040204020203" pitchFamily="34" charset="0"/>
              </a:rPr>
              <a:t>What can wait?</a:t>
            </a:r>
          </a:p>
          <a:p>
            <a:pPr marL="285765" indent="-285765">
              <a:buFont typeface="Arial" panose="020B0604020202020204" pitchFamily="34" charset="0"/>
              <a:buChar char="•"/>
            </a:pPr>
            <a:endParaRPr lang="en-US" sz="3200" dirty="0">
              <a:latin typeface="Segoe UI" panose="020B0502040204020203" pitchFamily="34" charset="0"/>
            </a:endParaRPr>
          </a:p>
          <a:p>
            <a:pPr marL="285765" indent="-285765">
              <a:buFont typeface="Arial" panose="020B0604020202020204" pitchFamily="34" charset="0"/>
              <a:buChar char="•"/>
            </a:pPr>
            <a:endParaRPr lang="en-US" sz="3200" dirty="0">
              <a:latin typeface="Segoe UI" panose="020B0502040204020203" pitchFamily="34" charset="0"/>
            </a:endParaRPr>
          </a:p>
          <a:p>
            <a:pPr marL="285765" indent="-285765">
              <a:buFont typeface="Arial" panose="020B0604020202020204" pitchFamily="34" charset="0"/>
              <a:buChar char="•"/>
            </a:pPr>
            <a:endParaRPr lang="en-US" sz="3200" dirty="0"/>
          </a:p>
        </p:txBody>
      </p:sp>
      <p:grpSp>
        <p:nvGrpSpPr>
          <p:cNvPr id="16" name="Grupo 15">
            <a:extLst>
              <a:ext uri="{FF2B5EF4-FFF2-40B4-BE49-F238E27FC236}">
                <a16:creationId xmlns:a16="http://schemas.microsoft.com/office/drawing/2014/main" id="{0A6616CA-82DC-97B9-F0F6-1F5F8E022DFB}"/>
              </a:ext>
            </a:extLst>
          </p:cNvPr>
          <p:cNvGrpSpPr/>
          <p:nvPr/>
        </p:nvGrpSpPr>
        <p:grpSpPr>
          <a:xfrm>
            <a:off x="9325028" y="3394783"/>
            <a:ext cx="6753173" cy="4724399"/>
            <a:chOff x="9325028" y="2628901"/>
            <a:chExt cx="6753172" cy="4724400"/>
          </a:xfrm>
        </p:grpSpPr>
        <p:sp>
          <p:nvSpPr>
            <p:cNvPr id="11" name="Rectángulo: esquinas redondeadas 10">
              <a:extLst>
                <a:ext uri="{FF2B5EF4-FFF2-40B4-BE49-F238E27FC236}">
                  <a16:creationId xmlns:a16="http://schemas.microsoft.com/office/drawing/2014/main" id="{1A4F4685-A06F-6FDF-3D1F-8C0A336B6E35}"/>
                </a:ext>
              </a:extLst>
            </p:cNvPr>
            <p:cNvSpPr/>
            <p:nvPr/>
          </p:nvSpPr>
          <p:spPr>
            <a:xfrm>
              <a:off x="9325028" y="2628901"/>
              <a:ext cx="6753172" cy="4724400"/>
            </a:xfrm>
            <a:prstGeom prst="roundRect">
              <a:avLst>
                <a:gd name="adj" fmla="val 5068"/>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1400" dirty="0"/>
            </a:p>
          </p:txBody>
        </p:sp>
        <p:sp>
          <p:nvSpPr>
            <p:cNvPr id="13" name="CuadroTexto 12">
              <a:extLst>
                <a:ext uri="{FF2B5EF4-FFF2-40B4-BE49-F238E27FC236}">
                  <a16:creationId xmlns:a16="http://schemas.microsoft.com/office/drawing/2014/main" id="{BFF92ED0-649A-E11F-5B0E-29AB1D114E44}"/>
                </a:ext>
              </a:extLst>
            </p:cNvPr>
            <p:cNvSpPr txBox="1"/>
            <p:nvPr/>
          </p:nvSpPr>
          <p:spPr>
            <a:xfrm>
              <a:off x="9687057" y="2806210"/>
              <a:ext cx="5562600" cy="584775"/>
            </a:xfrm>
            <a:prstGeom prst="rect">
              <a:avLst/>
            </a:prstGeom>
            <a:noFill/>
          </p:spPr>
          <p:txBody>
            <a:bodyPr wrap="square" rtlCol="0">
              <a:spAutoFit/>
            </a:bodyPr>
            <a:lstStyle/>
            <a:p>
              <a:r>
                <a:rPr lang="es-ES" sz="3200" dirty="0">
                  <a:latin typeface="Segoe UI" panose="020B0502040204020203" pitchFamily="34" charset="0"/>
                </a:rPr>
                <a:t>✅</a:t>
              </a:r>
              <a:r>
                <a:rPr lang="es-ES" sz="3200" b="1" dirty="0" err="1"/>
                <a:t>Decision‑maker</a:t>
              </a:r>
              <a:r>
                <a:rPr lang="es-ES" sz="3200" b="1" dirty="0"/>
                <a:t> </a:t>
              </a:r>
              <a:r>
                <a:rPr lang="es-ES" sz="3200" b="1" dirty="0" err="1"/>
                <a:t>checklist</a:t>
              </a:r>
              <a:endParaRPr lang="es-ES" sz="3200" b="1" dirty="0"/>
            </a:p>
          </p:txBody>
        </p:sp>
        <p:sp>
          <p:nvSpPr>
            <p:cNvPr id="15" name="CuadroTexto 14">
              <a:extLst>
                <a:ext uri="{FF2B5EF4-FFF2-40B4-BE49-F238E27FC236}">
                  <a16:creationId xmlns:a16="http://schemas.microsoft.com/office/drawing/2014/main" id="{50D82E00-7C16-F0AE-A8DD-E5FECAE08794}"/>
                </a:ext>
              </a:extLst>
            </p:cNvPr>
            <p:cNvSpPr txBox="1"/>
            <p:nvPr/>
          </p:nvSpPr>
          <p:spPr>
            <a:xfrm>
              <a:off x="9601200" y="3799935"/>
              <a:ext cx="6324600" cy="3046988"/>
            </a:xfrm>
            <a:prstGeom prst="rect">
              <a:avLst/>
            </a:prstGeom>
            <a:noFill/>
          </p:spPr>
          <p:txBody>
            <a:bodyPr wrap="square" rtlCol="0">
              <a:spAutoFit/>
            </a:bodyPr>
            <a:lstStyle/>
            <a:p>
              <a:r>
                <a:rPr lang="en-US" sz="3200" dirty="0"/>
                <a:t>☐ Is my area affected?</a:t>
              </a:r>
            </a:p>
            <a:p>
              <a:r>
                <a:rPr lang="en-US" sz="3200" dirty="0"/>
                <a:t>☐ When is the critical time window?</a:t>
              </a:r>
            </a:p>
            <a:p>
              <a:r>
                <a:rPr lang="en-US" sz="3200" dirty="0"/>
                <a:t>☐ How severe could the impacts be?</a:t>
              </a:r>
            </a:p>
            <a:p>
              <a:r>
                <a:rPr lang="en-US" sz="3200" dirty="0"/>
                <a:t>☐ Who or what is exposed?</a:t>
              </a:r>
            </a:p>
            <a:p>
              <a:r>
                <a:rPr lang="en-US" sz="3200" dirty="0"/>
                <a:t>☐ What must be done now?</a:t>
              </a:r>
            </a:p>
            <a:p>
              <a:r>
                <a:rPr lang="en-US" sz="3200" dirty="0"/>
                <a:t>☐ What can wait?</a:t>
              </a:r>
              <a:endParaRPr lang="es-ES" sz="3200" dirty="0"/>
            </a:p>
          </p:txBody>
        </p:sp>
      </p:grpSp>
    </p:spTree>
    <p:extLst>
      <p:ext uri="{BB962C8B-B14F-4D97-AF65-F5344CB8AC3E}">
        <p14:creationId xmlns:p14="http://schemas.microsoft.com/office/powerpoint/2010/main" val="16014834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5BB51-CDDF-949D-51B6-46D032C459B8}"/>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8F211262-9E08-66E1-E34B-1F6AF35D0D68}"/>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C2166B72-0B81-2F17-F6FE-4045ED2CDE7B}"/>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9DDEE64F-4039-CC8F-FCA1-A7804B5D4888}"/>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 name="ZoneTexte 29">
            <a:extLst>
              <a:ext uri="{FF2B5EF4-FFF2-40B4-BE49-F238E27FC236}">
                <a16:creationId xmlns:a16="http://schemas.microsoft.com/office/drawing/2014/main" id="{2040D579-770A-0418-2A74-1A2C9DD059D8}"/>
              </a:ext>
            </a:extLst>
          </p:cNvPr>
          <p:cNvSpPr txBox="1"/>
          <p:nvPr/>
        </p:nvSpPr>
        <p:spPr>
          <a:xfrm>
            <a:off x="1981200" y="3009900"/>
            <a:ext cx="15068630" cy="3046988"/>
          </a:xfrm>
          <a:prstGeom prst="rect">
            <a:avLst/>
          </a:prstGeom>
          <a:noFill/>
        </p:spPr>
        <p:txBody>
          <a:bodyPr wrap="square">
            <a:spAutoFit/>
          </a:bodyPr>
          <a:lstStyle/>
          <a:p>
            <a:r>
              <a:rPr lang="en-US" sz="4800" b="1" dirty="0"/>
              <a:t>1. What are the main challenges in implementing local impact-based warnings in practice, and how can they complement, rather than compete, with existing official warning systems?</a:t>
            </a:r>
            <a:endParaRPr lang="fr-FR" sz="4800" dirty="0"/>
          </a:p>
        </p:txBody>
      </p:sp>
      <p:pic>
        <p:nvPicPr>
          <p:cNvPr id="4" name="Picture 3" descr="A qr code with a white background&#10;&#10;AI-generated content may be incorrect.">
            <a:extLst>
              <a:ext uri="{FF2B5EF4-FFF2-40B4-BE49-F238E27FC236}">
                <a16:creationId xmlns:a16="http://schemas.microsoft.com/office/drawing/2014/main" id="{812FC7A1-54C0-D80C-B37D-CD21DAF887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Tree>
    <p:extLst>
      <p:ext uri="{BB962C8B-B14F-4D97-AF65-F5344CB8AC3E}">
        <p14:creationId xmlns:p14="http://schemas.microsoft.com/office/powerpoint/2010/main" val="21268974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DD863-C4B7-3B48-14C5-7C119896CDC7}"/>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5C9FC150-F781-308B-24BF-9D1AD979B1F9}"/>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14D0AA69-75FE-9284-82B2-FEA0C6217C8D}"/>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10B79596-7CBD-B510-CA8A-B67414BDFA5D}"/>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6" name="ZoneTexte 5">
            <a:extLst>
              <a:ext uri="{FF2B5EF4-FFF2-40B4-BE49-F238E27FC236}">
                <a16:creationId xmlns:a16="http://schemas.microsoft.com/office/drawing/2014/main" id="{7421A30B-1722-8065-1350-0A26C5671092}"/>
              </a:ext>
            </a:extLst>
          </p:cNvPr>
          <p:cNvSpPr txBox="1"/>
          <p:nvPr/>
        </p:nvSpPr>
        <p:spPr>
          <a:xfrm>
            <a:off x="2895600" y="109151"/>
            <a:ext cx="14935200" cy="2062103"/>
          </a:xfrm>
          <a:prstGeom prst="rect">
            <a:avLst/>
          </a:prstGeom>
          <a:noFill/>
        </p:spPr>
        <p:txBody>
          <a:bodyPr wrap="square">
            <a:spAutoFit/>
          </a:bodyPr>
          <a:lstStyle/>
          <a:p>
            <a:endParaRPr lang="fr-FR" sz="3200" dirty="0"/>
          </a:p>
          <a:p>
            <a:r>
              <a:rPr lang="fr-FR" sz="3200" dirty="0"/>
              <a:t>In </a:t>
            </a:r>
            <a:r>
              <a:rPr lang="fr-FR" sz="3200" dirty="0" err="1"/>
              <a:t>your</a:t>
            </a:r>
            <a:r>
              <a:rPr lang="fr-FR" sz="3200" dirty="0"/>
              <a:t> </a:t>
            </a:r>
            <a:r>
              <a:rPr lang="fr-FR" sz="3200" dirty="0" err="1"/>
              <a:t>experience</a:t>
            </a:r>
            <a:r>
              <a:rPr lang="fr-FR" sz="3200" dirty="0"/>
              <a:t>, </a:t>
            </a:r>
            <a:r>
              <a:rPr lang="fr-FR" sz="3200" dirty="0" err="1"/>
              <a:t>what</a:t>
            </a:r>
            <a:r>
              <a:rPr lang="fr-FR" sz="3200" dirty="0"/>
              <a:t> </a:t>
            </a:r>
            <a:r>
              <a:rPr lang="fr-FR" sz="3200" dirty="0" err="1"/>
              <a:t>most</a:t>
            </a:r>
            <a:r>
              <a:rPr lang="fr-FR" sz="3200" dirty="0"/>
              <a:t> </a:t>
            </a:r>
            <a:r>
              <a:rPr lang="fr-FR" sz="3200" dirty="0" err="1"/>
              <a:t>often</a:t>
            </a:r>
            <a:r>
              <a:rPr lang="fr-FR" sz="3200" dirty="0"/>
              <a:t> </a:t>
            </a:r>
            <a:r>
              <a:rPr lang="fr-FR" sz="3200" dirty="0" err="1"/>
              <a:t>prevents</a:t>
            </a:r>
            <a:r>
              <a:rPr lang="fr-FR" sz="3200" dirty="0"/>
              <a:t> warnings </a:t>
            </a:r>
            <a:r>
              <a:rPr lang="fr-FR" sz="3200" dirty="0" err="1"/>
              <a:t>from</a:t>
            </a:r>
            <a:r>
              <a:rPr lang="fr-FR" sz="3200" dirty="0"/>
              <a:t> </a:t>
            </a:r>
            <a:r>
              <a:rPr lang="fr-FR" sz="3200" dirty="0" err="1"/>
              <a:t>leading</a:t>
            </a:r>
            <a:r>
              <a:rPr lang="fr-FR" sz="3200" dirty="0"/>
              <a:t> to </a:t>
            </a:r>
            <a:r>
              <a:rPr lang="fr-FR" sz="3200" dirty="0" err="1"/>
              <a:t>timely</a:t>
            </a:r>
            <a:r>
              <a:rPr lang="fr-FR" sz="3200" dirty="0"/>
              <a:t> local action on the </a:t>
            </a:r>
            <a:r>
              <a:rPr lang="fr-FR" sz="3200" dirty="0" err="1"/>
              <a:t>ground</a:t>
            </a:r>
            <a:r>
              <a:rPr lang="fr-FR" sz="3200" dirty="0"/>
              <a:t>, and </a:t>
            </a:r>
            <a:r>
              <a:rPr lang="fr-FR" sz="3200" dirty="0" err="1"/>
              <a:t>what</a:t>
            </a:r>
            <a:r>
              <a:rPr lang="fr-FR" sz="3200" dirty="0"/>
              <a:t> </a:t>
            </a:r>
            <a:r>
              <a:rPr lang="fr-FR" sz="3200" dirty="0" err="1"/>
              <a:t>does</a:t>
            </a:r>
            <a:r>
              <a:rPr lang="fr-FR" sz="3200" dirty="0"/>
              <a:t> a warning </a:t>
            </a:r>
            <a:r>
              <a:rPr lang="fr-FR" sz="3200" dirty="0" err="1"/>
              <a:t>need</a:t>
            </a:r>
            <a:r>
              <a:rPr lang="fr-FR" sz="3200" dirty="0"/>
              <a:t> to </a:t>
            </a:r>
            <a:r>
              <a:rPr lang="fr-FR" sz="3200" dirty="0" err="1"/>
              <a:t>better</a:t>
            </a:r>
            <a:r>
              <a:rPr lang="fr-FR" sz="3200" dirty="0"/>
              <a:t> support local </a:t>
            </a:r>
            <a:r>
              <a:rPr lang="fr-FR" sz="3200" dirty="0" err="1"/>
              <a:t>decision-making</a:t>
            </a:r>
            <a:r>
              <a:rPr lang="fr-FR" sz="3200" dirty="0"/>
              <a:t>?</a:t>
            </a:r>
          </a:p>
        </p:txBody>
      </p:sp>
      <p:sp>
        <p:nvSpPr>
          <p:cNvPr id="8" name="ZoneTexte 7">
            <a:extLst>
              <a:ext uri="{FF2B5EF4-FFF2-40B4-BE49-F238E27FC236}">
                <a16:creationId xmlns:a16="http://schemas.microsoft.com/office/drawing/2014/main" id="{7908562C-CC5F-E27B-5DAC-A0D078F4B97B}"/>
              </a:ext>
            </a:extLst>
          </p:cNvPr>
          <p:cNvSpPr txBox="1"/>
          <p:nvPr/>
        </p:nvSpPr>
        <p:spPr>
          <a:xfrm>
            <a:off x="1371601" y="2459854"/>
            <a:ext cx="15068630" cy="646331"/>
          </a:xfrm>
          <a:prstGeom prst="rect">
            <a:avLst/>
          </a:prstGeom>
          <a:noFill/>
        </p:spPr>
        <p:txBody>
          <a:bodyPr wrap="square">
            <a:spAutoFit/>
          </a:bodyPr>
          <a:lstStyle/>
          <a:p>
            <a:r>
              <a:rPr lang="fr-FR" sz="3600" b="1" dirty="0"/>
              <a:t>2. </a:t>
            </a:r>
            <a:r>
              <a:rPr lang="en-US" sz="3600" b="1" dirty="0"/>
              <a:t>What an actionable local warning needs</a:t>
            </a:r>
            <a:endParaRPr lang="fr-FR" sz="2801" dirty="0"/>
          </a:p>
        </p:txBody>
      </p:sp>
      <p:pic>
        <p:nvPicPr>
          <p:cNvPr id="4" name="Picture 2" descr="Imagen">
            <a:extLst>
              <a:ext uri="{FF2B5EF4-FFF2-40B4-BE49-F238E27FC236}">
                <a16:creationId xmlns:a16="http://schemas.microsoft.com/office/drawing/2014/main" id="{AA915096-67D7-26AF-15D8-8698E1821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97C72EAC-580A-C4C8-B0CF-A5B756A57860}"/>
              </a:ext>
            </a:extLst>
          </p:cNvPr>
          <p:cNvSpPr txBox="1"/>
          <p:nvPr/>
        </p:nvSpPr>
        <p:spPr>
          <a:xfrm>
            <a:off x="1828800" y="3394783"/>
            <a:ext cx="6629400" cy="5387372"/>
          </a:xfrm>
          <a:prstGeom prst="rect">
            <a:avLst/>
          </a:prstGeom>
          <a:noFill/>
        </p:spPr>
        <p:txBody>
          <a:bodyPr wrap="square" rtlCol="0">
            <a:spAutoFit/>
          </a:bodyPr>
          <a:lstStyle/>
          <a:p>
            <a:r>
              <a:rPr lang="en-US" sz="3200" b="1" dirty="0"/>
              <a:t>To support timely local decisions</a:t>
            </a:r>
          </a:p>
          <a:p>
            <a:endParaRPr lang="en-US" sz="3200" b="1" dirty="0"/>
          </a:p>
          <a:p>
            <a:pPr marL="285765" indent="-285765">
              <a:buFont typeface="Arial" panose="020B0604020202020204" pitchFamily="34" charset="0"/>
              <a:buChar char="•"/>
            </a:pPr>
            <a:r>
              <a:rPr lang="en-US" sz="2801" b="1" dirty="0"/>
              <a:t>Local relevance</a:t>
            </a:r>
            <a:br>
              <a:rPr lang="en-US" sz="2801" dirty="0"/>
            </a:br>
            <a:r>
              <a:rPr lang="en-US" sz="2801" dirty="0"/>
              <a:t>Impacts expressed in local terms</a:t>
            </a:r>
          </a:p>
          <a:p>
            <a:pPr marL="285765" indent="-285765">
              <a:buFont typeface="Arial" panose="020B0604020202020204" pitchFamily="34" charset="0"/>
              <a:buChar char="•"/>
            </a:pPr>
            <a:r>
              <a:rPr lang="en-US" sz="2801" b="1" dirty="0" err="1"/>
              <a:t>Prioritisation</a:t>
            </a:r>
            <a:br>
              <a:rPr lang="en-US" sz="2801" dirty="0"/>
            </a:br>
            <a:r>
              <a:rPr lang="en-US" sz="2801" dirty="0"/>
              <a:t>What is most critical now?</a:t>
            </a:r>
          </a:p>
          <a:p>
            <a:pPr marL="285765" indent="-285765">
              <a:buFont typeface="Arial" panose="020B0604020202020204" pitchFamily="34" charset="0"/>
              <a:buChar char="•"/>
            </a:pPr>
            <a:r>
              <a:rPr lang="en-US" sz="2801" b="1" dirty="0"/>
              <a:t>Action orientation</a:t>
            </a:r>
            <a:br>
              <a:rPr lang="en-US" sz="2801" dirty="0"/>
            </a:br>
            <a:r>
              <a:rPr lang="en-US" sz="2801" dirty="0"/>
              <a:t>Clear and feasible actions</a:t>
            </a:r>
          </a:p>
          <a:p>
            <a:pPr marL="285765" indent="-285765">
              <a:buFont typeface="Arial" panose="020B0604020202020204" pitchFamily="34" charset="0"/>
              <a:buChar char="•"/>
            </a:pPr>
            <a:r>
              <a:rPr lang="en-US" sz="2801" b="1" dirty="0"/>
              <a:t>Timing</a:t>
            </a:r>
            <a:br>
              <a:rPr lang="en-US" sz="2801" dirty="0"/>
            </a:br>
            <a:r>
              <a:rPr lang="en-US" sz="2801" dirty="0"/>
              <a:t>Preparation vs. response windows</a:t>
            </a:r>
          </a:p>
          <a:p>
            <a:pPr marL="285765" indent="-285765">
              <a:buFont typeface="Arial" panose="020B0604020202020204" pitchFamily="34" charset="0"/>
              <a:buChar char="•"/>
            </a:pPr>
            <a:r>
              <a:rPr lang="en-US" sz="2801" b="1" dirty="0"/>
              <a:t>Consistency</a:t>
            </a:r>
            <a:br>
              <a:rPr lang="en-US" sz="2801" dirty="0"/>
            </a:br>
            <a:r>
              <a:rPr lang="en-US" sz="2801" dirty="0"/>
              <a:t>Full coherence with official warnings</a:t>
            </a:r>
          </a:p>
        </p:txBody>
      </p:sp>
      <p:grpSp>
        <p:nvGrpSpPr>
          <p:cNvPr id="12" name="Grupo 11">
            <a:extLst>
              <a:ext uri="{FF2B5EF4-FFF2-40B4-BE49-F238E27FC236}">
                <a16:creationId xmlns:a16="http://schemas.microsoft.com/office/drawing/2014/main" id="{F0F761A3-67B3-DB87-A375-E0C5119AF7D3}"/>
              </a:ext>
            </a:extLst>
          </p:cNvPr>
          <p:cNvGrpSpPr/>
          <p:nvPr/>
        </p:nvGrpSpPr>
        <p:grpSpPr>
          <a:xfrm>
            <a:off x="8001001" y="2875586"/>
            <a:ext cx="8085869" cy="6424484"/>
            <a:chOff x="8001000" y="2875585"/>
            <a:chExt cx="8085868" cy="6424483"/>
          </a:xfrm>
        </p:grpSpPr>
        <p:graphicFrame>
          <p:nvGraphicFramePr>
            <p:cNvPr id="2" name="Diagrama 1">
              <a:extLst>
                <a:ext uri="{FF2B5EF4-FFF2-40B4-BE49-F238E27FC236}">
                  <a16:creationId xmlns:a16="http://schemas.microsoft.com/office/drawing/2014/main" id="{000934E4-9086-CCD0-C3B1-726A1CF859CA}"/>
                </a:ext>
              </a:extLst>
            </p:cNvPr>
            <p:cNvGraphicFramePr/>
            <p:nvPr/>
          </p:nvGraphicFramePr>
          <p:xfrm>
            <a:off x="8001000" y="2875585"/>
            <a:ext cx="8085868" cy="642448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9" name="Gráfico 8" descr="Objetivo con relleno sólido">
              <a:extLst>
                <a:ext uri="{FF2B5EF4-FFF2-40B4-BE49-F238E27FC236}">
                  <a16:creationId xmlns:a16="http://schemas.microsoft.com/office/drawing/2014/main" id="{BFEF4E4B-94C1-0B1C-832C-DB77E32A2B5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049000" y="4926606"/>
              <a:ext cx="833866" cy="833866"/>
            </a:xfrm>
            <a:prstGeom prst="rect">
              <a:avLst/>
            </a:prstGeom>
          </p:spPr>
        </p:pic>
        <p:pic>
          <p:nvPicPr>
            <p:cNvPr id="11" name="Gráfico 10" descr="Reloj con relleno sólido">
              <a:extLst>
                <a:ext uri="{FF2B5EF4-FFF2-40B4-BE49-F238E27FC236}">
                  <a16:creationId xmlns:a16="http://schemas.microsoft.com/office/drawing/2014/main" id="{04553A3D-6F13-664E-0556-0B19544DE0B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2099352" y="6414704"/>
              <a:ext cx="702248" cy="702248"/>
            </a:xfrm>
            <a:prstGeom prst="rect">
              <a:avLst/>
            </a:prstGeom>
          </p:spPr>
        </p:pic>
      </p:grpSp>
      <p:pic>
        <p:nvPicPr>
          <p:cNvPr id="14" name="Gráfico 13" descr="Prioridades con relleno sólido">
            <a:extLst>
              <a:ext uri="{FF2B5EF4-FFF2-40B4-BE49-F238E27FC236}">
                <a16:creationId xmlns:a16="http://schemas.microsoft.com/office/drawing/2014/main" id="{75D77168-CB9A-A9E6-455C-16EA09651F88}"/>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1967734" y="4894994"/>
            <a:ext cx="833867" cy="833867"/>
          </a:xfrm>
          <a:prstGeom prst="rect">
            <a:avLst/>
          </a:prstGeom>
        </p:spPr>
      </p:pic>
      <p:pic>
        <p:nvPicPr>
          <p:cNvPr id="16" name="Gráfico 15" descr="Mano con dedo índice apuntando a la derecha con relleno sólido">
            <a:extLst>
              <a:ext uri="{FF2B5EF4-FFF2-40B4-BE49-F238E27FC236}">
                <a16:creationId xmlns:a16="http://schemas.microsoft.com/office/drawing/2014/main" id="{42BA56AA-FE3C-2BFB-F164-C8DCFF0451CF}"/>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1125201" y="6348896"/>
            <a:ext cx="833867" cy="833867"/>
          </a:xfrm>
          <a:prstGeom prst="rect">
            <a:avLst/>
          </a:prstGeom>
        </p:spPr>
      </p:pic>
    </p:spTree>
    <p:extLst>
      <p:ext uri="{BB962C8B-B14F-4D97-AF65-F5344CB8AC3E}">
        <p14:creationId xmlns:p14="http://schemas.microsoft.com/office/powerpoint/2010/main" val="27812379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191C7-6DCE-EA0E-4022-BFB677099831}"/>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D64FC089-839B-0140-3383-752A14FC7444}"/>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729E5EF2-5A15-B1D0-55A1-934EF88460BB}"/>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 name="TextBox 24">
            <a:extLst>
              <a:ext uri="{FF2B5EF4-FFF2-40B4-BE49-F238E27FC236}">
                <a16:creationId xmlns:a16="http://schemas.microsoft.com/office/drawing/2014/main" id="{BACA6E05-37A8-8200-5F59-962D86C80ED9}"/>
              </a:ext>
            </a:extLst>
          </p:cNvPr>
          <p:cNvSpPr txBox="1"/>
          <p:nvPr/>
        </p:nvSpPr>
        <p:spPr>
          <a:xfrm>
            <a:off x="2938207" y="419101"/>
            <a:ext cx="14968796" cy="873957"/>
          </a:xfrm>
          <a:prstGeom prst="rect">
            <a:avLst/>
          </a:prstGeom>
        </p:spPr>
        <p:txBody>
          <a:bodyPr wrap="square" lIns="0" tIns="0" rIns="0" bIns="0" rtlCol="0" anchor="t">
            <a:spAutoFit/>
          </a:bodyPr>
          <a:lstStyle/>
          <a:p>
            <a:pPr>
              <a:lnSpc>
                <a:spcPts val="7179"/>
              </a:lnSpc>
            </a:pPr>
            <a:r>
              <a:rPr lang="en-US" sz="5127" spc="-102" dirty="0">
                <a:solidFill>
                  <a:srgbClr val="333231"/>
                </a:solidFill>
                <a:latin typeface="Helvetica Now Bold"/>
                <a:ea typeface="Helvetica Now Bold"/>
                <a:cs typeface="Helvetica Now Bold"/>
                <a:sym typeface="Helvetica Now Bold"/>
              </a:rPr>
              <a:t>GOBEYOND solution: adding regional and local</a:t>
            </a:r>
          </a:p>
        </p:txBody>
      </p:sp>
      <p:pic>
        <p:nvPicPr>
          <p:cNvPr id="11" name="Picture 2" descr="Imagen">
            <a:extLst>
              <a:ext uri="{FF2B5EF4-FFF2-40B4-BE49-F238E27FC236}">
                <a16:creationId xmlns:a16="http://schemas.microsoft.com/office/drawing/2014/main" id="{BEEA4479-A884-8A11-3178-C3BC43FB893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6" name="Tabla 15">
            <a:extLst>
              <a:ext uri="{FF2B5EF4-FFF2-40B4-BE49-F238E27FC236}">
                <a16:creationId xmlns:a16="http://schemas.microsoft.com/office/drawing/2014/main" id="{3E9CBE99-2E41-7F7E-D260-C140A9318AF1}"/>
              </a:ext>
            </a:extLst>
          </p:cNvPr>
          <p:cNvGraphicFramePr>
            <a:graphicFrameLocks noGrp="1"/>
          </p:cNvGraphicFramePr>
          <p:nvPr>
            <p:extLst>
              <p:ext uri="{D42A27DB-BD31-4B8C-83A1-F6EECF244321}">
                <p14:modId xmlns:p14="http://schemas.microsoft.com/office/powerpoint/2010/main" val="3197573512"/>
              </p:ext>
            </p:extLst>
          </p:nvPr>
        </p:nvGraphicFramePr>
        <p:xfrm>
          <a:off x="11530712" y="1687311"/>
          <a:ext cx="6653099" cy="9355469"/>
        </p:xfrm>
        <a:graphic>
          <a:graphicData uri="http://schemas.openxmlformats.org/drawingml/2006/table">
            <a:tbl>
              <a:tblPr/>
              <a:tblGrid>
                <a:gridCol w="6653099">
                  <a:extLst>
                    <a:ext uri="{9D8B030D-6E8A-4147-A177-3AD203B41FA5}">
                      <a16:colId xmlns:a16="http://schemas.microsoft.com/office/drawing/2014/main" val="1191689705"/>
                    </a:ext>
                  </a:extLst>
                </a:gridCol>
              </a:tblGrid>
              <a:tr h="7475220">
                <a:tc>
                  <a:txBody>
                    <a:bodyPr/>
                    <a:lstStyle/>
                    <a:p>
                      <a:pPr fontAlgn="t">
                        <a:lnSpc>
                          <a:spcPct val="100000"/>
                        </a:lnSpc>
                        <a:buNone/>
                      </a:pPr>
                      <a:r>
                        <a:rPr lang="en-US" sz="2900" b="0" i="0" dirty="0">
                          <a:effectLst/>
                          <a:latin typeface="Segoe UI" panose="020B0502040204020203" pitchFamily="34" charset="0"/>
                        </a:rPr>
                        <a:t>1️⃣ </a:t>
                      </a:r>
                      <a:r>
                        <a:rPr lang="en-US" sz="2900" b="1" i="0" dirty="0">
                          <a:effectLst/>
                          <a:latin typeface="Segoe UI" panose="020B0502040204020203" pitchFamily="34" charset="0"/>
                        </a:rPr>
                        <a:t>Official warning</a:t>
                      </a:r>
                      <a:endParaRPr lang="en-US" sz="2900" b="0" i="0" dirty="0">
                        <a:effectLst/>
                        <a:latin typeface="Segoe UI" panose="020B0502040204020203" pitchFamily="34" charset="0"/>
                      </a:endParaRPr>
                    </a:p>
                    <a:p>
                      <a:pPr fontAlgn="t">
                        <a:lnSpc>
                          <a:spcPct val="100000"/>
                        </a:lnSpc>
                        <a:buFont typeface="Arial" panose="020B0604020202020204" pitchFamily="34" charset="0"/>
                        <a:buChar char="•"/>
                      </a:pPr>
                      <a:r>
                        <a:rPr lang="en-US" sz="2900" b="0" i="0" dirty="0">
                          <a:effectLst/>
                          <a:latin typeface="Segoe UI" panose="020B0502040204020203" pitchFamily="34" charset="0"/>
                        </a:rPr>
                        <a:t>Regional orange warning for heavy rainfall</a:t>
                      </a:r>
                    </a:p>
                    <a:p>
                      <a:pPr fontAlgn="t">
                        <a:lnSpc>
                          <a:spcPct val="100000"/>
                        </a:lnSpc>
                        <a:buNone/>
                      </a:pPr>
                      <a:r>
                        <a:rPr lang="en-US" sz="2900" b="0" i="0" dirty="0">
                          <a:effectLst/>
                          <a:latin typeface="Segoe UI" panose="020B0502040204020203" pitchFamily="34" charset="0"/>
                        </a:rPr>
                        <a:t>2️⃣ </a:t>
                      </a:r>
                      <a:r>
                        <a:rPr lang="en-US" sz="2900" b="1" i="0" dirty="0">
                          <a:effectLst/>
                          <a:latin typeface="Segoe UI" panose="020B0502040204020203" pitchFamily="34" charset="0"/>
                        </a:rPr>
                        <a:t>Project contribution</a:t>
                      </a:r>
                      <a:endParaRPr lang="en-US" sz="2900" b="0" i="0" dirty="0">
                        <a:effectLst/>
                        <a:latin typeface="Segoe UI" panose="020B0502040204020203" pitchFamily="34" charset="0"/>
                      </a:endParaRPr>
                    </a:p>
                    <a:p>
                      <a:pPr fontAlgn="t">
                        <a:lnSpc>
                          <a:spcPct val="100000"/>
                        </a:lnSpc>
                        <a:buFont typeface="Arial" panose="020B0604020202020204" pitchFamily="34" charset="0"/>
                        <a:buChar char="•"/>
                      </a:pPr>
                      <a:r>
                        <a:rPr lang="en-US" sz="2900" b="0" i="0" dirty="0">
                          <a:effectLst/>
                          <a:latin typeface="Segoe UI" panose="020B0502040204020203" pitchFamily="34" charset="0"/>
                        </a:rPr>
                        <a:t>Identification of local flood‑prone areas</a:t>
                      </a:r>
                    </a:p>
                    <a:p>
                      <a:pPr fontAlgn="t">
                        <a:lnSpc>
                          <a:spcPct val="100000"/>
                        </a:lnSpc>
                        <a:buFont typeface="Arial" panose="020B0604020202020204" pitchFamily="34" charset="0"/>
                        <a:buChar char="•"/>
                      </a:pPr>
                      <a:r>
                        <a:rPr lang="en-US" sz="2900" b="0" i="0" dirty="0">
                          <a:effectLst/>
                          <a:latin typeface="Segoe UI" panose="020B0502040204020203" pitchFamily="34" charset="0"/>
                        </a:rPr>
                        <a:t>Expected impacts on specific infrastructure</a:t>
                      </a:r>
                    </a:p>
                    <a:p>
                      <a:pPr fontAlgn="t">
                        <a:lnSpc>
                          <a:spcPct val="100000"/>
                        </a:lnSpc>
                        <a:buFont typeface="Arial" panose="020B0604020202020204" pitchFamily="34" charset="0"/>
                        <a:buChar char="•"/>
                      </a:pPr>
                      <a:r>
                        <a:rPr lang="en-US" sz="2900" b="0" i="0" dirty="0">
                          <a:effectLst/>
                          <a:latin typeface="Segoe UI" panose="020B0502040204020203" pitchFamily="34" charset="0"/>
                        </a:rPr>
                        <a:t>Time window refined for local context</a:t>
                      </a:r>
                    </a:p>
                    <a:p>
                      <a:pPr fontAlgn="t">
                        <a:lnSpc>
                          <a:spcPct val="100000"/>
                        </a:lnSpc>
                        <a:buNone/>
                      </a:pPr>
                      <a:r>
                        <a:rPr lang="en-US" sz="2900" b="0" i="0" dirty="0">
                          <a:effectLst/>
                          <a:latin typeface="Segoe UI" panose="020B0502040204020203" pitchFamily="34" charset="0"/>
                        </a:rPr>
                        <a:t>3️⃣ </a:t>
                      </a:r>
                      <a:r>
                        <a:rPr lang="en-US" sz="2900" b="1" i="0" dirty="0">
                          <a:effectLst/>
                          <a:latin typeface="Segoe UI" panose="020B0502040204020203" pitchFamily="34" charset="0"/>
                        </a:rPr>
                        <a:t>Local impact‑based warning</a:t>
                      </a:r>
                      <a:endParaRPr lang="en-US" sz="2900" b="0" i="0" dirty="0">
                        <a:effectLst/>
                        <a:latin typeface="Segoe UI" panose="020B0502040204020203" pitchFamily="34" charset="0"/>
                      </a:endParaRPr>
                    </a:p>
                    <a:p>
                      <a:pPr fontAlgn="t">
                        <a:lnSpc>
                          <a:spcPct val="100000"/>
                        </a:lnSpc>
                        <a:buFont typeface="Arial" panose="020B0604020202020204" pitchFamily="34" charset="0"/>
                        <a:buChar char="•"/>
                      </a:pPr>
                      <a:r>
                        <a:rPr lang="en-US" sz="2900" b="0" i="0" dirty="0">
                          <a:effectLst/>
                          <a:latin typeface="Segoe UI" panose="020B0502040204020203" pitchFamily="34" charset="0"/>
                        </a:rPr>
                        <a:t>Focus on affected critical points</a:t>
                      </a:r>
                    </a:p>
                    <a:p>
                      <a:pPr fontAlgn="t">
                        <a:lnSpc>
                          <a:spcPct val="100000"/>
                        </a:lnSpc>
                        <a:buFont typeface="Arial" panose="020B0604020202020204" pitchFamily="34" charset="0"/>
                        <a:buChar char="•"/>
                      </a:pPr>
                      <a:r>
                        <a:rPr lang="en-US" sz="2900" b="0" i="0" dirty="0">
                          <a:effectLst/>
                          <a:latin typeface="Segoe UI" panose="020B0502040204020203" pitchFamily="34" charset="0"/>
                        </a:rPr>
                        <a:t>Clear </a:t>
                      </a:r>
                      <a:r>
                        <a:rPr lang="en-US" sz="2900" b="0" i="0" dirty="0" err="1">
                          <a:effectLst/>
                          <a:latin typeface="Segoe UI" panose="020B0502040204020203" pitchFamily="34" charset="0"/>
                        </a:rPr>
                        <a:t>prioritised</a:t>
                      </a:r>
                      <a:r>
                        <a:rPr lang="en-US" sz="2900" b="0" i="0" dirty="0">
                          <a:effectLst/>
                          <a:latin typeface="Segoe UI" panose="020B0502040204020203" pitchFamily="34" charset="0"/>
                        </a:rPr>
                        <a:t> actions</a:t>
                      </a:r>
                    </a:p>
                    <a:p>
                      <a:pPr fontAlgn="t">
                        <a:lnSpc>
                          <a:spcPct val="100000"/>
                        </a:lnSpc>
                        <a:buFont typeface="Arial" panose="020B0604020202020204" pitchFamily="34" charset="0"/>
                        <a:buChar char="•"/>
                      </a:pPr>
                      <a:r>
                        <a:rPr lang="en-US" sz="2900" b="0" i="0" dirty="0">
                          <a:effectLst/>
                          <a:latin typeface="Segoe UI" panose="020B0502040204020203" pitchFamily="34" charset="0"/>
                        </a:rPr>
                        <a:t>Distinction between “prepare” and “act”</a:t>
                      </a:r>
                    </a:p>
                    <a:p>
                      <a:pPr fontAlgn="t">
                        <a:lnSpc>
                          <a:spcPct val="100000"/>
                        </a:lnSpc>
                        <a:buNone/>
                      </a:pPr>
                      <a:r>
                        <a:rPr lang="en-US" sz="2900" b="0" i="0" dirty="0">
                          <a:effectLst/>
                          <a:latin typeface="Segoe UI" panose="020B0502040204020203" pitchFamily="34" charset="0"/>
                        </a:rPr>
                        <a:t>4️⃣ </a:t>
                      </a:r>
                      <a:r>
                        <a:rPr lang="en-US" sz="2900" b="1" i="0" dirty="0">
                          <a:effectLst/>
                          <a:latin typeface="Segoe UI" panose="020B0502040204020203" pitchFamily="34" charset="0"/>
                        </a:rPr>
                        <a:t>Outcome</a:t>
                      </a:r>
                      <a:endParaRPr lang="en-US" sz="2900" b="0" i="0" dirty="0">
                        <a:effectLst/>
                        <a:latin typeface="Segoe UI" panose="020B0502040204020203" pitchFamily="34" charset="0"/>
                      </a:endParaRPr>
                    </a:p>
                    <a:p>
                      <a:pPr fontAlgn="t">
                        <a:lnSpc>
                          <a:spcPct val="100000"/>
                        </a:lnSpc>
                        <a:buFont typeface="Arial" panose="020B0604020202020204" pitchFamily="34" charset="0"/>
                        <a:buChar char="•"/>
                      </a:pPr>
                      <a:r>
                        <a:rPr lang="en-US" sz="2900" b="0" i="0" dirty="0">
                          <a:effectLst/>
                          <a:latin typeface="Segoe UI" panose="020B0502040204020203" pitchFamily="34" charset="0"/>
                        </a:rPr>
                        <a:t>Earlier </a:t>
                      </a:r>
                      <a:r>
                        <a:rPr lang="en-US" sz="2900" b="0" i="0" dirty="0" err="1">
                          <a:effectLst/>
                          <a:latin typeface="Segoe UI" panose="020B0502040204020203" pitchFamily="34" charset="0"/>
                        </a:rPr>
                        <a:t>mobilisation</a:t>
                      </a:r>
                      <a:r>
                        <a:rPr lang="en-US" sz="2900" b="0" i="0" dirty="0">
                          <a:effectLst/>
                          <a:latin typeface="Segoe UI" panose="020B0502040204020203" pitchFamily="34" charset="0"/>
                        </a:rPr>
                        <a:t> of local services</a:t>
                      </a:r>
                    </a:p>
                    <a:p>
                      <a:pPr fontAlgn="t">
                        <a:lnSpc>
                          <a:spcPct val="100000"/>
                        </a:lnSpc>
                        <a:buFont typeface="Arial" panose="020B0604020202020204" pitchFamily="34" charset="0"/>
                        <a:buChar char="•"/>
                      </a:pPr>
                      <a:r>
                        <a:rPr lang="en-US" sz="2900" b="0" i="0" dirty="0">
                          <a:effectLst/>
                          <a:latin typeface="Segoe UI" panose="020B0502040204020203" pitchFamily="34" charset="0"/>
                        </a:rPr>
                        <a:t>More targeted actions</a:t>
                      </a:r>
                    </a:p>
                    <a:p>
                      <a:pPr fontAlgn="t">
                        <a:lnSpc>
                          <a:spcPct val="100000"/>
                        </a:lnSpc>
                        <a:buFont typeface="Arial" panose="020B0604020202020204" pitchFamily="34" charset="0"/>
                        <a:buChar char="•"/>
                      </a:pPr>
                      <a:r>
                        <a:rPr lang="en-US" sz="2900" b="0" i="0" dirty="0">
                          <a:effectLst/>
                          <a:latin typeface="Segoe UI" panose="020B0502040204020203" pitchFamily="34" charset="0"/>
                        </a:rPr>
                        <a:t>Reduced uncertainty for decision‑makers</a:t>
                      </a:r>
                    </a:p>
                  </a:txBody>
                  <a:tcPr>
                    <a:lnL w="7620" cap="flat" cmpd="sng" algn="ctr">
                      <a:solidFill>
                        <a:srgbClr val="E6E6E6"/>
                      </a:solidFill>
                      <a:prstDash val="solid"/>
                      <a:round/>
                      <a:headEnd type="none" w="med" len="med"/>
                      <a:tailEnd type="none" w="med" len="med"/>
                    </a:lnL>
                    <a:lnR w="7620" cap="flat" cmpd="sng" algn="ctr">
                      <a:solidFill>
                        <a:srgbClr val="E6E6E6"/>
                      </a:solidFill>
                      <a:prstDash val="solid"/>
                      <a:round/>
                      <a:headEnd type="none" w="med" len="med"/>
                      <a:tailEnd type="none" w="med" len="med"/>
                    </a:lnR>
                    <a:lnT w="7620" cap="flat" cmpd="sng" algn="ctr">
                      <a:solidFill>
                        <a:srgbClr val="E6E6E6"/>
                      </a:solidFill>
                      <a:prstDash val="solid"/>
                      <a:round/>
                      <a:headEnd type="none" w="med" len="med"/>
                      <a:tailEnd type="none" w="med" len="med"/>
                    </a:lnT>
                    <a:lnB w="7620" cap="flat" cmpd="sng" algn="ctr">
                      <a:solidFill>
                        <a:srgbClr val="E6E6E6"/>
                      </a:solidFill>
                      <a:prstDash val="solid"/>
                      <a:round/>
                      <a:headEnd type="none" w="med" len="med"/>
                      <a:tailEnd type="none" w="med" len="med"/>
                    </a:lnB>
                    <a:solidFill>
                      <a:srgbClr val="F5F5F5"/>
                    </a:solidFill>
                  </a:tcPr>
                </a:tc>
                <a:extLst>
                  <a:ext uri="{0D108BD9-81ED-4DB2-BD59-A6C34878D82A}">
                    <a16:rowId xmlns:a16="http://schemas.microsoft.com/office/drawing/2014/main" val="2784261692"/>
                  </a:ext>
                </a:extLst>
              </a:tr>
              <a:tr h="866789">
                <a:tc>
                  <a:txBody>
                    <a:bodyPr/>
                    <a:lstStyle/>
                    <a:p>
                      <a:endParaRPr lang="es-ES" sz="1400" dirty="0"/>
                    </a:p>
                  </a:txBody>
                  <a:tcPr>
                    <a:lnT w="7620" cap="flat" cmpd="sng" algn="ctr">
                      <a:solidFill>
                        <a:srgbClr val="E6E6E6"/>
                      </a:solidFill>
                      <a:prstDash val="solid"/>
                      <a:round/>
                      <a:headEnd type="none" w="med" len="med"/>
                      <a:tailEnd type="none" w="med" len="med"/>
                    </a:lnT>
                  </a:tcPr>
                </a:tc>
                <a:extLst>
                  <a:ext uri="{0D108BD9-81ED-4DB2-BD59-A6C34878D82A}">
                    <a16:rowId xmlns:a16="http://schemas.microsoft.com/office/drawing/2014/main" val="2305183129"/>
                  </a:ext>
                </a:extLst>
              </a:tr>
            </a:tbl>
          </a:graphicData>
        </a:graphic>
      </p:graphicFrame>
      <p:pic>
        <p:nvPicPr>
          <p:cNvPr id="7" name="Imagen 6">
            <a:extLst>
              <a:ext uri="{FF2B5EF4-FFF2-40B4-BE49-F238E27FC236}">
                <a16:creationId xmlns:a16="http://schemas.microsoft.com/office/drawing/2014/main" id="{16C0DB84-575B-4B1D-381B-2CCA2C76AC9E}"/>
              </a:ext>
            </a:extLst>
          </p:cNvPr>
          <p:cNvPicPr>
            <a:picLocks noChangeAspect="1"/>
          </p:cNvPicPr>
          <p:nvPr/>
        </p:nvPicPr>
        <p:blipFill>
          <a:blip r:embed="rId5">
            <a:extLst>
              <a:ext uri="{28A0092B-C50C-407E-A947-70E740481C1C}">
                <a14:useLocalDpi xmlns:a14="http://schemas.microsoft.com/office/drawing/2010/main" val="0"/>
              </a:ext>
            </a:extLst>
          </a:blip>
          <a:srcRect l="7344"/>
          <a:stretch>
            <a:fillRect/>
          </a:stretch>
        </p:blipFill>
        <p:spPr>
          <a:xfrm>
            <a:off x="676357" y="2790638"/>
            <a:ext cx="10629119" cy="5400863"/>
          </a:xfrm>
          <a:prstGeom prst="rect">
            <a:avLst/>
          </a:prstGeom>
        </p:spPr>
      </p:pic>
      <p:sp>
        <p:nvSpPr>
          <p:cNvPr id="8" name="CuadroTexto 7">
            <a:extLst>
              <a:ext uri="{FF2B5EF4-FFF2-40B4-BE49-F238E27FC236}">
                <a16:creationId xmlns:a16="http://schemas.microsoft.com/office/drawing/2014/main" id="{760E76AF-99EF-0781-A2DD-7501226A0B85}"/>
              </a:ext>
            </a:extLst>
          </p:cNvPr>
          <p:cNvSpPr txBox="1"/>
          <p:nvPr/>
        </p:nvSpPr>
        <p:spPr>
          <a:xfrm>
            <a:off x="2743200" y="8039101"/>
            <a:ext cx="3733800" cy="646331"/>
          </a:xfrm>
          <a:prstGeom prst="rect">
            <a:avLst/>
          </a:prstGeom>
          <a:noFill/>
        </p:spPr>
        <p:txBody>
          <a:bodyPr wrap="square" rtlCol="0">
            <a:spAutoFit/>
          </a:bodyPr>
          <a:lstStyle/>
          <a:p>
            <a:pPr algn="ctr"/>
            <a:r>
              <a:rPr lang="es-ES" sz="3600" b="1" dirty="0">
                <a:solidFill>
                  <a:srgbClr val="FF0000"/>
                </a:solidFill>
              </a:rPr>
              <a:t>Regional + Local</a:t>
            </a:r>
            <a:endParaRPr lang="es-ES" sz="1400" b="1" dirty="0">
              <a:solidFill>
                <a:srgbClr val="FF0000"/>
              </a:solidFill>
            </a:endParaRPr>
          </a:p>
        </p:txBody>
      </p:sp>
    </p:spTree>
    <p:extLst>
      <p:ext uri="{BB962C8B-B14F-4D97-AF65-F5344CB8AC3E}">
        <p14:creationId xmlns:p14="http://schemas.microsoft.com/office/powerpoint/2010/main" val="37233212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6282D-606F-BE53-4347-BB0020287D35}"/>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123DE5D5-C1FA-8A65-C3BB-2AE191CC5F35}"/>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23404CE4-DC27-1A67-A97C-73602779C1A4}"/>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 name="TextBox 24">
            <a:extLst>
              <a:ext uri="{FF2B5EF4-FFF2-40B4-BE49-F238E27FC236}">
                <a16:creationId xmlns:a16="http://schemas.microsoft.com/office/drawing/2014/main" id="{2B636888-D9B8-6205-C469-F5E391B13B03}"/>
              </a:ext>
            </a:extLst>
          </p:cNvPr>
          <p:cNvSpPr txBox="1"/>
          <p:nvPr/>
        </p:nvSpPr>
        <p:spPr>
          <a:xfrm>
            <a:off x="2938207" y="419101"/>
            <a:ext cx="14968796" cy="873957"/>
          </a:xfrm>
          <a:prstGeom prst="rect">
            <a:avLst/>
          </a:prstGeom>
        </p:spPr>
        <p:txBody>
          <a:bodyPr wrap="square" lIns="0" tIns="0" rIns="0" bIns="0" rtlCol="0" anchor="t">
            <a:spAutoFit/>
          </a:bodyPr>
          <a:lstStyle/>
          <a:p>
            <a:pPr>
              <a:lnSpc>
                <a:spcPts val="7179"/>
              </a:lnSpc>
            </a:pPr>
            <a:r>
              <a:rPr lang="en-US" sz="5127" spc="-102" dirty="0">
                <a:solidFill>
                  <a:srgbClr val="333231"/>
                </a:solidFill>
                <a:latin typeface="Helvetica Now Bold"/>
                <a:ea typeface="Helvetica Now Bold"/>
                <a:cs typeface="Helvetica Now Bold"/>
                <a:sym typeface="Helvetica Now Bold"/>
              </a:rPr>
              <a:t>GOBEYOND solution: adding regional and local</a:t>
            </a:r>
          </a:p>
        </p:txBody>
      </p:sp>
      <p:pic>
        <p:nvPicPr>
          <p:cNvPr id="11" name="Picture 2" descr="Imagen">
            <a:extLst>
              <a:ext uri="{FF2B5EF4-FFF2-40B4-BE49-F238E27FC236}">
                <a16:creationId xmlns:a16="http://schemas.microsoft.com/office/drawing/2014/main" id="{7F98C4F5-21DD-C03D-0466-BA733D751F3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189" y="9045365"/>
            <a:ext cx="1144334" cy="1134992"/>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upo 25">
            <a:extLst>
              <a:ext uri="{FF2B5EF4-FFF2-40B4-BE49-F238E27FC236}">
                <a16:creationId xmlns:a16="http://schemas.microsoft.com/office/drawing/2014/main" id="{483AE3C2-9E0C-C76E-8A47-50CB6C4F5C49}"/>
              </a:ext>
            </a:extLst>
          </p:cNvPr>
          <p:cNvGrpSpPr/>
          <p:nvPr/>
        </p:nvGrpSpPr>
        <p:grpSpPr>
          <a:xfrm>
            <a:off x="676357" y="1537357"/>
            <a:ext cx="7467830" cy="3329528"/>
            <a:chOff x="1582327" y="1683185"/>
            <a:chExt cx="7467829" cy="3329527"/>
          </a:xfrm>
        </p:grpSpPr>
        <p:pic>
          <p:nvPicPr>
            <p:cNvPr id="13" name="Imagen 12">
              <a:extLst>
                <a:ext uri="{FF2B5EF4-FFF2-40B4-BE49-F238E27FC236}">
                  <a16:creationId xmlns:a16="http://schemas.microsoft.com/office/drawing/2014/main" id="{DDB4C209-3499-74E0-7936-6E07C99F707F}"/>
                </a:ext>
              </a:extLst>
            </p:cNvPr>
            <p:cNvPicPr>
              <a:picLocks noChangeAspect="1"/>
            </p:cNvPicPr>
            <p:nvPr/>
          </p:nvPicPr>
          <p:blipFill>
            <a:blip r:embed="rId5"/>
            <a:stretch>
              <a:fillRect/>
            </a:stretch>
          </p:blipFill>
          <p:spPr>
            <a:xfrm>
              <a:off x="1582327" y="1683185"/>
              <a:ext cx="7467829" cy="3329527"/>
            </a:xfrm>
            <a:prstGeom prst="rect">
              <a:avLst/>
            </a:prstGeom>
          </p:spPr>
        </p:pic>
        <p:sp>
          <p:nvSpPr>
            <p:cNvPr id="17" name="CuadroTexto 16">
              <a:extLst>
                <a:ext uri="{FF2B5EF4-FFF2-40B4-BE49-F238E27FC236}">
                  <a16:creationId xmlns:a16="http://schemas.microsoft.com/office/drawing/2014/main" id="{5903C35E-1D48-72CE-0694-84C235E9C771}"/>
                </a:ext>
              </a:extLst>
            </p:cNvPr>
            <p:cNvSpPr txBox="1"/>
            <p:nvPr/>
          </p:nvSpPr>
          <p:spPr>
            <a:xfrm>
              <a:off x="6254227" y="3621332"/>
              <a:ext cx="1750800" cy="584775"/>
            </a:xfrm>
            <a:prstGeom prst="rect">
              <a:avLst/>
            </a:prstGeom>
            <a:noFill/>
          </p:spPr>
          <p:txBody>
            <a:bodyPr wrap="none" rtlCol="0">
              <a:spAutoFit/>
            </a:bodyPr>
            <a:lstStyle/>
            <a:p>
              <a:r>
                <a:rPr lang="es-ES" sz="3200" b="1" dirty="0">
                  <a:solidFill>
                    <a:srgbClr val="FF0000"/>
                  </a:solidFill>
                </a:rPr>
                <a:t>Estepona</a:t>
              </a:r>
              <a:endParaRPr lang="es-ES" sz="1400" b="1" dirty="0">
                <a:solidFill>
                  <a:srgbClr val="FF0000"/>
                </a:solidFill>
              </a:endParaRPr>
            </a:p>
          </p:txBody>
        </p:sp>
        <p:cxnSp>
          <p:nvCxnSpPr>
            <p:cNvPr id="20" name="Conector recto de flecha 19">
              <a:extLst>
                <a:ext uri="{FF2B5EF4-FFF2-40B4-BE49-F238E27FC236}">
                  <a16:creationId xmlns:a16="http://schemas.microsoft.com/office/drawing/2014/main" id="{36A0B72A-9FA8-9952-021B-41FC1B588D2C}"/>
                </a:ext>
              </a:extLst>
            </p:cNvPr>
            <p:cNvCxnSpPr/>
            <p:nvPr/>
          </p:nvCxnSpPr>
          <p:spPr>
            <a:xfrm flipH="1" flipV="1">
              <a:off x="5873226" y="3740585"/>
              <a:ext cx="381000" cy="152400"/>
            </a:xfrm>
            <a:prstGeom prst="straightConnector1">
              <a:avLst/>
            </a:pr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pic>
        <p:nvPicPr>
          <p:cNvPr id="22" name="Imagen 21">
            <a:extLst>
              <a:ext uri="{FF2B5EF4-FFF2-40B4-BE49-F238E27FC236}">
                <a16:creationId xmlns:a16="http://schemas.microsoft.com/office/drawing/2014/main" id="{F2131E10-6065-883C-0D3A-5EA281982F9C}"/>
              </a:ext>
            </a:extLst>
          </p:cNvPr>
          <p:cNvPicPr>
            <a:picLocks noChangeAspect="1"/>
          </p:cNvPicPr>
          <p:nvPr/>
        </p:nvPicPr>
        <p:blipFill>
          <a:blip r:embed="rId6"/>
          <a:stretch>
            <a:fillRect/>
          </a:stretch>
        </p:blipFill>
        <p:spPr>
          <a:xfrm>
            <a:off x="10972800" y="1641017"/>
            <a:ext cx="5959497" cy="2664284"/>
          </a:xfrm>
          <a:prstGeom prst="rect">
            <a:avLst/>
          </a:prstGeom>
        </p:spPr>
      </p:pic>
      <p:pic>
        <p:nvPicPr>
          <p:cNvPr id="24" name="Imagen 23">
            <a:extLst>
              <a:ext uri="{FF2B5EF4-FFF2-40B4-BE49-F238E27FC236}">
                <a16:creationId xmlns:a16="http://schemas.microsoft.com/office/drawing/2014/main" id="{0AF26459-5E52-AADA-C1CA-555F56759BE9}"/>
              </a:ext>
            </a:extLst>
          </p:cNvPr>
          <p:cNvPicPr>
            <a:picLocks noChangeAspect="1"/>
          </p:cNvPicPr>
          <p:nvPr/>
        </p:nvPicPr>
        <p:blipFill>
          <a:blip r:embed="rId7"/>
          <a:stretch>
            <a:fillRect/>
          </a:stretch>
        </p:blipFill>
        <p:spPr>
          <a:xfrm>
            <a:off x="4072712" y="4641526"/>
            <a:ext cx="10979874" cy="5657144"/>
          </a:xfrm>
          <a:prstGeom prst="rect">
            <a:avLst/>
          </a:prstGeom>
        </p:spPr>
      </p:pic>
      <p:sp>
        <p:nvSpPr>
          <p:cNvPr id="6" name="Rectángulo 5">
            <a:extLst>
              <a:ext uri="{FF2B5EF4-FFF2-40B4-BE49-F238E27FC236}">
                <a16:creationId xmlns:a16="http://schemas.microsoft.com/office/drawing/2014/main" id="{D515234E-29AE-AEF9-A6E3-1DB2AA82F488}"/>
              </a:ext>
            </a:extLst>
          </p:cNvPr>
          <p:cNvSpPr/>
          <p:nvPr/>
        </p:nvSpPr>
        <p:spPr>
          <a:xfrm>
            <a:off x="381001" y="6069133"/>
            <a:ext cx="3410033" cy="15301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2400" b="1" dirty="0"/>
              <a:t>ANIMAL SHELTER</a:t>
            </a:r>
          </a:p>
          <a:p>
            <a:pPr algn="ctr"/>
            <a:r>
              <a:rPr lang="en-US" sz="2400" b="1" dirty="0"/>
              <a:t>(CLOSE TO RIVER)</a:t>
            </a:r>
          </a:p>
          <a:p>
            <a:pPr algn="ctr"/>
            <a:endParaRPr lang="en-US" sz="2400" b="1" dirty="0"/>
          </a:p>
          <a:p>
            <a:pPr algn="ctr"/>
            <a:r>
              <a:rPr lang="en-US" sz="2400" b="1" dirty="0"/>
              <a:t>CONCRETE ACTIONS</a:t>
            </a:r>
          </a:p>
        </p:txBody>
      </p:sp>
      <p:cxnSp>
        <p:nvCxnSpPr>
          <p:cNvPr id="12" name="Conector recto de flecha 11">
            <a:extLst>
              <a:ext uri="{FF2B5EF4-FFF2-40B4-BE49-F238E27FC236}">
                <a16:creationId xmlns:a16="http://schemas.microsoft.com/office/drawing/2014/main" id="{CE54D06A-5BEB-5123-9A82-626C914FEFD8}"/>
              </a:ext>
            </a:extLst>
          </p:cNvPr>
          <p:cNvCxnSpPr>
            <a:cxnSpLocks/>
            <a:stCxn id="6" idx="3"/>
          </p:cNvCxnSpPr>
          <p:nvPr/>
        </p:nvCxnSpPr>
        <p:spPr>
          <a:xfrm>
            <a:off x="3791033" y="6834211"/>
            <a:ext cx="3752768" cy="1101302"/>
          </a:xfrm>
          <a:prstGeom prst="straightConnector1">
            <a:avLst/>
          </a:prstGeom>
          <a:ln w="28575"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5" name="Rectángulo 14">
            <a:extLst>
              <a:ext uri="{FF2B5EF4-FFF2-40B4-BE49-F238E27FC236}">
                <a16:creationId xmlns:a16="http://schemas.microsoft.com/office/drawing/2014/main" id="{C3AAFD75-CA5A-9119-264B-6FAD3B9C6FBB}"/>
              </a:ext>
            </a:extLst>
          </p:cNvPr>
          <p:cNvSpPr/>
          <p:nvPr/>
        </p:nvSpPr>
        <p:spPr>
          <a:xfrm>
            <a:off x="15334265" y="5708663"/>
            <a:ext cx="2648936" cy="15301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2400" b="1" dirty="0"/>
              <a:t>FLOODABLE FORDS</a:t>
            </a:r>
          </a:p>
          <a:p>
            <a:pPr algn="ctr"/>
            <a:endParaRPr lang="en-US" sz="2400" b="1" dirty="0"/>
          </a:p>
          <a:p>
            <a:pPr algn="ctr"/>
            <a:r>
              <a:rPr lang="en-US" sz="2400" b="1" dirty="0"/>
              <a:t>CONCRETE ACTIONS</a:t>
            </a:r>
          </a:p>
        </p:txBody>
      </p:sp>
      <p:cxnSp>
        <p:nvCxnSpPr>
          <p:cNvPr id="18" name="Conector recto de flecha 17">
            <a:extLst>
              <a:ext uri="{FF2B5EF4-FFF2-40B4-BE49-F238E27FC236}">
                <a16:creationId xmlns:a16="http://schemas.microsoft.com/office/drawing/2014/main" id="{B099C9B0-A504-FB93-83C8-302869F8C306}"/>
              </a:ext>
            </a:extLst>
          </p:cNvPr>
          <p:cNvCxnSpPr>
            <a:cxnSpLocks/>
            <a:stCxn id="15" idx="1"/>
          </p:cNvCxnSpPr>
          <p:nvPr/>
        </p:nvCxnSpPr>
        <p:spPr>
          <a:xfrm flipH="1">
            <a:off x="10591801" y="6473743"/>
            <a:ext cx="4742465" cy="879560"/>
          </a:xfrm>
          <a:prstGeom prst="straightConnector1">
            <a:avLst/>
          </a:prstGeom>
          <a:ln w="28575"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Conector recto de flecha 29">
            <a:extLst>
              <a:ext uri="{FF2B5EF4-FFF2-40B4-BE49-F238E27FC236}">
                <a16:creationId xmlns:a16="http://schemas.microsoft.com/office/drawing/2014/main" id="{9CE394DF-5B1F-1C2C-0701-B34C0990777E}"/>
              </a:ext>
            </a:extLst>
          </p:cNvPr>
          <p:cNvCxnSpPr>
            <a:cxnSpLocks/>
            <a:stCxn id="15" idx="1"/>
          </p:cNvCxnSpPr>
          <p:nvPr/>
        </p:nvCxnSpPr>
        <p:spPr>
          <a:xfrm flipH="1">
            <a:off x="10591801" y="6473742"/>
            <a:ext cx="4742465" cy="1933143"/>
          </a:xfrm>
          <a:prstGeom prst="straightConnector1">
            <a:avLst/>
          </a:prstGeom>
          <a:ln w="28575"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0211405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113D4-57B5-B5BA-814A-8513271738A1}"/>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F678D590-ACF6-F90D-254D-1227BE9E9246}"/>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E4A60C1B-875C-B77B-B136-FDC7F032B50C}"/>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 name="ZoneTexte 29">
            <a:extLst>
              <a:ext uri="{FF2B5EF4-FFF2-40B4-BE49-F238E27FC236}">
                <a16:creationId xmlns:a16="http://schemas.microsoft.com/office/drawing/2014/main" id="{C0D96C37-B9D8-D9B9-60EA-6FF26F1327B7}"/>
              </a:ext>
            </a:extLst>
          </p:cNvPr>
          <p:cNvSpPr txBox="1"/>
          <p:nvPr/>
        </p:nvSpPr>
        <p:spPr>
          <a:xfrm>
            <a:off x="2133600" y="2096512"/>
            <a:ext cx="15068630" cy="3046988"/>
          </a:xfrm>
          <a:prstGeom prst="rect">
            <a:avLst/>
          </a:prstGeom>
          <a:noFill/>
        </p:spPr>
        <p:txBody>
          <a:bodyPr wrap="square">
            <a:spAutoFit/>
          </a:bodyPr>
          <a:lstStyle/>
          <a:p>
            <a:r>
              <a:rPr lang="en-US" sz="4800" dirty="0"/>
              <a:t>1. What are the </a:t>
            </a:r>
            <a:r>
              <a:rPr lang="en-US" sz="4800" b="1" dirty="0"/>
              <a:t>main challenges in implementing local impact-based warnings</a:t>
            </a:r>
            <a:r>
              <a:rPr lang="en-US" sz="4800" dirty="0"/>
              <a:t> in practice, and how can they </a:t>
            </a:r>
            <a:r>
              <a:rPr lang="en-US" sz="4800" b="1" dirty="0"/>
              <a:t>complement</a:t>
            </a:r>
            <a:r>
              <a:rPr lang="en-US" sz="4800" dirty="0"/>
              <a:t>, rather than compete, with existing official warning systems?</a:t>
            </a:r>
            <a:endParaRPr lang="fr-FR" sz="4800" dirty="0"/>
          </a:p>
        </p:txBody>
      </p:sp>
      <p:pic>
        <p:nvPicPr>
          <p:cNvPr id="3" name="Picture 2" descr="A qr code with a white background&#10;&#10;AI-generated content may be incorrect.">
            <a:extLst>
              <a:ext uri="{FF2B5EF4-FFF2-40B4-BE49-F238E27FC236}">
                <a16:creationId xmlns:a16="http://schemas.microsoft.com/office/drawing/2014/main" id="{DCC0A4CF-B246-5B24-F2A7-11DFF94FDD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54400" y="8153400"/>
            <a:ext cx="2133600" cy="2133600"/>
          </a:xfrm>
          <a:prstGeom prst="rect">
            <a:avLst/>
          </a:prstGeom>
        </p:spPr>
      </p:pic>
      <p:sp>
        <p:nvSpPr>
          <p:cNvPr id="4" name="ZoneTexte 29">
            <a:extLst>
              <a:ext uri="{FF2B5EF4-FFF2-40B4-BE49-F238E27FC236}">
                <a16:creationId xmlns:a16="http://schemas.microsoft.com/office/drawing/2014/main" id="{660A272B-DB60-F8C5-20C8-F532CF284D66}"/>
              </a:ext>
            </a:extLst>
          </p:cNvPr>
          <p:cNvSpPr txBox="1"/>
          <p:nvPr/>
        </p:nvSpPr>
        <p:spPr>
          <a:xfrm>
            <a:off x="2130287" y="5792919"/>
            <a:ext cx="15068630" cy="3046988"/>
          </a:xfrm>
          <a:prstGeom prst="rect">
            <a:avLst/>
          </a:prstGeom>
          <a:noFill/>
        </p:spPr>
        <p:txBody>
          <a:bodyPr wrap="square">
            <a:spAutoFit/>
          </a:bodyPr>
          <a:lstStyle/>
          <a:p>
            <a:r>
              <a:rPr lang="en-US" sz="4800" dirty="0"/>
              <a:t>2. In your experience, what most often prevents warnings from leading to </a:t>
            </a:r>
            <a:r>
              <a:rPr lang="en-US" sz="4800" b="1" dirty="0"/>
              <a:t>timely local action on the ground</a:t>
            </a:r>
            <a:r>
              <a:rPr lang="en-US" sz="4800" dirty="0"/>
              <a:t>, and what does a warning need to better support local decision-making?</a:t>
            </a:r>
            <a:endParaRPr lang="fr-FR" sz="4000" dirty="0"/>
          </a:p>
        </p:txBody>
      </p:sp>
    </p:spTree>
    <p:extLst>
      <p:ext uri="{BB962C8B-B14F-4D97-AF65-F5344CB8AC3E}">
        <p14:creationId xmlns:p14="http://schemas.microsoft.com/office/powerpoint/2010/main" val="34821413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86C6C-E240-ACA0-9230-4235DBD3CFAB}"/>
            </a:ext>
          </a:extLst>
        </p:cNvPr>
        <p:cNvGrpSpPr/>
        <p:nvPr/>
      </p:nvGrpSpPr>
      <p:grpSpPr>
        <a:xfrm>
          <a:off x="0" y="0"/>
          <a:ext cx="0" cy="0"/>
          <a:chOff x="0" y="0"/>
          <a:chExt cx="0" cy="0"/>
        </a:xfrm>
      </p:grpSpPr>
      <p:sp>
        <p:nvSpPr>
          <p:cNvPr id="5" name="Rectangle 1">
            <a:extLst>
              <a:ext uri="{FF2B5EF4-FFF2-40B4-BE49-F238E27FC236}">
                <a16:creationId xmlns:a16="http://schemas.microsoft.com/office/drawing/2014/main" id="{CEA093C9-77E3-6DDE-FEB6-0E631529B1C7}"/>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5" name="Freeform 25">
            <a:extLst>
              <a:ext uri="{FF2B5EF4-FFF2-40B4-BE49-F238E27FC236}">
                <a16:creationId xmlns:a16="http://schemas.microsoft.com/office/drawing/2014/main" id="{39F496EF-3B61-D861-0A2A-FB2C8F9EE9ED}"/>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pic>
        <p:nvPicPr>
          <p:cNvPr id="4" name="Picture 3">
            <a:extLst>
              <a:ext uri="{FF2B5EF4-FFF2-40B4-BE49-F238E27FC236}">
                <a16:creationId xmlns:a16="http://schemas.microsoft.com/office/drawing/2014/main" id="{0D5D4E28-AEFC-5AE0-4C38-8F823BD1E0CF}"/>
              </a:ext>
            </a:extLst>
          </p:cNvPr>
          <p:cNvPicPr>
            <a:picLocks noChangeAspect="1"/>
          </p:cNvPicPr>
          <p:nvPr/>
        </p:nvPicPr>
        <p:blipFill>
          <a:blip r:embed="rId4"/>
          <a:stretch>
            <a:fillRect/>
          </a:stretch>
        </p:blipFill>
        <p:spPr>
          <a:xfrm>
            <a:off x="109967" y="2762964"/>
            <a:ext cx="12844033" cy="4761072"/>
          </a:xfrm>
          <a:prstGeom prst="rect">
            <a:avLst/>
          </a:prstGeom>
        </p:spPr>
      </p:pic>
      <p:pic>
        <p:nvPicPr>
          <p:cNvPr id="2" name="Picture 1" descr="A qr code with a white background&#10;&#10;AI-generated content may be incorrect.">
            <a:extLst>
              <a:ext uri="{FF2B5EF4-FFF2-40B4-BE49-F238E27FC236}">
                <a16:creationId xmlns:a16="http://schemas.microsoft.com/office/drawing/2014/main" id="{B7731AB2-84FA-17D7-A31C-417C0EC7CF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92200" y="2979943"/>
            <a:ext cx="4216400" cy="4216400"/>
          </a:xfrm>
          <a:prstGeom prst="rect">
            <a:avLst/>
          </a:prstGeom>
        </p:spPr>
      </p:pic>
      <p:sp>
        <p:nvSpPr>
          <p:cNvPr id="6" name="CasellaDiTesto 2">
            <a:extLst>
              <a:ext uri="{FF2B5EF4-FFF2-40B4-BE49-F238E27FC236}">
                <a16:creationId xmlns:a16="http://schemas.microsoft.com/office/drawing/2014/main" id="{D7392827-6C10-804C-F1FB-A59E5C6AD29E}"/>
              </a:ext>
            </a:extLst>
          </p:cNvPr>
          <p:cNvSpPr txBox="1"/>
          <p:nvPr/>
        </p:nvSpPr>
        <p:spPr>
          <a:xfrm>
            <a:off x="13239397" y="959443"/>
            <a:ext cx="5018786" cy="2192908"/>
          </a:xfrm>
          <a:prstGeom prst="rect">
            <a:avLst/>
          </a:prstGeom>
          <a:noFill/>
        </p:spPr>
        <p:txBody>
          <a:bodyPr wrap="square">
            <a:spAutoFit/>
          </a:bodyPr>
          <a:lstStyle/>
          <a:p>
            <a:pPr algn="ctr">
              <a:buNone/>
            </a:pPr>
            <a:r>
              <a:rPr lang="it-IT" sz="3750" b="1" dirty="0">
                <a:solidFill>
                  <a:srgbClr val="1762AF"/>
                </a:solidFill>
                <a:latin typeface="Helvetica" pitchFamily="2" charset="0"/>
              </a:rPr>
              <a:t>Quick 2-minute survey on </a:t>
            </a:r>
            <a:r>
              <a:rPr lang="it-IT" sz="3750" b="1" dirty="0" err="1">
                <a:solidFill>
                  <a:srgbClr val="1762AF"/>
                </a:solidFill>
                <a:latin typeface="Helvetica" pitchFamily="2" charset="0"/>
              </a:rPr>
              <a:t>your</a:t>
            </a:r>
            <a:r>
              <a:rPr lang="it-IT" sz="3750" b="1" dirty="0">
                <a:solidFill>
                  <a:srgbClr val="1762AF"/>
                </a:solidFill>
                <a:latin typeface="Helvetica" pitchFamily="2" charset="0"/>
              </a:rPr>
              <a:t> warning </a:t>
            </a:r>
            <a:r>
              <a:rPr lang="it-IT" sz="3750" b="1" dirty="0" err="1">
                <a:solidFill>
                  <a:srgbClr val="1762AF"/>
                </a:solidFill>
                <a:latin typeface="Helvetica" pitchFamily="2" charset="0"/>
              </a:rPr>
              <a:t>experience</a:t>
            </a:r>
            <a:r>
              <a:rPr lang="it-IT" sz="3750" b="1" dirty="0">
                <a:solidFill>
                  <a:srgbClr val="1762AF"/>
                </a:solidFill>
                <a:latin typeface="Helvetica" pitchFamily="2" charset="0"/>
              </a:rPr>
              <a:t>!</a:t>
            </a:r>
          </a:p>
          <a:p>
            <a:pPr algn="ctr">
              <a:buNone/>
            </a:pPr>
            <a:r>
              <a:rPr lang="it-IT" sz="2400" b="1" dirty="0">
                <a:solidFill>
                  <a:srgbClr val="1762AF"/>
                </a:solidFill>
                <a:latin typeface="Helvetica" pitchFamily="2" charset="0"/>
              </a:rPr>
              <a:t>(5 </a:t>
            </a:r>
            <a:r>
              <a:rPr lang="it-IT" sz="2400" b="1" dirty="0" err="1">
                <a:solidFill>
                  <a:srgbClr val="1762AF"/>
                </a:solidFill>
                <a:latin typeface="Helvetica" pitchFamily="2" charset="0"/>
              </a:rPr>
              <a:t>questions</a:t>
            </a:r>
            <a:r>
              <a:rPr lang="it-IT" sz="2400" b="1" dirty="0">
                <a:solidFill>
                  <a:srgbClr val="1762AF"/>
                </a:solidFill>
                <a:latin typeface="Helvetica" pitchFamily="2" charset="0"/>
              </a:rPr>
              <a:t>)</a:t>
            </a:r>
            <a:endParaRPr lang="it-IT" sz="2400" dirty="0">
              <a:latin typeface="Helvetica" pitchFamily="2" charset="0"/>
            </a:endParaRPr>
          </a:p>
        </p:txBody>
      </p:sp>
      <p:sp>
        <p:nvSpPr>
          <p:cNvPr id="3" name="CasellaDiTesto 5">
            <a:extLst>
              <a:ext uri="{FF2B5EF4-FFF2-40B4-BE49-F238E27FC236}">
                <a16:creationId xmlns:a16="http://schemas.microsoft.com/office/drawing/2014/main" id="{11B40D3A-6DA9-03CF-83CB-F0D36F8FF89C}"/>
              </a:ext>
            </a:extLst>
          </p:cNvPr>
          <p:cNvSpPr txBox="1"/>
          <p:nvPr/>
        </p:nvSpPr>
        <p:spPr>
          <a:xfrm>
            <a:off x="1614831" y="7742672"/>
            <a:ext cx="15700967" cy="2585323"/>
          </a:xfrm>
          <a:prstGeom prst="rect">
            <a:avLst/>
          </a:prstGeom>
          <a:noFill/>
        </p:spPr>
        <p:txBody>
          <a:bodyPr wrap="square">
            <a:spAutoFit/>
          </a:bodyPr>
          <a:lstStyle/>
          <a:p>
            <a:pPr algn="ctr">
              <a:buNone/>
            </a:pPr>
            <a:r>
              <a:rPr lang="it-IT" sz="2700" b="1" dirty="0">
                <a:solidFill>
                  <a:srgbClr val="1662AF"/>
                </a:solidFill>
                <a:latin typeface="Helvetica" pitchFamily="2" charset="0"/>
              </a:rPr>
              <a:t>ROUND TABLE </a:t>
            </a:r>
          </a:p>
          <a:p>
            <a:pPr algn="ctr">
              <a:buNone/>
            </a:pPr>
            <a:r>
              <a:rPr lang="it-IT" sz="2700" b="1" i="1" dirty="0">
                <a:solidFill>
                  <a:srgbClr val="155EA8"/>
                </a:solidFill>
                <a:latin typeface="Helvetica" pitchFamily="2" charset="0"/>
              </a:rPr>
              <a:t>From </a:t>
            </a:r>
            <a:r>
              <a:rPr lang="it-IT" sz="2700" b="1" i="1" dirty="0" err="1">
                <a:solidFill>
                  <a:srgbClr val="155EA8"/>
                </a:solidFill>
                <a:latin typeface="Helvetica" pitchFamily="2" charset="0"/>
              </a:rPr>
              <a:t>Early</a:t>
            </a:r>
            <a:r>
              <a:rPr lang="it-IT" sz="2700" b="1" i="1" dirty="0">
                <a:solidFill>
                  <a:srgbClr val="155EA8"/>
                </a:solidFill>
                <a:latin typeface="Helvetica" pitchFamily="2" charset="0"/>
              </a:rPr>
              <a:t> Warning to action: </a:t>
            </a:r>
            <a:r>
              <a:rPr lang="it-IT" sz="2700" b="1" i="1" dirty="0" err="1">
                <a:solidFill>
                  <a:srgbClr val="155EA8"/>
                </a:solidFill>
                <a:latin typeface="Helvetica" pitchFamily="2" charset="0"/>
              </a:rPr>
              <a:t>Implementing</a:t>
            </a:r>
            <a:r>
              <a:rPr lang="it-IT" sz="2700" b="1" i="1" dirty="0">
                <a:solidFill>
                  <a:srgbClr val="155EA8"/>
                </a:solidFill>
                <a:latin typeface="Helvetica" pitchFamily="2" charset="0"/>
              </a:rPr>
              <a:t> Site-</a:t>
            </a:r>
            <a:r>
              <a:rPr lang="it-IT" sz="2700" b="1" i="1" dirty="0" err="1">
                <a:solidFill>
                  <a:srgbClr val="155EA8"/>
                </a:solidFill>
                <a:latin typeface="Helvetica" pitchFamily="2" charset="0"/>
              </a:rPr>
              <a:t>Specific</a:t>
            </a:r>
            <a:r>
              <a:rPr lang="it-IT" sz="2700" b="1" i="1" dirty="0">
                <a:solidFill>
                  <a:srgbClr val="155EA8"/>
                </a:solidFill>
                <a:latin typeface="Helvetica" pitchFamily="2" charset="0"/>
              </a:rPr>
              <a:t> </a:t>
            </a:r>
            <a:r>
              <a:rPr lang="it-IT" sz="2700" b="1" i="1" dirty="0" err="1">
                <a:solidFill>
                  <a:srgbClr val="155EA8"/>
                </a:solidFill>
                <a:latin typeface="Helvetica" pitchFamily="2" charset="0"/>
              </a:rPr>
              <a:t>Warnings</a:t>
            </a:r>
            <a:endParaRPr lang="it-IT" sz="2700" b="1" i="1" dirty="0">
              <a:solidFill>
                <a:srgbClr val="155EA8"/>
              </a:solidFill>
              <a:latin typeface="Helvetica" pitchFamily="2" charset="0"/>
            </a:endParaRPr>
          </a:p>
          <a:p>
            <a:pPr>
              <a:buNone/>
            </a:pPr>
            <a:endParaRPr lang="it-IT" sz="2700" dirty="0">
              <a:latin typeface="Helvetica" pitchFamily="2" charset="0"/>
            </a:endParaRPr>
          </a:p>
          <a:p>
            <a:pPr>
              <a:buNone/>
            </a:pPr>
            <a:r>
              <a:rPr lang="it-IT" sz="2700" b="1" dirty="0">
                <a:solidFill>
                  <a:srgbClr val="155EA8"/>
                </a:solidFill>
                <a:latin typeface="Helvetica" pitchFamily="2" charset="0"/>
              </a:rPr>
              <a:t>Moderator:</a:t>
            </a:r>
            <a:r>
              <a:rPr lang="it-IT" sz="2700" dirty="0">
                <a:solidFill>
                  <a:srgbClr val="155EA8"/>
                </a:solidFill>
                <a:latin typeface="Helvetica" pitchFamily="2" charset="0"/>
              </a:rPr>
              <a:t> </a:t>
            </a:r>
            <a:r>
              <a:rPr lang="it-IT" sz="2700" dirty="0">
                <a:latin typeface="Helvetica" pitchFamily="2" charset="0"/>
              </a:rPr>
              <a:t>Erika Meléndez (UPC)</a:t>
            </a:r>
          </a:p>
          <a:p>
            <a:pPr>
              <a:buNone/>
            </a:pPr>
            <a:r>
              <a:rPr lang="it-IT" sz="2700" b="1" dirty="0">
                <a:solidFill>
                  <a:srgbClr val="155EA8"/>
                </a:solidFill>
                <a:latin typeface="Helvetica" pitchFamily="2" charset="0"/>
              </a:rPr>
              <a:t>Speakers:</a:t>
            </a:r>
            <a:r>
              <a:rPr lang="it-IT" sz="2700" dirty="0">
                <a:solidFill>
                  <a:srgbClr val="155EA8"/>
                </a:solidFill>
                <a:latin typeface="Helvetica" pitchFamily="2" charset="0"/>
              </a:rPr>
              <a:t> </a:t>
            </a:r>
            <a:r>
              <a:rPr lang="it-IT" sz="2700" dirty="0">
                <a:latin typeface="Helvetica" pitchFamily="2" charset="0"/>
              </a:rPr>
              <a:t>Nuno Sousa (Setúbal </a:t>
            </a:r>
            <a:r>
              <a:rPr lang="it-IT" sz="2700" dirty="0" err="1">
                <a:latin typeface="Helvetica" pitchFamily="2" charset="0"/>
              </a:rPr>
              <a:t>Municipality</a:t>
            </a:r>
            <a:r>
              <a:rPr lang="it-IT" sz="2700" dirty="0">
                <a:latin typeface="Helvetica" pitchFamily="2" charset="0"/>
              </a:rPr>
              <a:t>), Nikos </a:t>
            </a:r>
            <a:r>
              <a:rPr lang="it-IT" sz="2700" dirty="0" err="1">
                <a:latin typeface="Helvetica" pitchFamily="2" charset="0"/>
              </a:rPr>
              <a:t>Passas</a:t>
            </a:r>
            <a:r>
              <a:rPr lang="it-IT" sz="2700" dirty="0">
                <a:latin typeface="Helvetica" pitchFamily="2" charset="0"/>
              </a:rPr>
              <a:t> (</a:t>
            </a:r>
            <a:r>
              <a:rPr lang="it-IT" sz="2700" dirty="0" err="1">
                <a:latin typeface="Helvetica" pitchFamily="2" charset="0"/>
              </a:rPr>
              <a:t>Region</a:t>
            </a:r>
            <a:r>
              <a:rPr lang="it-IT" sz="2700" dirty="0">
                <a:latin typeface="Helvetica" pitchFamily="2" charset="0"/>
              </a:rPr>
              <a:t> of Attica), Guillaume </a:t>
            </a:r>
            <a:r>
              <a:rPr lang="it-IT" sz="2700" dirty="0" err="1">
                <a:latin typeface="Helvetica" pitchFamily="2" charset="0"/>
              </a:rPr>
              <a:t>Charpy</a:t>
            </a:r>
            <a:r>
              <a:rPr lang="it-IT" sz="2700" dirty="0">
                <a:latin typeface="Helvetica" pitchFamily="2" charset="0"/>
              </a:rPr>
              <a:t> (</a:t>
            </a:r>
            <a:r>
              <a:rPr lang="it-IT" sz="2700" dirty="0" err="1">
                <a:latin typeface="Helvetica" pitchFamily="2" charset="0"/>
              </a:rPr>
              <a:t>Smiage</a:t>
            </a:r>
            <a:r>
              <a:rPr lang="it-IT" sz="2700" dirty="0">
                <a:latin typeface="Helvetica" pitchFamily="2" charset="0"/>
              </a:rPr>
              <a:t>), Antonio Santiago-</a:t>
            </a:r>
            <a:r>
              <a:rPr lang="it-IT" sz="2700" dirty="0" err="1">
                <a:latin typeface="Helvetica" pitchFamily="2" charset="0"/>
              </a:rPr>
              <a:t>Gahete</a:t>
            </a:r>
            <a:r>
              <a:rPr lang="it-IT" sz="2700" dirty="0">
                <a:latin typeface="Helvetica" pitchFamily="2" charset="0"/>
              </a:rPr>
              <a:t> (EMA)</a:t>
            </a:r>
          </a:p>
        </p:txBody>
      </p:sp>
    </p:spTree>
    <p:extLst>
      <p:ext uri="{BB962C8B-B14F-4D97-AF65-F5344CB8AC3E}">
        <p14:creationId xmlns:p14="http://schemas.microsoft.com/office/powerpoint/2010/main" val="4337906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D4869-0BA8-C62A-DC31-C4DB45CD7D71}"/>
            </a:ext>
          </a:extLst>
        </p:cNvPr>
        <p:cNvGrpSpPr/>
        <p:nvPr/>
      </p:nvGrpSpPr>
      <p:grpSpPr>
        <a:xfrm>
          <a:off x="0" y="0"/>
          <a:ext cx="0" cy="0"/>
          <a:chOff x="0" y="0"/>
          <a:chExt cx="0" cy="0"/>
        </a:xfrm>
      </p:grpSpPr>
      <p:sp>
        <p:nvSpPr>
          <p:cNvPr id="20" name="Freeform 20">
            <a:extLst>
              <a:ext uri="{FF2B5EF4-FFF2-40B4-BE49-F238E27FC236}">
                <a16:creationId xmlns:a16="http://schemas.microsoft.com/office/drawing/2014/main" id="{36F6F52D-86A7-25EB-9B4F-46CF92C1B417}"/>
              </a:ext>
            </a:extLst>
          </p:cNvPr>
          <p:cNvSpPr/>
          <p:nvPr/>
        </p:nvSpPr>
        <p:spPr>
          <a:xfrm>
            <a:off x="16440230" y="3244658"/>
            <a:ext cx="1847771"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sz="1400"/>
          </a:p>
        </p:txBody>
      </p:sp>
      <p:sp>
        <p:nvSpPr>
          <p:cNvPr id="25" name="Freeform 25">
            <a:extLst>
              <a:ext uri="{FF2B5EF4-FFF2-40B4-BE49-F238E27FC236}">
                <a16:creationId xmlns:a16="http://schemas.microsoft.com/office/drawing/2014/main" id="{34DD7A23-9670-CFB8-B5FD-BD17382436A6}"/>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C08139B3-0313-8EC8-5311-4A0DEFC66E3E}"/>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sp>
        <p:nvSpPr>
          <p:cNvPr id="2" name="ZoneTexte 29">
            <a:extLst>
              <a:ext uri="{FF2B5EF4-FFF2-40B4-BE49-F238E27FC236}">
                <a16:creationId xmlns:a16="http://schemas.microsoft.com/office/drawing/2014/main" id="{1F039EB8-FC1B-5780-9DB5-EE46BD5ED682}"/>
              </a:ext>
            </a:extLst>
          </p:cNvPr>
          <p:cNvSpPr txBox="1"/>
          <p:nvPr/>
        </p:nvSpPr>
        <p:spPr>
          <a:xfrm>
            <a:off x="1578388" y="3467100"/>
            <a:ext cx="15068630" cy="1569660"/>
          </a:xfrm>
          <a:prstGeom prst="rect">
            <a:avLst/>
          </a:prstGeom>
          <a:noFill/>
        </p:spPr>
        <p:txBody>
          <a:bodyPr wrap="square">
            <a:spAutoFit/>
          </a:bodyPr>
          <a:lstStyle/>
          <a:p>
            <a:r>
              <a:rPr lang="en-US" sz="4800" b="1" dirty="0"/>
              <a:t>Nuno Sousa</a:t>
            </a:r>
          </a:p>
          <a:p>
            <a:r>
              <a:rPr lang="en-US" sz="4800" b="1" dirty="0"/>
              <a:t>Setúbal Municipality</a:t>
            </a:r>
            <a:endParaRPr lang="fr-FR" sz="4800" dirty="0"/>
          </a:p>
        </p:txBody>
      </p:sp>
      <p:grpSp>
        <p:nvGrpSpPr>
          <p:cNvPr id="7" name="Group 6">
            <a:extLst>
              <a:ext uri="{FF2B5EF4-FFF2-40B4-BE49-F238E27FC236}">
                <a16:creationId xmlns:a16="http://schemas.microsoft.com/office/drawing/2014/main" id="{8F492969-4DD5-B862-541E-B9484584CCE0}"/>
              </a:ext>
            </a:extLst>
          </p:cNvPr>
          <p:cNvGrpSpPr/>
          <p:nvPr/>
        </p:nvGrpSpPr>
        <p:grpSpPr>
          <a:xfrm>
            <a:off x="1578388" y="5745689"/>
            <a:ext cx="7839291" cy="1812160"/>
            <a:chOff x="6431932" y="6165649"/>
            <a:chExt cx="3085501" cy="713256"/>
          </a:xfrm>
        </p:grpSpPr>
        <p:pic>
          <p:nvPicPr>
            <p:cNvPr id="4" name="Imagem 2">
              <a:extLst>
                <a:ext uri="{FF2B5EF4-FFF2-40B4-BE49-F238E27FC236}">
                  <a16:creationId xmlns:a16="http://schemas.microsoft.com/office/drawing/2014/main" id="{27CDCB90-01E2-9266-47CC-80FFC04709BA}"/>
                </a:ext>
              </a:extLst>
            </p:cNvPr>
            <p:cNvPicPr>
              <a:picLocks noChangeAspect="1"/>
            </p:cNvPicPr>
            <p:nvPr/>
          </p:nvPicPr>
          <p:blipFill>
            <a:blip r:embed="rId5"/>
            <a:srcRect l="15483" t="35876" r="19561" b="33335"/>
            <a:stretch>
              <a:fillRect/>
            </a:stretch>
          </p:blipFill>
          <p:spPr>
            <a:xfrm>
              <a:off x="6431932" y="6173602"/>
              <a:ext cx="2105696" cy="705303"/>
            </a:xfrm>
            <a:prstGeom prst="rect">
              <a:avLst/>
            </a:prstGeom>
          </p:spPr>
        </p:pic>
        <p:pic>
          <p:nvPicPr>
            <p:cNvPr id="6" name="Imagem 3">
              <a:extLst>
                <a:ext uri="{FF2B5EF4-FFF2-40B4-BE49-F238E27FC236}">
                  <a16:creationId xmlns:a16="http://schemas.microsoft.com/office/drawing/2014/main" id="{6C3738E3-1BB8-BD1F-F010-5E1EBE036FF7}"/>
                </a:ext>
              </a:extLst>
            </p:cNvPr>
            <p:cNvPicPr>
              <a:picLocks noChangeAspect="1"/>
            </p:cNvPicPr>
            <p:nvPr/>
          </p:nvPicPr>
          <p:blipFill>
            <a:blip r:embed="rId6"/>
            <a:stretch>
              <a:fillRect/>
            </a:stretch>
          </p:blipFill>
          <p:spPr>
            <a:xfrm>
              <a:off x="8813976" y="6165649"/>
              <a:ext cx="703457" cy="705303"/>
            </a:xfrm>
            <a:prstGeom prst="rect">
              <a:avLst/>
            </a:prstGeom>
          </p:spPr>
        </p:pic>
      </p:grpSp>
      <p:pic>
        <p:nvPicPr>
          <p:cNvPr id="8" name="Picture 7" descr="A qr code with a white background&#10;&#10;AI-generated content may be incorrect.">
            <a:extLst>
              <a:ext uri="{FF2B5EF4-FFF2-40B4-BE49-F238E27FC236}">
                <a16:creationId xmlns:a16="http://schemas.microsoft.com/office/drawing/2014/main" id="{B0D015EB-6714-17A4-D141-4CF68A6C056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Tree>
    <p:extLst>
      <p:ext uri="{BB962C8B-B14F-4D97-AF65-F5344CB8AC3E}">
        <p14:creationId xmlns:p14="http://schemas.microsoft.com/office/powerpoint/2010/main" val="224574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3F0E0"/>
        </a:solidFill>
        <a:effectLst/>
      </p:bgPr>
    </p:bg>
    <p:spTree>
      <p:nvGrpSpPr>
        <p:cNvPr id="1" name="Shape 92"/>
        <p:cNvGrpSpPr/>
        <p:nvPr/>
      </p:nvGrpSpPr>
      <p:grpSpPr>
        <a:xfrm>
          <a:off x="0" y="0"/>
          <a:ext cx="0" cy="0"/>
          <a:chOff x="0" y="0"/>
          <a:chExt cx="0" cy="0"/>
        </a:xfrm>
      </p:grpSpPr>
      <p:sp>
        <p:nvSpPr>
          <p:cNvPr id="94" name="Google Shape;94;p14"/>
          <p:cNvSpPr/>
          <p:nvPr/>
        </p:nvSpPr>
        <p:spPr>
          <a:xfrm rot="5400000">
            <a:off x="5897567" y="4348909"/>
            <a:ext cx="6492864" cy="188555"/>
          </a:xfrm>
          <a:prstGeom prst="rect">
            <a:avLst/>
          </a:prstGeom>
          <a:solidFill>
            <a:srgbClr val="11CAA0"/>
          </a:solidFill>
          <a:ln>
            <a:noFill/>
          </a:ln>
        </p:spPr>
        <p:txBody>
          <a:bodyPr spcFirstLastPara="1" wrap="square" lIns="137138" tIns="68550" rIns="137138" bIns="68550" anchor="ctr" anchorCtr="0">
            <a:noAutofit/>
          </a:bodyPr>
          <a:lstStyle/>
          <a:p>
            <a:pPr algn="ctr"/>
            <a:endParaRPr sz="2700">
              <a:solidFill>
                <a:schemeClr val="dk1"/>
              </a:solidFill>
              <a:latin typeface="Calibri"/>
              <a:ea typeface="Calibri"/>
              <a:cs typeface="Calibri"/>
              <a:sym typeface="Calibri"/>
            </a:endParaRPr>
          </a:p>
        </p:txBody>
      </p:sp>
      <p:sp>
        <p:nvSpPr>
          <p:cNvPr id="95" name="Google Shape;95;p14"/>
          <p:cNvSpPr txBox="1"/>
          <p:nvPr/>
        </p:nvSpPr>
        <p:spPr>
          <a:xfrm>
            <a:off x="225384" y="1994892"/>
            <a:ext cx="8772927" cy="2769989"/>
          </a:xfrm>
          <a:prstGeom prst="rect">
            <a:avLst/>
          </a:prstGeom>
          <a:noFill/>
          <a:ln>
            <a:noFill/>
          </a:ln>
        </p:spPr>
        <p:txBody>
          <a:bodyPr spcFirstLastPara="1" wrap="square" lIns="0" tIns="0" rIns="0" bIns="0" anchor="t" anchorCtr="0">
            <a:spAutoFit/>
          </a:bodyPr>
          <a:lstStyle/>
          <a:p>
            <a:pPr algn="ctr"/>
            <a:r>
              <a:rPr lang="en-US" sz="9000" b="1" dirty="0">
                <a:solidFill>
                  <a:srgbClr val="005088"/>
                </a:solidFill>
                <a:latin typeface="Merriweather"/>
                <a:ea typeface="Merriweather"/>
                <a:cs typeface="Merriweather"/>
                <a:sym typeface="Merriweather"/>
              </a:rPr>
              <a:t>The Practical Challenges</a:t>
            </a:r>
            <a:endParaRPr sz="2700" dirty="0"/>
          </a:p>
        </p:txBody>
      </p:sp>
      <p:sp>
        <p:nvSpPr>
          <p:cNvPr id="96" name="Google Shape;96;p14"/>
          <p:cNvSpPr txBox="1"/>
          <p:nvPr/>
        </p:nvSpPr>
        <p:spPr>
          <a:xfrm>
            <a:off x="404179" y="5143500"/>
            <a:ext cx="8415338" cy="1107996"/>
          </a:xfrm>
          <a:prstGeom prst="rect">
            <a:avLst/>
          </a:prstGeom>
          <a:noFill/>
          <a:ln>
            <a:noFill/>
          </a:ln>
        </p:spPr>
        <p:txBody>
          <a:bodyPr spcFirstLastPara="1" wrap="square" lIns="0" tIns="0" rIns="0" bIns="0" anchor="t" anchorCtr="0">
            <a:spAutoFit/>
          </a:bodyPr>
          <a:lstStyle/>
          <a:p>
            <a:pPr algn="ctr">
              <a:lnSpc>
                <a:spcPct val="160000"/>
              </a:lnSpc>
            </a:pPr>
            <a:r>
              <a:rPr lang="en-US" sz="2250" dirty="0">
                <a:solidFill>
                  <a:srgbClr val="334155"/>
                </a:solidFill>
                <a:latin typeface="DM Sans"/>
                <a:ea typeface="DM Sans"/>
                <a:cs typeface="DM Sans"/>
                <a:sym typeface="DM Sans"/>
              </a:rPr>
              <a:t>Identifying bottlenecks in modern early warning implementation.</a:t>
            </a:r>
            <a:endParaRPr sz="2700" dirty="0"/>
          </a:p>
        </p:txBody>
      </p:sp>
      <p:pic>
        <p:nvPicPr>
          <p:cNvPr id="2" name="Google Shape;118;p16" descr="image.png">
            <a:extLst>
              <a:ext uri="{FF2B5EF4-FFF2-40B4-BE49-F238E27FC236}">
                <a16:creationId xmlns:a16="http://schemas.microsoft.com/office/drawing/2014/main" id="{4A0181C5-B600-BD7A-C39D-5FEF6B05666E}"/>
              </a:ext>
            </a:extLst>
          </p:cNvPr>
          <p:cNvPicPr preferRelativeResize="0"/>
          <p:nvPr/>
        </p:nvPicPr>
        <p:blipFill rotWithShape="1">
          <a:blip r:embed="rId3">
            <a:alphaModFix/>
          </a:blip>
          <a:srcRect/>
          <a:stretch/>
        </p:blipFill>
        <p:spPr>
          <a:xfrm>
            <a:off x="10238705" y="1994893"/>
            <a:ext cx="7269318" cy="5430332"/>
          </a:xfrm>
          <a:prstGeom prst="rect">
            <a:avLst/>
          </a:prstGeom>
          <a:noFill/>
          <a:ln>
            <a:noFill/>
          </a:ln>
        </p:spPr>
      </p:pic>
      <p:pic>
        <p:nvPicPr>
          <p:cNvPr id="3" name="Imagem 2">
            <a:extLst>
              <a:ext uri="{FF2B5EF4-FFF2-40B4-BE49-F238E27FC236}">
                <a16:creationId xmlns:a16="http://schemas.microsoft.com/office/drawing/2014/main" id="{ED74A533-23C9-D432-0857-6C6BAFB8C7EF}"/>
              </a:ext>
            </a:extLst>
          </p:cNvPr>
          <p:cNvPicPr>
            <a:picLocks noChangeAspect="1"/>
          </p:cNvPicPr>
          <p:nvPr/>
        </p:nvPicPr>
        <p:blipFill>
          <a:blip r:embed="rId4"/>
          <a:srcRect l="15483" t="35876" r="19561" b="33335"/>
          <a:stretch>
            <a:fillRect/>
          </a:stretch>
        </p:blipFill>
        <p:spPr>
          <a:xfrm>
            <a:off x="14155418" y="491450"/>
            <a:ext cx="2105696" cy="705303"/>
          </a:xfrm>
          <a:prstGeom prst="rect">
            <a:avLst/>
          </a:prstGeom>
        </p:spPr>
      </p:pic>
      <p:pic>
        <p:nvPicPr>
          <p:cNvPr id="4" name="Imagem 3">
            <a:extLst>
              <a:ext uri="{FF2B5EF4-FFF2-40B4-BE49-F238E27FC236}">
                <a16:creationId xmlns:a16="http://schemas.microsoft.com/office/drawing/2014/main" id="{BCDA190E-66F8-F4E2-8913-7571EB284BC5}"/>
              </a:ext>
            </a:extLst>
          </p:cNvPr>
          <p:cNvPicPr>
            <a:picLocks noChangeAspect="1"/>
          </p:cNvPicPr>
          <p:nvPr/>
        </p:nvPicPr>
        <p:blipFill>
          <a:blip r:embed="rId5"/>
          <a:stretch>
            <a:fillRect/>
          </a:stretch>
        </p:blipFill>
        <p:spPr>
          <a:xfrm>
            <a:off x="16537462" y="483497"/>
            <a:ext cx="703457" cy="70530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3F0E0"/>
        </a:solidFill>
        <a:effectLst/>
      </p:bgPr>
    </p:bg>
    <p:spTree>
      <p:nvGrpSpPr>
        <p:cNvPr id="1" name="Shape 100"/>
        <p:cNvGrpSpPr/>
        <p:nvPr/>
      </p:nvGrpSpPr>
      <p:grpSpPr>
        <a:xfrm>
          <a:off x="0" y="0"/>
          <a:ext cx="0" cy="0"/>
          <a:chOff x="0" y="0"/>
          <a:chExt cx="0" cy="0"/>
        </a:xfrm>
      </p:grpSpPr>
      <p:pic>
        <p:nvPicPr>
          <p:cNvPr id="103" name="Google Shape;103;p15" descr="image.png"/>
          <p:cNvPicPr preferRelativeResize="0"/>
          <p:nvPr/>
        </p:nvPicPr>
        <p:blipFill rotWithShape="1">
          <a:blip r:embed="rId3">
            <a:alphaModFix/>
          </a:blip>
          <a:srcRect/>
          <a:stretch/>
        </p:blipFill>
        <p:spPr>
          <a:xfrm>
            <a:off x="857249" y="2986086"/>
            <a:ext cx="15833771" cy="2541366"/>
          </a:xfrm>
          <a:prstGeom prst="rect">
            <a:avLst/>
          </a:prstGeom>
          <a:noFill/>
          <a:ln>
            <a:noFill/>
          </a:ln>
        </p:spPr>
      </p:pic>
      <p:sp>
        <p:nvSpPr>
          <p:cNvPr id="108" name="Google Shape;108;p15"/>
          <p:cNvSpPr txBox="1"/>
          <p:nvPr/>
        </p:nvSpPr>
        <p:spPr>
          <a:xfrm>
            <a:off x="857250" y="857251"/>
            <a:ext cx="9631203" cy="761747"/>
          </a:xfrm>
          <a:prstGeom prst="rect">
            <a:avLst/>
          </a:prstGeom>
          <a:noFill/>
          <a:ln>
            <a:noFill/>
          </a:ln>
        </p:spPr>
        <p:txBody>
          <a:bodyPr spcFirstLastPara="1" wrap="square" lIns="0" tIns="0" rIns="0" bIns="0" anchor="t" anchorCtr="0">
            <a:spAutoFit/>
          </a:bodyPr>
          <a:lstStyle/>
          <a:p>
            <a:r>
              <a:rPr lang="en-US" sz="4950" b="1" dirty="0">
                <a:solidFill>
                  <a:srgbClr val="005088"/>
                </a:solidFill>
                <a:latin typeface="Merriweather"/>
                <a:ea typeface="Merriweather"/>
                <a:cs typeface="Merriweather"/>
                <a:sym typeface="Merriweather"/>
              </a:rPr>
              <a:t>Core Implementation Hurdles</a:t>
            </a:r>
            <a:endParaRPr sz="2700" dirty="0"/>
          </a:p>
        </p:txBody>
      </p:sp>
      <p:sp>
        <p:nvSpPr>
          <p:cNvPr id="109" name="Google Shape;109;p15"/>
          <p:cNvSpPr/>
          <p:nvPr/>
        </p:nvSpPr>
        <p:spPr>
          <a:xfrm>
            <a:off x="857250" y="1857376"/>
            <a:ext cx="9172575" cy="42863"/>
          </a:xfrm>
          <a:prstGeom prst="rect">
            <a:avLst/>
          </a:prstGeom>
          <a:solidFill>
            <a:srgbClr val="11CAA0"/>
          </a:solidFill>
          <a:ln>
            <a:noFill/>
          </a:ln>
        </p:spPr>
        <p:txBody>
          <a:bodyPr spcFirstLastPara="1" wrap="square" lIns="137138" tIns="68550" rIns="137138" bIns="68550" anchor="ctr" anchorCtr="0">
            <a:noAutofit/>
          </a:bodyPr>
          <a:lstStyle/>
          <a:p>
            <a:pPr algn="ctr"/>
            <a:endParaRPr sz="2700">
              <a:solidFill>
                <a:schemeClr val="dk1"/>
              </a:solidFill>
              <a:latin typeface="Calibri"/>
              <a:ea typeface="Calibri"/>
              <a:cs typeface="Calibri"/>
              <a:sym typeface="Calibri"/>
            </a:endParaRPr>
          </a:p>
        </p:txBody>
      </p:sp>
      <p:sp>
        <p:nvSpPr>
          <p:cNvPr id="3" name="CaixaDeTexto 2">
            <a:extLst>
              <a:ext uri="{FF2B5EF4-FFF2-40B4-BE49-F238E27FC236}">
                <a16:creationId xmlns:a16="http://schemas.microsoft.com/office/drawing/2014/main" id="{18345B55-5D5D-4663-41BB-60CCDB4592B2}"/>
              </a:ext>
            </a:extLst>
          </p:cNvPr>
          <p:cNvSpPr txBox="1"/>
          <p:nvPr/>
        </p:nvSpPr>
        <p:spPr>
          <a:xfrm>
            <a:off x="1186689" y="3159953"/>
            <a:ext cx="15369102" cy="1754326"/>
          </a:xfrm>
          <a:prstGeom prst="rect">
            <a:avLst/>
          </a:prstGeom>
          <a:noFill/>
        </p:spPr>
        <p:txBody>
          <a:bodyPr wrap="square">
            <a:spAutoFit/>
          </a:bodyPr>
          <a:lstStyle/>
          <a:p>
            <a:pPr algn="just"/>
            <a:r>
              <a:rPr lang="pt-PT" sz="3600" dirty="0"/>
              <a:t>1. </a:t>
            </a:r>
            <a:r>
              <a:rPr lang="pt-PT" sz="3600" dirty="0" err="1"/>
              <a:t>What</a:t>
            </a:r>
            <a:r>
              <a:rPr lang="pt-PT" sz="3600" dirty="0"/>
              <a:t> are </a:t>
            </a:r>
            <a:r>
              <a:rPr lang="pt-PT" sz="3600" dirty="0" err="1"/>
              <a:t>the</a:t>
            </a:r>
            <a:r>
              <a:rPr lang="pt-PT" sz="3600" dirty="0"/>
              <a:t> </a:t>
            </a:r>
            <a:r>
              <a:rPr lang="pt-PT" sz="3600" dirty="0" err="1"/>
              <a:t>main</a:t>
            </a:r>
            <a:r>
              <a:rPr lang="pt-PT" sz="3600" dirty="0"/>
              <a:t> </a:t>
            </a:r>
            <a:r>
              <a:rPr lang="pt-PT" sz="3600" dirty="0" err="1"/>
              <a:t>challenges</a:t>
            </a:r>
            <a:r>
              <a:rPr lang="pt-PT" sz="3600" dirty="0"/>
              <a:t> in </a:t>
            </a:r>
            <a:r>
              <a:rPr lang="pt-PT" sz="3600" dirty="0" err="1"/>
              <a:t>implementing</a:t>
            </a:r>
            <a:r>
              <a:rPr lang="pt-PT" sz="3600" dirty="0"/>
              <a:t> local </a:t>
            </a:r>
            <a:r>
              <a:rPr lang="pt-PT" sz="3600" dirty="0" err="1"/>
              <a:t>impact-based</a:t>
            </a:r>
            <a:r>
              <a:rPr lang="pt-PT" sz="3600" dirty="0"/>
              <a:t> </a:t>
            </a:r>
            <a:r>
              <a:rPr lang="pt-PT" sz="3600" dirty="0" err="1"/>
              <a:t>warnings</a:t>
            </a:r>
            <a:r>
              <a:rPr lang="pt-PT" sz="3600" dirty="0"/>
              <a:t> in </a:t>
            </a:r>
            <a:r>
              <a:rPr lang="pt-PT" sz="3600" dirty="0" err="1"/>
              <a:t>practice</a:t>
            </a:r>
            <a:r>
              <a:rPr lang="pt-PT" sz="3600" dirty="0"/>
              <a:t>, </a:t>
            </a:r>
            <a:r>
              <a:rPr lang="pt-PT" sz="3600" dirty="0" err="1"/>
              <a:t>and</a:t>
            </a:r>
            <a:r>
              <a:rPr lang="pt-PT" sz="3600" dirty="0"/>
              <a:t> </a:t>
            </a:r>
            <a:r>
              <a:rPr lang="pt-PT" sz="3600" dirty="0" err="1"/>
              <a:t>how</a:t>
            </a:r>
            <a:r>
              <a:rPr lang="pt-PT" sz="3600" dirty="0"/>
              <a:t> can </a:t>
            </a:r>
            <a:r>
              <a:rPr lang="pt-PT" sz="3600" dirty="0" err="1"/>
              <a:t>they</a:t>
            </a:r>
            <a:r>
              <a:rPr lang="pt-PT" sz="3600" dirty="0"/>
              <a:t> </a:t>
            </a:r>
            <a:r>
              <a:rPr lang="pt-PT" sz="3600" dirty="0" err="1"/>
              <a:t>complement</a:t>
            </a:r>
            <a:r>
              <a:rPr lang="pt-PT" sz="3600" dirty="0"/>
              <a:t>, </a:t>
            </a:r>
            <a:r>
              <a:rPr lang="pt-PT" sz="3600" dirty="0" err="1"/>
              <a:t>rather</a:t>
            </a:r>
            <a:r>
              <a:rPr lang="pt-PT" sz="3600" dirty="0"/>
              <a:t> </a:t>
            </a:r>
            <a:r>
              <a:rPr lang="pt-PT" sz="3600" dirty="0" err="1"/>
              <a:t>than</a:t>
            </a:r>
            <a:r>
              <a:rPr lang="pt-PT" sz="3600" dirty="0"/>
              <a:t> compete, </a:t>
            </a:r>
            <a:r>
              <a:rPr lang="pt-PT" sz="3600" dirty="0" err="1"/>
              <a:t>with</a:t>
            </a:r>
            <a:r>
              <a:rPr lang="pt-PT" sz="3600" dirty="0"/>
              <a:t> </a:t>
            </a:r>
            <a:r>
              <a:rPr lang="pt-PT" sz="3600" dirty="0" err="1"/>
              <a:t>existing</a:t>
            </a:r>
            <a:r>
              <a:rPr lang="pt-PT" sz="3600" dirty="0"/>
              <a:t> </a:t>
            </a:r>
            <a:r>
              <a:rPr lang="pt-PT" sz="3600" dirty="0" err="1"/>
              <a:t>official</a:t>
            </a:r>
            <a:r>
              <a:rPr lang="pt-PT" sz="3600" dirty="0"/>
              <a:t> </a:t>
            </a:r>
            <a:r>
              <a:rPr lang="pt-PT" sz="3600" dirty="0" err="1"/>
              <a:t>warning</a:t>
            </a:r>
            <a:r>
              <a:rPr lang="pt-PT" sz="3600" dirty="0"/>
              <a:t> </a:t>
            </a:r>
            <a:r>
              <a:rPr lang="pt-PT" sz="3600" dirty="0" err="1"/>
              <a:t>systems</a:t>
            </a:r>
            <a:r>
              <a:rPr lang="pt-PT" sz="3600" dirty="0"/>
              <a:t>?</a:t>
            </a:r>
          </a:p>
        </p:txBody>
      </p:sp>
      <p:sp>
        <p:nvSpPr>
          <p:cNvPr id="4" name="Rectangle 1">
            <a:extLst>
              <a:ext uri="{FF2B5EF4-FFF2-40B4-BE49-F238E27FC236}">
                <a16:creationId xmlns:a16="http://schemas.microsoft.com/office/drawing/2014/main" id="{7F307921-436C-8C54-58AB-4CF1B89C07F5}"/>
              </a:ext>
            </a:extLst>
          </p:cNvPr>
          <p:cNvSpPr>
            <a:spLocks noChangeArrowheads="1"/>
          </p:cNvSpPr>
          <p:nvPr/>
        </p:nvSpPr>
        <p:spPr bwMode="auto">
          <a:xfrm>
            <a:off x="857249" y="5534097"/>
            <a:ext cx="16722414" cy="4685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371600"/>
            <a:r>
              <a:rPr lang="pt-PT" altLang="pt-PT" sz="2400" dirty="0" err="1">
                <a:solidFill>
                  <a:srgbClr val="1F1F1F"/>
                </a:solidFill>
                <a:latin typeface="Google Sans Flex"/>
              </a:rPr>
              <a:t>Main</a:t>
            </a:r>
            <a:r>
              <a:rPr lang="pt-PT" altLang="pt-PT" sz="2400" dirty="0">
                <a:solidFill>
                  <a:srgbClr val="1F1F1F"/>
                </a:solidFill>
                <a:latin typeface="Google Sans Flex"/>
              </a:rPr>
              <a:t> </a:t>
            </a:r>
            <a:r>
              <a:rPr lang="pt-PT" altLang="pt-PT" sz="2400" dirty="0" err="1">
                <a:solidFill>
                  <a:srgbClr val="1F1F1F"/>
                </a:solidFill>
                <a:latin typeface="Google Sans Flex"/>
              </a:rPr>
              <a:t>challenge</a:t>
            </a:r>
            <a:r>
              <a:rPr lang="pt-PT" altLang="pt-PT" sz="2400" dirty="0">
                <a:solidFill>
                  <a:srgbClr val="1F1F1F"/>
                </a:solidFill>
                <a:latin typeface="Google Sans Flex"/>
              </a:rPr>
              <a:t>:</a:t>
            </a:r>
          </a:p>
          <a:p>
            <a:pPr defTabSz="1371600"/>
            <a:endParaRPr lang="pt-PT" altLang="pt-PT" sz="1650" dirty="0">
              <a:solidFill>
                <a:srgbClr val="1F1F1F"/>
              </a:solidFill>
              <a:latin typeface="Google Sans Flex"/>
            </a:endParaRPr>
          </a:p>
          <a:p>
            <a:pPr marL="1114425" lvl="1" indent="-428625">
              <a:buFont typeface="Arial" panose="020B0604020202020204" pitchFamily="34" charset="0"/>
              <a:buChar char="•"/>
            </a:pPr>
            <a:r>
              <a:rPr lang="pt-PT" altLang="pt-PT" sz="2400" dirty="0" err="1">
                <a:solidFill>
                  <a:srgbClr val="1F1F1F"/>
                </a:solidFill>
                <a:latin typeface="Google Sans Flex"/>
              </a:rPr>
              <a:t>Absence</a:t>
            </a:r>
            <a:r>
              <a:rPr lang="pt-PT" altLang="pt-PT" sz="2400" dirty="0">
                <a:solidFill>
                  <a:srgbClr val="1F1F1F"/>
                </a:solidFill>
                <a:latin typeface="Google Sans Flex"/>
              </a:rPr>
              <a:t> </a:t>
            </a:r>
            <a:r>
              <a:rPr lang="pt-PT" altLang="pt-PT" sz="2400" dirty="0" err="1">
                <a:solidFill>
                  <a:srgbClr val="1F1F1F"/>
                </a:solidFill>
                <a:latin typeface="Google Sans Flex"/>
              </a:rPr>
              <a:t>of</a:t>
            </a:r>
            <a:r>
              <a:rPr lang="pt-PT" altLang="pt-PT" sz="2400" dirty="0">
                <a:solidFill>
                  <a:srgbClr val="1F1F1F"/>
                </a:solidFill>
                <a:latin typeface="Google Sans Flex"/>
              </a:rPr>
              <a:t> local </a:t>
            </a:r>
            <a:r>
              <a:rPr lang="pt-PT" altLang="pt-PT" sz="2400" dirty="0" err="1">
                <a:solidFill>
                  <a:srgbClr val="1F1F1F"/>
                </a:solidFill>
                <a:latin typeface="Google Sans Flex"/>
              </a:rPr>
              <a:t>sensors</a:t>
            </a:r>
            <a:r>
              <a:rPr lang="pt-PT" altLang="pt-PT" sz="2400" dirty="0">
                <a:solidFill>
                  <a:srgbClr val="1F1F1F"/>
                </a:solidFill>
                <a:latin typeface="Google Sans Flex"/>
              </a:rPr>
              <a:t> for </a:t>
            </a:r>
            <a:r>
              <a:rPr lang="pt-PT" altLang="pt-PT" sz="2400" dirty="0" err="1">
                <a:solidFill>
                  <a:srgbClr val="1F1F1F"/>
                </a:solidFill>
                <a:latin typeface="Google Sans Flex"/>
              </a:rPr>
              <a:t>geo</a:t>
            </a:r>
            <a:r>
              <a:rPr lang="pt-PT" altLang="pt-PT" sz="2400" dirty="0">
                <a:solidFill>
                  <a:srgbClr val="1F1F1F"/>
                </a:solidFill>
                <a:latin typeface="Google Sans Flex"/>
              </a:rPr>
              <a:t> </a:t>
            </a:r>
            <a:r>
              <a:rPr lang="pt-PT" altLang="pt-PT" sz="2400" dirty="0" err="1">
                <a:solidFill>
                  <a:srgbClr val="1F1F1F"/>
                </a:solidFill>
                <a:latin typeface="Google Sans Flex"/>
              </a:rPr>
              <a:t>and</a:t>
            </a:r>
            <a:r>
              <a:rPr lang="pt-PT" altLang="pt-PT" sz="2400" dirty="0">
                <a:solidFill>
                  <a:srgbClr val="1F1F1F"/>
                </a:solidFill>
                <a:latin typeface="Google Sans Flex"/>
              </a:rPr>
              <a:t> </a:t>
            </a:r>
            <a:r>
              <a:rPr lang="pt-PT" altLang="pt-PT" sz="2400" dirty="0" err="1">
                <a:solidFill>
                  <a:srgbClr val="1F1F1F"/>
                </a:solidFill>
                <a:latin typeface="Google Sans Flex"/>
              </a:rPr>
              <a:t>meteorological</a:t>
            </a:r>
            <a:r>
              <a:rPr lang="pt-PT" altLang="pt-PT" sz="2400" dirty="0">
                <a:solidFill>
                  <a:srgbClr val="1F1F1F"/>
                </a:solidFill>
                <a:latin typeface="Google Sans Flex"/>
              </a:rPr>
              <a:t> data </a:t>
            </a:r>
            <a:r>
              <a:rPr lang="pt-PT" altLang="pt-PT" sz="2400" dirty="0" err="1">
                <a:solidFill>
                  <a:srgbClr val="1F1F1F"/>
                </a:solidFill>
                <a:latin typeface="Google Sans Flex"/>
              </a:rPr>
              <a:t>collection</a:t>
            </a:r>
            <a:r>
              <a:rPr lang="pt-PT" altLang="pt-PT" sz="2400" dirty="0">
                <a:solidFill>
                  <a:srgbClr val="1F1F1F"/>
                </a:solidFill>
                <a:latin typeface="Google Sans Flex"/>
              </a:rPr>
              <a:t> </a:t>
            </a:r>
            <a:r>
              <a:rPr lang="pt-PT" altLang="pt-PT" sz="2400" dirty="0" err="1">
                <a:solidFill>
                  <a:srgbClr val="1F1F1F"/>
                </a:solidFill>
                <a:latin typeface="Google Sans Flex"/>
              </a:rPr>
              <a:t>and</a:t>
            </a:r>
            <a:r>
              <a:rPr lang="pt-PT" altLang="pt-PT" sz="2400" dirty="0">
                <a:solidFill>
                  <a:srgbClr val="1F1F1F"/>
                </a:solidFill>
                <a:latin typeface="Google Sans Flex"/>
              </a:rPr>
              <a:t> </a:t>
            </a:r>
            <a:r>
              <a:rPr lang="pt-PT" altLang="pt-PT" sz="2400" dirty="0" err="1">
                <a:solidFill>
                  <a:srgbClr val="1F1F1F"/>
                </a:solidFill>
                <a:latin typeface="Google Sans Flex"/>
              </a:rPr>
              <a:t>predictive</a:t>
            </a:r>
            <a:r>
              <a:rPr lang="pt-PT" altLang="pt-PT" sz="2400" dirty="0">
                <a:solidFill>
                  <a:srgbClr val="1F1F1F"/>
                </a:solidFill>
                <a:latin typeface="Google Sans Flex"/>
              </a:rPr>
              <a:t>/</a:t>
            </a:r>
            <a:r>
              <a:rPr lang="pt-PT" altLang="pt-PT" sz="2400" dirty="0" err="1">
                <a:solidFill>
                  <a:srgbClr val="1F1F1F"/>
                </a:solidFill>
                <a:latin typeface="Google Sans Flex"/>
              </a:rPr>
              <a:t>generative</a:t>
            </a:r>
            <a:r>
              <a:rPr lang="pt-PT" altLang="pt-PT" sz="2400" dirty="0">
                <a:solidFill>
                  <a:srgbClr val="1F1F1F"/>
                </a:solidFill>
                <a:latin typeface="Google Sans Flex"/>
              </a:rPr>
              <a:t> </a:t>
            </a:r>
            <a:r>
              <a:rPr lang="pt-PT" altLang="pt-PT" sz="2400" dirty="0" err="1">
                <a:solidFill>
                  <a:srgbClr val="1F1F1F"/>
                </a:solidFill>
                <a:latin typeface="Google Sans Flex"/>
              </a:rPr>
              <a:t>computation</a:t>
            </a:r>
            <a:r>
              <a:rPr lang="pt-PT" altLang="pt-PT" sz="2400" dirty="0">
                <a:solidFill>
                  <a:srgbClr val="1F1F1F"/>
                </a:solidFill>
                <a:latin typeface="Google Sans Flex"/>
              </a:rPr>
              <a:t> (AI) </a:t>
            </a:r>
            <a:r>
              <a:rPr lang="pt-PT" altLang="pt-PT" sz="2400" dirty="0" err="1">
                <a:solidFill>
                  <a:srgbClr val="1F1F1F"/>
                </a:solidFill>
                <a:latin typeface="Google Sans Flex"/>
              </a:rPr>
              <a:t>supported</a:t>
            </a:r>
            <a:r>
              <a:rPr lang="pt-PT" altLang="pt-PT" sz="2400" dirty="0">
                <a:solidFill>
                  <a:srgbClr val="1F1F1F"/>
                </a:solidFill>
                <a:latin typeface="Google Sans Flex"/>
              </a:rPr>
              <a:t> </a:t>
            </a:r>
            <a:r>
              <a:rPr lang="pt-PT" altLang="pt-PT" sz="2400" dirty="0" err="1">
                <a:solidFill>
                  <a:srgbClr val="1F1F1F"/>
                </a:solidFill>
                <a:latin typeface="Google Sans Flex"/>
              </a:rPr>
              <a:t>with</a:t>
            </a:r>
            <a:r>
              <a:rPr lang="pt-PT" altLang="pt-PT" sz="2400" dirty="0">
                <a:solidFill>
                  <a:srgbClr val="1F1F1F"/>
                </a:solidFill>
                <a:latin typeface="Google Sans Flex"/>
              </a:rPr>
              <a:t> </a:t>
            </a:r>
            <a:r>
              <a:rPr lang="pt-PT" altLang="pt-PT" sz="2400" dirty="0" err="1">
                <a:solidFill>
                  <a:srgbClr val="1F1F1F"/>
                </a:solidFill>
                <a:latin typeface="Google Sans Flex"/>
              </a:rPr>
              <a:t>integration</a:t>
            </a:r>
            <a:r>
              <a:rPr lang="pt-PT" altLang="pt-PT" sz="2400" dirty="0">
                <a:solidFill>
                  <a:srgbClr val="1F1F1F"/>
                </a:solidFill>
                <a:latin typeface="Google Sans Flex"/>
              </a:rPr>
              <a:t> </a:t>
            </a:r>
            <a:r>
              <a:rPr lang="pt-PT" altLang="pt-PT" sz="2400" dirty="0" err="1">
                <a:solidFill>
                  <a:srgbClr val="1F1F1F"/>
                </a:solidFill>
                <a:latin typeface="Google Sans Flex"/>
              </a:rPr>
              <a:t>of</a:t>
            </a:r>
            <a:r>
              <a:rPr lang="pt-PT" altLang="pt-PT" sz="2400" dirty="0">
                <a:solidFill>
                  <a:srgbClr val="1F1F1F"/>
                </a:solidFill>
                <a:latin typeface="Google Sans Flex"/>
              </a:rPr>
              <a:t> </a:t>
            </a:r>
            <a:r>
              <a:rPr lang="pt-PT" altLang="pt-PT" sz="2400" dirty="0" err="1">
                <a:solidFill>
                  <a:srgbClr val="1F1F1F"/>
                </a:solidFill>
                <a:latin typeface="Google Sans Flex"/>
              </a:rPr>
              <a:t>official</a:t>
            </a:r>
            <a:r>
              <a:rPr lang="pt-PT" altLang="pt-PT" sz="2400" dirty="0">
                <a:solidFill>
                  <a:srgbClr val="1F1F1F"/>
                </a:solidFill>
                <a:latin typeface="Google Sans Flex"/>
              </a:rPr>
              <a:t> </a:t>
            </a:r>
            <a:r>
              <a:rPr lang="pt-PT" altLang="pt-PT" sz="2400" dirty="0" err="1">
                <a:solidFill>
                  <a:srgbClr val="1F1F1F"/>
                </a:solidFill>
                <a:latin typeface="Google Sans Flex"/>
              </a:rPr>
              <a:t>information</a:t>
            </a:r>
            <a:r>
              <a:rPr lang="pt-PT" altLang="pt-PT" sz="2400" dirty="0">
                <a:solidFill>
                  <a:srgbClr val="1F1F1F"/>
                </a:solidFill>
                <a:latin typeface="Google Sans Flex"/>
              </a:rPr>
              <a:t> </a:t>
            </a:r>
            <a:r>
              <a:rPr lang="pt-PT" altLang="pt-PT" sz="2400" dirty="0" err="1">
                <a:solidFill>
                  <a:srgbClr val="1F1F1F"/>
                </a:solidFill>
                <a:latin typeface="Google Sans Flex"/>
              </a:rPr>
              <a:t>and</a:t>
            </a:r>
            <a:r>
              <a:rPr lang="pt-PT" altLang="pt-PT" sz="2400" dirty="0">
                <a:solidFill>
                  <a:srgbClr val="1F1F1F"/>
                </a:solidFill>
                <a:latin typeface="Google Sans Flex"/>
              </a:rPr>
              <a:t> local </a:t>
            </a:r>
            <a:r>
              <a:rPr lang="pt-PT" altLang="pt-PT" sz="2400" dirty="0" err="1">
                <a:solidFill>
                  <a:srgbClr val="1F1F1F"/>
                </a:solidFill>
                <a:latin typeface="Google Sans Flex"/>
              </a:rPr>
              <a:t>geographical</a:t>
            </a:r>
            <a:r>
              <a:rPr lang="pt-PT" altLang="pt-PT" sz="2400" dirty="0">
                <a:solidFill>
                  <a:srgbClr val="1F1F1F"/>
                </a:solidFill>
                <a:latin typeface="Google Sans Flex"/>
              </a:rPr>
              <a:t> </a:t>
            </a:r>
            <a:r>
              <a:rPr lang="pt-PT" altLang="pt-PT" sz="2400" dirty="0" err="1">
                <a:solidFill>
                  <a:srgbClr val="1F1F1F"/>
                </a:solidFill>
                <a:latin typeface="Google Sans Flex"/>
              </a:rPr>
              <a:t>information</a:t>
            </a:r>
            <a:r>
              <a:rPr lang="pt-PT" altLang="pt-PT" sz="2400" dirty="0">
                <a:solidFill>
                  <a:srgbClr val="1F1F1F"/>
                </a:solidFill>
                <a:latin typeface="Google Sans Flex"/>
              </a:rPr>
              <a:t>.</a:t>
            </a:r>
          </a:p>
          <a:p>
            <a:pPr marL="1114425" lvl="1" indent="-428625">
              <a:buFont typeface="Arial" panose="020B0604020202020204" pitchFamily="34" charset="0"/>
              <a:buChar char="•"/>
            </a:pPr>
            <a:r>
              <a:rPr lang="pt-PT" altLang="pt-PT" sz="2400" dirty="0" err="1">
                <a:solidFill>
                  <a:srgbClr val="1F1F1F"/>
                </a:solidFill>
                <a:latin typeface="Google Sans Flex"/>
              </a:rPr>
              <a:t>Lack</a:t>
            </a:r>
            <a:r>
              <a:rPr lang="pt-PT" altLang="pt-PT" sz="2400" dirty="0">
                <a:solidFill>
                  <a:srgbClr val="1F1F1F"/>
                </a:solidFill>
                <a:latin typeface="Google Sans Flex"/>
              </a:rPr>
              <a:t> </a:t>
            </a:r>
            <a:r>
              <a:rPr lang="pt-PT" altLang="pt-PT" sz="2400" dirty="0" err="1">
                <a:solidFill>
                  <a:srgbClr val="1F1F1F"/>
                </a:solidFill>
                <a:latin typeface="Google Sans Flex"/>
              </a:rPr>
              <a:t>of</a:t>
            </a:r>
            <a:r>
              <a:rPr lang="pt-PT" altLang="pt-PT" sz="2400" dirty="0">
                <a:solidFill>
                  <a:srgbClr val="1F1F1F"/>
                </a:solidFill>
                <a:latin typeface="Google Sans Flex"/>
              </a:rPr>
              <a:t> </a:t>
            </a:r>
            <a:r>
              <a:rPr lang="pt-PT" altLang="pt-PT" sz="2400" dirty="0" err="1">
                <a:solidFill>
                  <a:srgbClr val="1F1F1F"/>
                </a:solidFill>
                <a:latin typeface="Google Sans Flex"/>
              </a:rPr>
              <a:t>specialized</a:t>
            </a:r>
            <a:r>
              <a:rPr lang="pt-PT" altLang="pt-PT" sz="2400" dirty="0">
                <a:solidFill>
                  <a:srgbClr val="1F1F1F"/>
                </a:solidFill>
                <a:latin typeface="Google Sans Flex"/>
              </a:rPr>
              <a:t> training for </a:t>
            </a:r>
            <a:r>
              <a:rPr lang="pt-PT" altLang="pt-PT" sz="2400" dirty="0" err="1">
                <a:solidFill>
                  <a:srgbClr val="1F1F1F"/>
                </a:solidFill>
                <a:latin typeface="Google Sans Flex"/>
              </a:rPr>
              <a:t>dispatch</a:t>
            </a:r>
            <a:r>
              <a:rPr lang="pt-PT" altLang="pt-PT" sz="2400" dirty="0">
                <a:solidFill>
                  <a:srgbClr val="1F1F1F"/>
                </a:solidFill>
                <a:latin typeface="Google Sans Flex"/>
              </a:rPr>
              <a:t> </a:t>
            </a:r>
            <a:r>
              <a:rPr lang="pt-PT" altLang="pt-PT" sz="2400" dirty="0" err="1">
                <a:solidFill>
                  <a:srgbClr val="1F1F1F"/>
                </a:solidFill>
                <a:latin typeface="Google Sans Flex"/>
              </a:rPr>
              <a:t>center</a:t>
            </a:r>
            <a:r>
              <a:rPr lang="pt-PT" altLang="pt-PT" sz="2400" dirty="0">
                <a:solidFill>
                  <a:srgbClr val="1F1F1F"/>
                </a:solidFill>
                <a:latin typeface="Google Sans Flex"/>
              </a:rPr>
              <a:t> </a:t>
            </a:r>
            <a:r>
              <a:rPr lang="pt-PT" altLang="pt-PT" sz="2400" dirty="0" err="1">
                <a:solidFill>
                  <a:srgbClr val="1F1F1F"/>
                </a:solidFill>
                <a:latin typeface="Google Sans Flex"/>
              </a:rPr>
              <a:t>operators</a:t>
            </a:r>
            <a:r>
              <a:rPr lang="pt-PT" altLang="pt-PT" sz="2400" dirty="0">
                <a:solidFill>
                  <a:srgbClr val="1F1F1F"/>
                </a:solidFill>
                <a:latin typeface="Google Sans Flex"/>
              </a:rPr>
              <a:t>.</a:t>
            </a:r>
          </a:p>
          <a:p>
            <a:pPr marL="1114425" lvl="1" indent="-428625">
              <a:buFont typeface="Arial" panose="020B0604020202020204" pitchFamily="34" charset="0"/>
              <a:buChar char="•"/>
            </a:pPr>
            <a:r>
              <a:rPr lang="en-US" sz="2400" dirty="0">
                <a:solidFill>
                  <a:srgbClr val="1F1F1F"/>
                </a:solidFill>
                <a:latin typeface="Google Sans Flex"/>
                <a:sym typeface="DM Sans"/>
              </a:rPr>
              <a:t>Fragmented cultures and information silos between civil protection, security forces, medical emergency services, public and civil authorities.</a:t>
            </a:r>
            <a:endParaRPr lang="pt-PT" altLang="pt-PT" sz="2400" dirty="0">
              <a:solidFill>
                <a:srgbClr val="1F1F1F"/>
              </a:solidFill>
              <a:latin typeface="Google Sans Flex"/>
            </a:endParaRPr>
          </a:p>
          <a:p>
            <a:pPr marL="1114425" lvl="1" indent="-428625">
              <a:buFont typeface="Arial" panose="020B0604020202020204" pitchFamily="34" charset="0"/>
              <a:buChar char="•"/>
            </a:pPr>
            <a:r>
              <a:rPr lang="pt-PT" altLang="pt-PT" sz="2400" dirty="0" err="1">
                <a:solidFill>
                  <a:srgbClr val="1F1F1F"/>
                </a:solidFill>
                <a:latin typeface="Google Sans Flex"/>
              </a:rPr>
              <a:t>Raising</a:t>
            </a:r>
            <a:r>
              <a:rPr lang="pt-PT" altLang="pt-PT" sz="2400" dirty="0">
                <a:solidFill>
                  <a:srgbClr val="1F1F1F"/>
                </a:solidFill>
                <a:latin typeface="Google Sans Flex"/>
              </a:rPr>
              <a:t> </a:t>
            </a:r>
            <a:r>
              <a:rPr lang="pt-PT" altLang="pt-PT" sz="2400" dirty="0" err="1">
                <a:solidFill>
                  <a:srgbClr val="1F1F1F"/>
                </a:solidFill>
                <a:latin typeface="Google Sans Flex"/>
              </a:rPr>
              <a:t>awareness</a:t>
            </a:r>
            <a:r>
              <a:rPr lang="pt-PT" altLang="pt-PT" sz="2400" dirty="0">
                <a:solidFill>
                  <a:srgbClr val="1F1F1F"/>
                </a:solidFill>
                <a:latin typeface="Google Sans Flex"/>
              </a:rPr>
              <a:t> for </a:t>
            </a:r>
            <a:r>
              <a:rPr lang="pt-PT" altLang="pt-PT" sz="2400" dirty="0" err="1">
                <a:solidFill>
                  <a:srgbClr val="1F1F1F"/>
                </a:solidFill>
                <a:latin typeface="Google Sans Flex"/>
              </a:rPr>
              <a:t>investment</a:t>
            </a:r>
            <a:r>
              <a:rPr lang="pt-PT" altLang="pt-PT" sz="2400" dirty="0">
                <a:solidFill>
                  <a:srgbClr val="1F1F1F"/>
                </a:solidFill>
                <a:latin typeface="Google Sans Flex"/>
              </a:rPr>
              <a:t> </a:t>
            </a:r>
            <a:r>
              <a:rPr lang="pt-PT" altLang="pt-PT" sz="2400" dirty="0" err="1">
                <a:solidFill>
                  <a:srgbClr val="1F1F1F"/>
                </a:solidFill>
                <a:latin typeface="Google Sans Flex"/>
              </a:rPr>
              <a:t>needs</a:t>
            </a:r>
            <a:r>
              <a:rPr lang="pt-PT" altLang="pt-PT" sz="2400" dirty="0">
                <a:solidFill>
                  <a:srgbClr val="1F1F1F"/>
                </a:solidFill>
                <a:latin typeface="Google Sans Flex"/>
              </a:rPr>
              <a:t> in EWS (hardware &amp; software) </a:t>
            </a:r>
            <a:r>
              <a:rPr lang="pt-PT" altLang="pt-PT" sz="2400" dirty="0" err="1">
                <a:solidFill>
                  <a:srgbClr val="1F1F1F"/>
                </a:solidFill>
                <a:latin typeface="Google Sans Flex"/>
              </a:rPr>
              <a:t>at</a:t>
            </a:r>
            <a:r>
              <a:rPr lang="pt-PT" altLang="pt-PT" sz="2400" dirty="0">
                <a:solidFill>
                  <a:srgbClr val="1F1F1F"/>
                </a:solidFill>
                <a:latin typeface="Google Sans Flex"/>
              </a:rPr>
              <a:t> </a:t>
            </a:r>
            <a:r>
              <a:rPr lang="pt-PT" altLang="pt-PT" sz="2400" dirty="0" err="1">
                <a:solidFill>
                  <a:srgbClr val="1F1F1F"/>
                </a:solidFill>
                <a:latin typeface="Google Sans Flex"/>
              </a:rPr>
              <a:t>political</a:t>
            </a:r>
            <a:r>
              <a:rPr lang="pt-PT" altLang="pt-PT" sz="2400" dirty="0">
                <a:solidFill>
                  <a:srgbClr val="1F1F1F"/>
                </a:solidFill>
                <a:latin typeface="Google Sans Flex"/>
              </a:rPr>
              <a:t> </a:t>
            </a:r>
            <a:r>
              <a:rPr lang="pt-PT" altLang="pt-PT" sz="2400" dirty="0" err="1">
                <a:solidFill>
                  <a:srgbClr val="1F1F1F"/>
                </a:solidFill>
                <a:latin typeface="Google Sans Flex"/>
              </a:rPr>
              <a:t>decision</a:t>
            </a:r>
            <a:r>
              <a:rPr lang="pt-PT" altLang="pt-PT" sz="2400" dirty="0">
                <a:solidFill>
                  <a:srgbClr val="1F1F1F"/>
                </a:solidFill>
                <a:latin typeface="Google Sans Flex"/>
              </a:rPr>
              <a:t> </a:t>
            </a:r>
            <a:r>
              <a:rPr lang="pt-PT" altLang="pt-PT" sz="2400" dirty="0" err="1">
                <a:solidFill>
                  <a:srgbClr val="1F1F1F"/>
                </a:solidFill>
                <a:latin typeface="Google Sans Flex"/>
              </a:rPr>
              <a:t>makers</a:t>
            </a:r>
            <a:r>
              <a:rPr lang="pt-PT" altLang="pt-PT" sz="2400" dirty="0">
                <a:solidFill>
                  <a:srgbClr val="1F1F1F"/>
                </a:solidFill>
                <a:latin typeface="Google Sans Flex"/>
              </a:rPr>
              <a:t> </a:t>
            </a:r>
            <a:r>
              <a:rPr lang="pt-PT" altLang="pt-PT" sz="2400" dirty="0" err="1">
                <a:solidFill>
                  <a:srgbClr val="1F1F1F"/>
                </a:solidFill>
                <a:latin typeface="Google Sans Flex"/>
              </a:rPr>
              <a:t>level</a:t>
            </a:r>
            <a:r>
              <a:rPr lang="pt-PT" altLang="pt-PT" sz="2400" dirty="0">
                <a:solidFill>
                  <a:srgbClr val="1F1F1F"/>
                </a:solidFill>
                <a:latin typeface="Google Sans Flex"/>
              </a:rPr>
              <a:t>.</a:t>
            </a:r>
          </a:p>
          <a:p>
            <a:pPr marL="1114425" lvl="1" indent="-428625">
              <a:buFont typeface="Arial" panose="020B0604020202020204" pitchFamily="34" charset="0"/>
              <a:buChar char="•"/>
            </a:pPr>
            <a:r>
              <a:rPr lang="pt-PT" altLang="pt-PT" sz="2400" dirty="0">
                <a:solidFill>
                  <a:srgbClr val="1F1F1F"/>
                </a:solidFill>
                <a:latin typeface="Google Sans Flex"/>
              </a:rPr>
              <a:t>To </a:t>
            </a:r>
            <a:r>
              <a:rPr lang="pt-PT" altLang="pt-PT" sz="2400" dirty="0" err="1">
                <a:solidFill>
                  <a:srgbClr val="1F1F1F"/>
                </a:solidFill>
                <a:latin typeface="Google Sans Flex"/>
              </a:rPr>
              <a:t>produce</a:t>
            </a:r>
            <a:r>
              <a:rPr lang="pt-PT" altLang="pt-PT" sz="2400">
                <a:solidFill>
                  <a:srgbClr val="1F1F1F"/>
                </a:solidFill>
                <a:latin typeface="Google Sans Flex"/>
              </a:rPr>
              <a:t>, </a:t>
            </a:r>
            <a:r>
              <a:rPr lang="pt-PT" altLang="pt-PT" sz="2400" dirty="0">
                <a:solidFill>
                  <a:srgbClr val="1F1F1F"/>
                </a:solidFill>
                <a:latin typeface="Google Sans Flex"/>
              </a:rPr>
              <a:t>in </a:t>
            </a:r>
            <a:r>
              <a:rPr lang="pt-PT" altLang="pt-PT" sz="2400" dirty="0" err="1">
                <a:solidFill>
                  <a:srgbClr val="1F1F1F"/>
                </a:solidFill>
                <a:latin typeface="Google Sans Flex"/>
              </a:rPr>
              <a:t>sequence</a:t>
            </a:r>
            <a:r>
              <a:rPr lang="pt-PT" altLang="pt-PT" sz="2400" dirty="0">
                <a:solidFill>
                  <a:srgbClr val="1F1F1F"/>
                </a:solidFill>
                <a:latin typeface="Google Sans Flex"/>
              </a:rPr>
              <a:t> </a:t>
            </a:r>
            <a:r>
              <a:rPr lang="pt-PT" altLang="pt-PT" sz="2400" dirty="0" err="1">
                <a:solidFill>
                  <a:srgbClr val="1F1F1F"/>
                </a:solidFill>
                <a:latin typeface="Google Sans Flex"/>
              </a:rPr>
              <a:t>of</a:t>
            </a:r>
            <a:r>
              <a:rPr lang="pt-PT" altLang="pt-PT" sz="2400" dirty="0">
                <a:solidFill>
                  <a:srgbClr val="1F1F1F"/>
                </a:solidFill>
                <a:latin typeface="Google Sans Flex"/>
              </a:rPr>
              <a:t> a </a:t>
            </a:r>
            <a:r>
              <a:rPr lang="pt-PT" altLang="pt-PT" sz="2400" dirty="0" err="1">
                <a:solidFill>
                  <a:srgbClr val="1F1F1F"/>
                </a:solidFill>
                <a:latin typeface="Google Sans Flex"/>
              </a:rPr>
              <a:t>computed</a:t>
            </a:r>
            <a:r>
              <a:rPr lang="pt-PT" altLang="pt-PT" sz="2400" dirty="0">
                <a:solidFill>
                  <a:srgbClr val="1F1F1F"/>
                </a:solidFill>
                <a:latin typeface="Google Sans Flex"/>
              </a:rPr>
              <a:t> </a:t>
            </a:r>
            <a:r>
              <a:rPr lang="pt-PT" altLang="pt-PT" sz="2400" dirty="0" err="1">
                <a:solidFill>
                  <a:srgbClr val="1F1F1F"/>
                </a:solidFill>
                <a:latin typeface="Google Sans Flex"/>
              </a:rPr>
              <a:t>early</a:t>
            </a:r>
            <a:r>
              <a:rPr lang="pt-PT" altLang="pt-PT" sz="2400" dirty="0">
                <a:solidFill>
                  <a:srgbClr val="1F1F1F"/>
                </a:solidFill>
                <a:latin typeface="Google Sans Flex"/>
              </a:rPr>
              <a:t> </a:t>
            </a:r>
            <a:r>
              <a:rPr lang="pt-PT" altLang="pt-PT" sz="2400" dirty="0" err="1">
                <a:solidFill>
                  <a:srgbClr val="1F1F1F"/>
                </a:solidFill>
                <a:latin typeface="Google Sans Flex"/>
              </a:rPr>
              <a:t>warning</a:t>
            </a:r>
            <a:r>
              <a:rPr lang="pt-PT" altLang="pt-PT" sz="2400" dirty="0">
                <a:solidFill>
                  <a:srgbClr val="1F1F1F"/>
                </a:solidFill>
                <a:latin typeface="Google Sans Flex"/>
              </a:rPr>
              <a:t> </a:t>
            </a:r>
            <a:r>
              <a:rPr lang="pt-PT" altLang="pt-PT" sz="2400" dirty="0" err="1">
                <a:solidFill>
                  <a:srgbClr val="1F1F1F"/>
                </a:solidFill>
                <a:latin typeface="Google Sans Flex"/>
              </a:rPr>
              <a:t>hazard</a:t>
            </a:r>
            <a:r>
              <a:rPr lang="pt-PT" altLang="pt-PT" sz="2400" dirty="0">
                <a:solidFill>
                  <a:srgbClr val="1F1F1F"/>
                </a:solidFill>
                <a:latin typeface="Google Sans Flex"/>
              </a:rPr>
              <a:t> </a:t>
            </a:r>
            <a:r>
              <a:rPr lang="pt-PT" altLang="pt-PT" sz="2400" dirty="0" err="1">
                <a:solidFill>
                  <a:srgbClr val="1F1F1F"/>
                </a:solidFill>
                <a:latin typeface="Google Sans Flex"/>
              </a:rPr>
              <a:t>map</a:t>
            </a:r>
            <a:r>
              <a:rPr lang="pt-PT" altLang="pt-PT" sz="2400" dirty="0">
                <a:solidFill>
                  <a:srgbClr val="1F1F1F"/>
                </a:solidFill>
                <a:latin typeface="Google Sans Flex"/>
              </a:rPr>
              <a:t>, </a:t>
            </a:r>
            <a:r>
              <a:rPr lang="pt-PT" altLang="pt-PT" sz="2400" dirty="0" err="1">
                <a:solidFill>
                  <a:srgbClr val="1F1F1F"/>
                </a:solidFill>
                <a:latin typeface="Google Sans Flex"/>
              </a:rPr>
              <a:t>prescription</a:t>
            </a:r>
            <a:r>
              <a:rPr lang="pt-PT" altLang="pt-PT" sz="2400" dirty="0">
                <a:solidFill>
                  <a:srgbClr val="1F1F1F"/>
                </a:solidFill>
                <a:latin typeface="Google Sans Flex"/>
              </a:rPr>
              <a:t> </a:t>
            </a:r>
            <a:r>
              <a:rPr lang="pt-PT" altLang="pt-PT" sz="2400" dirty="0" err="1">
                <a:solidFill>
                  <a:srgbClr val="1F1F1F"/>
                </a:solidFill>
                <a:latin typeface="Google Sans Flex"/>
              </a:rPr>
              <a:t>of</a:t>
            </a:r>
            <a:r>
              <a:rPr lang="pt-PT" altLang="pt-PT" sz="2400" dirty="0">
                <a:solidFill>
                  <a:srgbClr val="1F1F1F"/>
                </a:solidFill>
                <a:latin typeface="Google Sans Flex"/>
              </a:rPr>
              <a:t> </a:t>
            </a:r>
            <a:r>
              <a:rPr lang="pt-PT" altLang="pt-PT" sz="2400" dirty="0" err="1">
                <a:solidFill>
                  <a:srgbClr val="1F1F1F"/>
                </a:solidFill>
                <a:latin typeface="Google Sans Flex"/>
              </a:rPr>
              <a:t>automatic</a:t>
            </a:r>
            <a:r>
              <a:rPr lang="pt-PT" altLang="pt-PT" sz="2400" dirty="0">
                <a:solidFill>
                  <a:srgbClr val="1F1F1F"/>
                </a:solidFill>
                <a:latin typeface="Google Sans Flex"/>
              </a:rPr>
              <a:t> self </a:t>
            </a:r>
            <a:r>
              <a:rPr lang="pt-PT" altLang="pt-PT" sz="2400" dirty="0" err="1">
                <a:solidFill>
                  <a:srgbClr val="1F1F1F"/>
                </a:solidFill>
                <a:latin typeface="Google Sans Flex"/>
              </a:rPr>
              <a:t>protection</a:t>
            </a:r>
            <a:r>
              <a:rPr lang="pt-PT" altLang="pt-PT" sz="2400" dirty="0">
                <a:solidFill>
                  <a:srgbClr val="1F1F1F"/>
                </a:solidFill>
                <a:latin typeface="Google Sans Flex"/>
              </a:rPr>
              <a:t> mesures.</a:t>
            </a:r>
          </a:p>
          <a:p>
            <a:pPr marL="1114425" lvl="1" indent="-428625">
              <a:buFont typeface="Arial" panose="020B0604020202020204" pitchFamily="34" charset="0"/>
              <a:buChar char="•"/>
            </a:pPr>
            <a:endParaRPr lang="pt-PT" altLang="pt-PT" sz="1500" dirty="0"/>
          </a:p>
          <a:p>
            <a:pPr defTabSz="1371600"/>
            <a:r>
              <a:rPr lang="pt-PT" altLang="pt-PT" sz="2400" dirty="0" err="1">
                <a:solidFill>
                  <a:srgbClr val="1F1F1F"/>
                </a:solidFill>
                <a:latin typeface="Google Sans Flex"/>
              </a:rPr>
              <a:t>The</a:t>
            </a:r>
            <a:r>
              <a:rPr lang="pt-PT" altLang="pt-PT" sz="2400" dirty="0">
                <a:solidFill>
                  <a:srgbClr val="1F1F1F"/>
                </a:solidFill>
                <a:latin typeface="Google Sans Flex"/>
              </a:rPr>
              <a:t> EWS must </a:t>
            </a:r>
            <a:r>
              <a:rPr lang="pt-PT" altLang="pt-PT" sz="2400" dirty="0" err="1">
                <a:solidFill>
                  <a:srgbClr val="1F1F1F"/>
                </a:solidFill>
                <a:latin typeface="Google Sans Flex"/>
              </a:rPr>
              <a:t>integrate</a:t>
            </a:r>
            <a:r>
              <a:rPr lang="pt-PT" altLang="pt-PT" sz="2400" dirty="0">
                <a:solidFill>
                  <a:srgbClr val="1F1F1F"/>
                </a:solidFill>
                <a:latin typeface="Google Sans Flex"/>
              </a:rPr>
              <a:t>, </a:t>
            </a:r>
            <a:r>
              <a:rPr lang="pt-PT" altLang="pt-PT" sz="2400" dirty="0" err="1">
                <a:solidFill>
                  <a:srgbClr val="1F1F1F"/>
                </a:solidFill>
                <a:latin typeface="Google Sans Flex"/>
              </a:rPr>
              <a:t>summarize</a:t>
            </a:r>
            <a:r>
              <a:rPr lang="pt-PT" altLang="pt-PT" sz="2400" dirty="0">
                <a:solidFill>
                  <a:srgbClr val="1F1F1F"/>
                </a:solidFill>
                <a:latin typeface="Google Sans Flex"/>
              </a:rPr>
              <a:t> </a:t>
            </a:r>
            <a:r>
              <a:rPr lang="pt-PT" altLang="pt-PT" sz="2400" dirty="0" err="1">
                <a:solidFill>
                  <a:srgbClr val="1F1F1F"/>
                </a:solidFill>
                <a:latin typeface="Google Sans Flex"/>
              </a:rPr>
              <a:t>and</a:t>
            </a:r>
            <a:r>
              <a:rPr lang="pt-PT" altLang="pt-PT" sz="2400" dirty="0">
                <a:solidFill>
                  <a:srgbClr val="1F1F1F"/>
                </a:solidFill>
                <a:latin typeface="Google Sans Flex"/>
              </a:rPr>
              <a:t> </a:t>
            </a:r>
            <a:r>
              <a:rPr lang="pt-PT" altLang="pt-PT" sz="2400" dirty="0" err="1">
                <a:solidFill>
                  <a:srgbClr val="1F1F1F"/>
                </a:solidFill>
                <a:latin typeface="Google Sans Flex"/>
              </a:rPr>
              <a:t>operationalize</a:t>
            </a:r>
            <a:r>
              <a:rPr lang="pt-PT" altLang="pt-PT" sz="2400" dirty="0">
                <a:solidFill>
                  <a:srgbClr val="1F1F1F"/>
                </a:solidFill>
                <a:latin typeface="Google Sans Flex"/>
              </a:rPr>
              <a:t> </a:t>
            </a:r>
            <a:r>
              <a:rPr lang="pt-PT" altLang="pt-PT" sz="2400" dirty="0" err="1">
                <a:solidFill>
                  <a:srgbClr val="1F1F1F"/>
                </a:solidFill>
                <a:latin typeface="Google Sans Flex"/>
              </a:rPr>
              <a:t>actions</a:t>
            </a:r>
            <a:r>
              <a:rPr lang="pt-PT" altLang="pt-PT" sz="2400" dirty="0">
                <a:solidFill>
                  <a:srgbClr val="1F1F1F"/>
                </a:solidFill>
                <a:latin typeface="Google Sans Flex"/>
              </a:rPr>
              <a:t> </a:t>
            </a:r>
            <a:r>
              <a:rPr lang="pt-PT" altLang="pt-PT" sz="2400" dirty="0" err="1">
                <a:solidFill>
                  <a:srgbClr val="1F1F1F"/>
                </a:solidFill>
                <a:latin typeface="Google Sans Flex"/>
              </a:rPr>
              <a:t>that</a:t>
            </a:r>
            <a:r>
              <a:rPr lang="pt-PT" altLang="pt-PT" sz="2400" dirty="0">
                <a:solidFill>
                  <a:srgbClr val="1F1F1F"/>
                </a:solidFill>
                <a:latin typeface="Google Sans Flex"/>
              </a:rPr>
              <a:t> are </a:t>
            </a:r>
            <a:r>
              <a:rPr lang="pt-PT" altLang="pt-PT" sz="2400" dirty="0" err="1">
                <a:solidFill>
                  <a:srgbClr val="1F1F1F"/>
                </a:solidFill>
                <a:latin typeface="Google Sans Flex"/>
              </a:rPr>
              <a:t>dispersed</a:t>
            </a:r>
            <a:r>
              <a:rPr lang="pt-PT" altLang="pt-PT" sz="2400" dirty="0">
                <a:solidFill>
                  <a:srgbClr val="1F1F1F"/>
                </a:solidFill>
                <a:latin typeface="Google Sans Flex"/>
              </a:rPr>
              <a:t> </a:t>
            </a:r>
            <a:r>
              <a:rPr lang="pt-PT" altLang="pt-PT" sz="2400" dirty="0" err="1">
                <a:solidFill>
                  <a:srgbClr val="1F1F1F"/>
                </a:solidFill>
                <a:latin typeface="Google Sans Flex"/>
              </a:rPr>
              <a:t>and</a:t>
            </a:r>
            <a:r>
              <a:rPr lang="pt-PT" altLang="pt-PT" sz="2400" dirty="0">
                <a:solidFill>
                  <a:srgbClr val="1F1F1F"/>
                </a:solidFill>
                <a:latin typeface="Google Sans Flex"/>
              </a:rPr>
              <a:t> </a:t>
            </a:r>
            <a:r>
              <a:rPr lang="pt-PT" altLang="pt-PT" sz="2400" dirty="0" err="1">
                <a:solidFill>
                  <a:srgbClr val="1F1F1F"/>
                </a:solidFill>
                <a:latin typeface="Google Sans Flex"/>
              </a:rPr>
              <a:t>not</a:t>
            </a:r>
            <a:r>
              <a:rPr lang="pt-PT" altLang="pt-PT" sz="2400" dirty="0">
                <a:solidFill>
                  <a:srgbClr val="1F1F1F"/>
                </a:solidFill>
                <a:latin typeface="Google Sans Flex"/>
              </a:rPr>
              <a:t> </a:t>
            </a:r>
            <a:r>
              <a:rPr lang="pt-PT" altLang="pt-PT" sz="2400" dirty="0" err="1">
                <a:solidFill>
                  <a:srgbClr val="1F1F1F"/>
                </a:solidFill>
                <a:latin typeface="Google Sans Flex"/>
              </a:rPr>
              <a:t>integrated</a:t>
            </a:r>
            <a:r>
              <a:rPr lang="pt-PT" altLang="pt-PT" sz="2400" dirty="0">
                <a:solidFill>
                  <a:srgbClr val="1F1F1F"/>
                </a:solidFill>
                <a:latin typeface="Google Sans Flex"/>
              </a:rPr>
              <a:t> in a </a:t>
            </a:r>
            <a:r>
              <a:rPr lang="pt-PT" altLang="pt-PT" sz="2400" dirty="0" err="1">
                <a:solidFill>
                  <a:srgbClr val="1F1F1F"/>
                </a:solidFill>
                <a:latin typeface="Google Sans Flex"/>
              </a:rPr>
              <a:t>relief</a:t>
            </a:r>
            <a:r>
              <a:rPr lang="pt-PT" altLang="pt-PT" sz="2400" dirty="0">
                <a:solidFill>
                  <a:srgbClr val="1F1F1F"/>
                </a:solidFill>
                <a:latin typeface="Google Sans Flex"/>
              </a:rPr>
              <a:t> </a:t>
            </a:r>
            <a:r>
              <a:rPr lang="pt-PT" altLang="pt-PT" sz="2400" dirty="0" err="1">
                <a:solidFill>
                  <a:srgbClr val="1F1F1F"/>
                </a:solidFill>
                <a:latin typeface="Google Sans Flex"/>
              </a:rPr>
              <a:t>dispatch</a:t>
            </a:r>
            <a:r>
              <a:rPr lang="pt-PT" altLang="pt-PT" sz="2400" dirty="0">
                <a:solidFill>
                  <a:srgbClr val="1F1F1F"/>
                </a:solidFill>
                <a:latin typeface="Google Sans Flex"/>
              </a:rPr>
              <a:t> </a:t>
            </a:r>
            <a:r>
              <a:rPr lang="pt-PT" altLang="pt-PT" sz="2400" dirty="0" err="1">
                <a:solidFill>
                  <a:srgbClr val="1F1F1F"/>
                </a:solidFill>
                <a:latin typeface="Google Sans Flex"/>
              </a:rPr>
              <a:t>center</a:t>
            </a:r>
            <a:r>
              <a:rPr lang="pt-PT" altLang="pt-PT" sz="2400" dirty="0">
                <a:solidFill>
                  <a:srgbClr val="1F1F1F"/>
                </a:solidFill>
                <a:latin typeface="Google Sans Flex"/>
              </a:rPr>
              <a:t> </a:t>
            </a:r>
            <a:r>
              <a:rPr lang="pt-PT" altLang="pt-PT" sz="2400" dirty="0" err="1">
                <a:solidFill>
                  <a:srgbClr val="1F1F1F"/>
                </a:solidFill>
                <a:latin typeface="Google Sans Flex"/>
              </a:rPr>
              <a:t>or</a:t>
            </a:r>
            <a:r>
              <a:rPr lang="pt-PT" altLang="pt-PT" sz="2400" dirty="0">
                <a:solidFill>
                  <a:srgbClr val="1F1F1F"/>
                </a:solidFill>
                <a:latin typeface="Google Sans Flex"/>
              </a:rPr>
              <a:t> in </a:t>
            </a:r>
            <a:r>
              <a:rPr lang="pt-PT" altLang="pt-PT" sz="2400" dirty="0" err="1">
                <a:solidFill>
                  <a:srgbClr val="1F1F1F"/>
                </a:solidFill>
                <a:latin typeface="Google Sans Flex"/>
              </a:rPr>
              <a:t>an</a:t>
            </a:r>
            <a:r>
              <a:rPr lang="pt-PT" altLang="pt-PT" sz="2400" dirty="0">
                <a:solidFill>
                  <a:srgbClr val="1F1F1F"/>
                </a:solidFill>
                <a:latin typeface="Google Sans Flex"/>
              </a:rPr>
              <a:t> </a:t>
            </a:r>
            <a:r>
              <a:rPr lang="pt-PT" altLang="pt-PT" sz="2400" dirty="0" err="1">
                <a:solidFill>
                  <a:srgbClr val="1F1F1F"/>
                </a:solidFill>
                <a:latin typeface="Google Sans Flex"/>
              </a:rPr>
              <a:t>operational</a:t>
            </a:r>
            <a:r>
              <a:rPr lang="pt-PT" altLang="pt-PT" sz="2400" dirty="0">
                <a:solidFill>
                  <a:srgbClr val="1F1F1F"/>
                </a:solidFill>
                <a:latin typeface="Google Sans Flex"/>
              </a:rPr>
              <a:t> </a:t>
            </a:r>
            <a:r>
              <a:rPr lang="pt-PT" altLang="pt-PT" sz="2400" dirty="0" err="1">
                <a:solidFill>
                  <a:srgbClr val="1F1F1F"/>
                </a:solidFill>
                <a:latin typeface="Google Sans Flex"/>
              </a:rPr>
              <a:t>coordination</a:t>
            </a:r>
            <a:r>
              <a:rPr lang="pt-PT" altLang="pt-PT" sz="2400" dirty="0">
                <a:solidFill>
                  <a:srgbClr val="1F1F1F"/>
                </a:solidFill>
                <a:latin typeface="Google Sans Flex"/>
              </a:rPr>
              <a:t> </a:t>
            </a:r>
            <a:r>
              <a:rPr lang="pt-PT" altLang="pt-PT" sz="2400" dirty="0" err="1">
                <a:solidFill>
                  <a:srgbClr val="1F1F1F"/>
                </a:solidFill>
                <a:latin typeface="Google Sans Flex"/>
              </a:rPr>
              <a:t>center</a:t>
            </a:r>
            <a:r>
              <a:rPr lang="pt-PT" altLang="pt-PT" sz="2400" dirty="0">
                <a:solidFill>
                  <a:srgbClr val="1F1F1F"/>
                </a:solidFill>
                <a:latin typeface="Google Sans Flex"/>
              </a:rPr>
              <a:t>. </a:t>
            </a:r>
            <a:r>
              <a:rPr lang="pt-PT" altLang="pt-PT" sz="2400" dirty="0" err="1">
                <a:solidFill>
                  <a:srgbClr val="1F1F1F"/>
                </a:solidFill>
                <a:latin typeface="Google Sans Flex"/>
              </a:rPr>
              <a:t>One</a:t>
            </a:r>
            <a:r>
              <a:rPr lang="pt-PT" altLang="pt-PT" sz="2400" dirty="0">
                <a:solidFill>
                  <a:srgbClr val="1F1F1F"/>
                </a:solidFill>
                <a:latin typeface="Google Sans Flex"/>
              </a:rPr>
              <a:t> </a:t>
            </a:r>
            <a:r>
              <a:rPr lang="pt-PT" altLang="pt-PT" sz="2400" dirty="0" err="1">
                <a:solidFill>
                  <a:srgbClr val="1F1F1F"/>
                </a:solidFill>
                <a:latin typeface="Google Sans Flex"/>
              </a:rPr>
              <a:t>tool</a:t>
            </a:r>
            <a:r>
              <a:rPr lang="pt-PT" altLang="pt-PT" sz="2400" dirty="0">
                <a:solidFill>
                  <a:srgbClr val="1F1F1F"/>
                </a:solidFill>
                <a:latin typeface="Google Sans Flex"/>
              </a:rPr>
              <a:t> for </a:t>
            </a:r>
            <a:r>
              <a:rPr lang="pt-PT" altLang="pt-PT" sz="2400" dirty="0" err="1">
                <a:solidFill>
                  <a:srgbClr val="1F1F1F"/>
                </a:solidFill>
                <a:latin typeface="Google Sans Flex"/>
              </a:rPr>
              <a:t>several</a:t>
            </a:r>
            <a:r>
              <a:rPr lang="pt-PT" altLang="pt-PT" sz="2400" dirty="0">
                <a:solidFill>
                  <a:srgbClr val="1F1F1F"/>
                </a:solidFill>
                <a:latin typeface="Google Sans Flex"/>
              </a:rPr>
              <a:t> </a:t>
            </a:r>
            <a:r>
              <a:rPr lang="pt-PT" altLang="pt-PT" sz="2400" dirty="0" err="1">
                <a:solidFill>
                  <a:srgbClr val="1F1F1F"/>
                </a:solidFill>
                <a:latin typeface="Google Sans Flex"/>
              </a:rPr>
              <a:t>tasks</a:t>
            </a:r>
            <a:r>
              <a:rPr lang="pt-PT" altLang="pt-PT" sz="2400" dirty="0">
                <a:solidFill>
                  <a:srgbClr val="1F1F1F"/>
                </a:solidFill>
                <a:latin typeface="Google Sans Flex"/>
              </a:rPr>
              <a:t>. </a:t>
            </a:r>
            <a:r>
              <a:rPr lang="pt-PT" altLang="pt-PT" sz="2400" dirty="0" err="1">
                <a:solidFill>
                  <a:srgbClr val="1F1F1F"/>
                </a:solidFill>
                <a:latin typeface="Google Sans Flex"/>
              </a:rPr>
              <a:t>Another</a:t>
            </a:r>
            <a:r>
              <a:rPr lang="pt-PT" altLang="pt-PT" sz="2400" dirty="0">
                <a:solidFill>
                  <a:srgbClr val="1F1F1F"/>
                </a:solidFill>
                <a:latin typeface="Google Sans Flex"/>
              </a:rPr>
              <a:t> </a:t>
            </a:r>
            <a:r>
              <a:rPr lang="pt-PT" altLang="pt-PT" sz="2400" dirty="0" err="1">
                <a:solidFill>
                  <a:srgbClr val="1F1F1F"/>
                </a:solidFill>
                <a:latin typeface="Google Sans Flex"/>
              </a:rPr>
              <a:t>consultation</a:t>
            </a:r>
            <a:r>
              <a:rPr lang="pt-PT" altLang="pt-PT" sz="2400" dirty="0">
                <a:solidFill>
                  <a:srgbClr val="1F1F1F"/>
                </a:solidFill>
                <a:latin typeface="Google Sans Flex"/>
              </a:rPr>
              <a:t> </a:t>
            </a:r>
            <a:r>
              <a:rPr lang="pt-PT" altLang="pt-PT" sz="2400" dirty="0" err="1">
                <a:solidFill>
                  <a:srgbClr val="1F1F1F"/>
                </a:solidFill>
                <a:latin typeface="Google Sans Flex"/>
              </a:rPr>
              <a:t>tool</a:t>
            </a:r>
            <a:r>
              <a:rPr lang="pt-PT" altLang="pt-PT" sz="2400" dirty="0">
                <a:solidFill>
                  <a:srgbClr val="1F1F1F"/>
                </a:solidFill>
                <a:latin typeface="Google Sans Flex"/>
              </a:rPr>
              <a:t> </a:t>
            </a:r>
            <a:r>
              <a:rPr lang="pt-PT" altLang="pt-PT" sz="2400" dirty="0" err="1">
                <a:solidFill>
                  <a:srgbClr val="1F1F1F"/>
                </a:solidFill>
                <a:latin typeface="Google Sans Flex"/>
              </a:rPr>
              <a:t>uppon</a:t>
            </a:r>
            <a:r>
              <a:rPr lang="pt-PT" altLang="pt-PT" sz="2400" dirty="0">
                <a:solidFill>
                  <a:srgbClr val="1F1F1F"/>
                </a:solidFill>
                <a:latin typeface="Google Sans Flex"/>
              </a:rPr>
              <a:t> </a:t>
            </a:r>
            <a:r>
              <a:rPr lang="pt-PT" altLang="pt-PT" sz="2400" dirty="0" err="1">
                <a:solidFill>
                  <a:srgbClr val="1F1F1F"/>
                </a:solidFill>
                <a:latin typeface="Google Sans Flex"/>
              </a:rPr>
              <a:t>existing</a:t>
            </a:r>
            <a:r>
              <a:rPr lang="pt-PT" altLang="pt-PT" sz="2400" dirty="0">
                <a:solidFill>
                  <a:srgbClr val="1F1F1F"/>
                </a:solidFill>
                <a:latin typeface="Google Sans Flex"/>
              </a:rPr>
              <a:t> </a:t>
            </a:r>
            <a:r>
              <a:rPr lang="pt-PT" altLang="pt-PT" sz="2400" dirty="0" err="1">
                <a:solidFill>
                  <a:srgbClr val="1F1F1F"/>
                </a:solidFill>
                <a:latin typeface="Google Sans Flex"/>
              </a:rPr>
              <a:t>tools</a:t>
            </a:r>
            <a:r>
              <a:rPr lang="pt-PT" altLang="pt-PT" sz="2400" dirty="0">
                <a:solidFill>
                  <a:srgbClr val="1F1F1F"/>
                </a:solidFill>
                <a:latin typeface="Google Sans Flex"/>
              </a:rPr>
              <a:t> </a:t>
            </a:r>
            <a:r>
              <a:rPr lang="pt-PT" altLang="pt-PT" sz="2400" dirty="0" err="1">
                <a:solidFill>
                  <a:srgbClr val="1F1F1F"/>
                </a:solidFill>
                <a:latin typeface="Google Sans Flex"/>
              </a:rPr>
              <a:t>and</a:t>
            </a:r>
            <a:r>
              <a:rPr lang="pt-PT" altLang="pt-PT" sz="2400" dirty="0">
                <a:solidFill>
                  <a:srgbClr val="1F1F1F"/>
                </a:solidFill>
                <a:latin typeface="Google Sans Flex"/>
              </a:rPr>
              <a:t> </a:t>
            </a:r>
            <a:r>
              <a:rPr lang="pt-PT" altLang="pt-PT" sz="2400" dirty="0" err="1">
                <a:solidFill>
                  <a:srgbClr val="1F1F1F"/>
                </a:solidFill>
                <a:latin typeface="Google Sans Flex"/>
              </a:rPr>
              <a:t>work</a:t>
            </a:r>
            <a:r>
              <a:rPr lang="pt-PT" altLang="pt-PT" sz="2400" dirty="0">
                <a:solidFill>
                  <a:srgbClr val="1F1F1F"/>
                </a:solidFill>
                <a:latin typeface="Google Sans Flex"/>
              </a:rPr>
              <a:t> </a:t>
            </a:r>
            <a:r>
              <a:rPr lang="pt-PT" altLang="pt-PT" sz="2400" dirty="0" err="1">
                <a:solidFill>
                  <a:srgbClr val="1F1F1F"/>
                </a:solidFill>
                <a:latin typeface="Google Sans Flex"/>
              </a:rPr>
              <a:t>methods</a:t>
            </a:r>
            <a:r>
              <a:rPr lang="pt-PT" altLang="pt-PT" sz="2400" dirty="0">
                <a:solidFill>
                  <a:srgbClr val="1F1F1F"/>
                </a:solidFill>
                <a:latin typeface="Google Sans Flex"/>
              </a:rPr>
              <a:t> </a:t>
            </a:r>
            <a:r>
              <a:rPr lang="pt-PT" altLang="pt-PT" sz="2400" dirty="0" err="1">
                <a:solidFill>
                  <a:srgbClr val="1F1F1F"/>
                </a:solidFill>
                <a:latin typeface="Google Sans Flex"/>
              </a:rPr>
              <a:t>is</a:t>
            </a:r>
            <a:r>
              <a:rPr lang="pt-PT" altLang="pt-PT" sz="2400" dirty="0">
                <a:solidFill>
                  <a:srgbClr val="1F1F1F"/>
                </a:solidFill>
                <a:latin typeface="Google Sans Flex"/>
              </a:rPr>
              <a:t> </a:t>
            </a:r>
            <a:r>
              <a:rPr lang="pt-PT" altLang="pt-PT" sz="2400" dirty="0" err="1">
                <a:solidFill>
                  <a:srgbClr val="1F1F1F"/>
                </a:solidFill>
                <a:latin typeface="Google Sans Flex"/>
              </a:rPr>
              <a:t>just</a:t>
            </a:r>
            <a:r>
              <a:rPr lang="pt-PT" altLang="pt-PT" sz="2400" dirty="0">
                <a:solidFill>
                  <a:srgbClr val="1F1F1F"/>
                </a:solidFill>
                <a:latin typeface="Google Sans Flex"/>
              </a:rPr>
              <a:t> time </a:t>
            </a:r>
            <a:r>
              <a:rPr lang="pt-PT" altLang="pt-PT" sz="2400" dirty="0" err="1">
                <a:solidFill>
                  <a:srgbClr val="1F1F1F"/>
                </a:solidFill>
                <a:latin typeface="Google Sans Flex"/>
              </a:rPr>
              <a:t>consuming</a:t>
            </a:r>
            <a:r>
              <a:rPr lang="pt-PT" altLang="pt-PT" sz="2400" dirty="0">
                <a:solidFill>
                  <a:srgbClr val="1F1F1F"/>
                </a:solidFill>
                <a:latin typeface="Google Sans Flex"/>
              </a:rPr>
              <a:t>.</a:t>
            </a:r>
            <a:endParaRPr lang="pt-PT" altLang="pt-PT" sz="3600" dirty="0"/>
          </a:p>
        </p:txBody>
      </p:sp>
      <p:pic>
        <p:nvPicPr>
          <p:cNvPr id="2" name="Imagem 1">
            <a:extLst>
              <a:ext uri="{FF2B5EF4-FFF2-40B4-BE49-F238E27FC236}">
                <a16:creationId xmlns:a16="http://schemas.microsoft.com/office/drawing/2014/main" id="{32C4A288-854E-A96E-9028-82EE7320DA70}"/>
              </a:ext>
            </a:extLst>
          </p:cNvPr>
          <p:cNvPicPr>
            <a:picLocks noChangeAspect="1"/>
          </p:cNvPicPr>
          <p:nvPr/>
        </p:nvPicPr>
        <p:blipFill>
          <a:blip r:embed="rId4"/>
          <a:srcRect l="15483" t="35876" r="19561" b="33335"/>
          <a:stretch>
            <a:fillRect/>
          </a:stretch>
        </p:blipFill>
        <p:spPr>
          <a:xfrm>
            <a:off x="14155418" y="491450"/>
            <a:ext cx="2105696" cy="705303"/>
          </a:xfrm>
          <a:prstGeom prst="rect">
            <a:avLst/>
          </a:prstGeom>
        </p:spPr>
      </p:pic>
      <p:pic>
        <p:nvPicPr>
          <p:cNvPr id="5" name="Imagem 4">
            <a:extLst>
              <a:ext uri="{FF2B5EF4-FFF2-40B4-BE49-F238E27FC236}">
                <a16:creationId xmlns:a16="http://schemas.microsoft.com/office/drawing/2014/main" id="{56B7A440-32FC-809B-43F2-80123D838FF3}"/>
              </a:ext>
            </a:extLst>
          </p:cNvPr>
          <p:cNvPicPr>
            <a:picLocks noChangeAspect="1"/>
          </p:cNvPicPr>
          <p:nvPr/>
        </p:nvPicPr>
        <p:blipFill>
          <a:blip r:embed="rId5"/>
          <a:stretch>
            <a:fillRect/>
          </a:stretch>
        </p:blipFill>
        <p:spPr>
          <a:xfrm>
            <a:off x="16537462" y="483497"/>
            <a:ext cx="703457" cy="7053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C7664-5C9D-F308-FAD2-63D2DA0097EB}"/>
            </a:ext>
          </a:extLst>
        </p:cNvPr>
        <p:cNvGrpSpPr/>
        <p:nvPr/>
      </p:nvGrpSpPr>
      <p:grpSpPr>
        <a:xfrm>
          <a:off x="0" y="0"/>
          <a:ext cx="0" cy="0"/>
          <a:chOff x="0" y="0"/>
          <a:chExt cx="0" cy="0"/>
        </a:xfrm>
      </p:grpSpPr>
      <p:sp>
        <p:nvSpPr>
          <p:cNvPr id="25" name="Freeform 25">
            <a:extLst>
              <a:ext uri="{FF2B5EF4-FFF2-40B4-BE49-F238E27FC236}">
                <a16:creationId xmlns:a16="http://schemas.microsoft.com/office/drawing/2014/main" id="{264CC846-67BC-6334-D827-6917E93A3824}"/>
              </a:ext>
            </a:extLst>
          </p:cNvPr>
          <p:cNvSpPr/>
          <p:nvPr/>
        </p:nvSpPr>
        <p:spPr>
          <a:xfrm rot="-10800000">
            <a:off x="-1" y="1"/>
            <a:ext cx="3229664"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l="-2" r="-14424" b="-166547"/>
            </a:stretch>
          </a:blipFill>
          <a:ln cap="sq">
            <a:noFill/>
            <a:prstDash val="solid"/>
            <a:miter/>
          </a:ln>
        </p:spPr>
        <p:txBody>
          <a:bodyPr/>
          <a:lstStyle/>
          <a:p>
            <a:endParaRPr lang="en-US" sz="1400"/>
          </a:p>
        </p:txBody>
      </p:sp>
      <p:sp>
        <p:nvSpPr>
          <p:cNvPr id="5" name="Rectangle 1">
            <a:extLst>
              <a:ext uri="{FF2B5EF4-FFF2-40B4-BE49-F238E27FC236}">
                <a16:creationId xmlns:a16="http://schemas.microsoft.com/office/drawing/2014/main" id="{59A5C179-0F60-67F7-7F93-EEECE7E8E2E6}"/>
              </a:ext>
            </a:extLst>
          </p:cNvPr>
          <p:cNvSpPr>
            <a:spLocks noChangeArrowheads="1"/>
          </p:cNvSpPr>
          <p:nvPr/>
        </p:nvSpPr>
        <p:spPr bwMode="auto">
          <a:xfrm>
            <a:off x="1" y="90102"/>
            <a:ext cx="219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45" eaLnBrk="0" fontAlgn="base" hangingPunct="0">
              <a:spcBef>
                <a:spcPct val="0"/>
              </a:spcBef>
              <a:spcAft>
                <a:spcPct val="0"/>
              </a:spcAft>
            </a:pPr>
            <a:r>
              <a:rPr lang="fr-FR" altLang="fr-FR" sz="1200" dirty="0"/>
              <a:t> </a:t>
            </a:r>
            <a:endParaRPr lang="fr-FR" altLang="fr-FR" dirty="0">
              <a:latin typeface="Arial" panose="020B0604020202020204" pitchFamily="34" charset="0"/>
            </a:endParaRPr>
          </a:p>
        </p:txBody>
      </p:sp>
      <p:pic>
        <p:nvPicPr>
          <p:cNvPr id="7" name="Image 6">
            <a:extLst>
              <a:ext uri="{FF2B5EF4-FFF2-40B4-BE49-F238E27FC236}">
                <a16:creationId xmlns:a16="http://schemas.microsoft.com/office/drawing/2014/main" id="{34883F85-4B0B-8417-8167-F23AA415D382}"/>
              </a:ext>
            </a:extLst>
          </p:cNvPr>
          <p:cNvPicPr>
            <a:picLocks noChangeAspect="1"/>
          </p:cNvPicPr>
          <p:nvPr/>
        </p:nvPicPr>
        <p:blipFill>
          <a:blip r:embed="rId4"/>
          <a:stretch>
            <a:fillRect/>
          </a:stretch>
        </p:blipFill>
        <p:spPr>
          <a:xfrm>
            <a:off x="1578388" y="6210300"/>
            <a:ext cx="1938936" cy="1938936"/>
          </a:xfrm>
          <a:prstGeom prst="rect">
            <a:avLst/>
          </a:prstGeom>
        </p:spPr>
      </p:pic>
      <p:sp>
        <p:nvSpPr>
          <p:cNvPr id="2" name="ZoneTexte 29">
            <a:extLst>
              <a:ext uri="{FF2B5EF4-FFF2-40B4-BE49-F238E27FC236}">
                <a16:creationId xmlns:a16="http://schemas.microsoft.com/office/drawing/2014/main" id="{4078092D-0B71-FF0D-2386-C4FC1849B244}"/>
              </a:ext>
            </a:extLst>
          </p:cNvPr>
          <p:cNvSpPr txBox="1"/>
          <p:nvPr/>
        </p:nvSpPr>
        <p:spPr>
          <a:xfrm>
            <a:off x="1578388" y="3467100"/>
            <a:ext cx="8403812" cy="2492990"/>
          </a:xfrm>
          <a:prstGeom prst="rect">
            <a:avLst/>
          </a:prstGeom>
          <a:noFill/>
        </p:spPr>
        <p:txBody>
          <a:bodyPr wrap="square">
            <a:spAutoFit/>
          </a:bodyPr>
          <a:lstStyle/>
          <a:p>
            <a:r>
              <a:rPr lang="en-US" sz="4800" b="1" dirty="0"/>
              <a:t>Guillaume Charpy</a:t>
            </a:r>
          </a:p>
          <a:p>
            <a:r>
              <a:rPr lang="en-US" sz="3600" b="1" dirty="0" err="1"/>
              <a:t>Syndicat</a:t>
            </a:r>
            <a:r>
              <a:rPr lang="en-US" sz="3600" b="1" dirty="0"/>
              <a:t> </a:t>
            </a:r>
            <a:r>
              <a:rPr lang="en-US" sz="3600" b="1" dirty="0" err="1"/>
              <a:t>Mixte</a:t>
            </a:r>
            <a:r>
              <a:rPr lang="en-US" sz="3600" b="1" dirty="0"/>
              <a:t> pour les </a:t>
            </a:r>
            <a:r>
              <a:rPr lang="en-US" sz="3600" b="1" dirty="0" err="1"/>
              <a:t>Inondations</a:t>
            </a:r>
            <a:r>
              <a:rPr lang="en-US" sz="3600" b="1" dirty="0"/>
              <a:t>, </a:t>
            </a:r>
            <a:r>
              <a:rPr lang="en-US" sz="3600" b="1" dirty="0" err="1"/>
              <a:t>l’Aménagement</a:t>
            </a:r>
            <a:r>
              <a:rPr lang="en-US" sz="3600" b="1" dirty="0"/>
              <a:t> et la Gestion de </a:t>
            </a:r>
            <a:r>
              <a:rPr lang="en-US" sz="3600" b="1" dirty="0" err="1"/>
              <a:t>l’Eau</a:t>
            </a:r>
            <a:r>
              <a:rPr lang="en-US" sz="3600" dirty="0"/>
              <a:t> </a:t>
            </a:r>
            <a:r>
              <a:rPr lang="en-US" sz="3600" b="1" dirty="0" err="1"/>
              <a:t>Maralpin</a:t>
            </a:r>
            <a:r>
              <a:rPr lang="en-US" sz="3600" b="1" dirty="0"/>
              <a:t> (SMIAGE)</a:t>
            </a:r>
            <a:endParaRPr lang="fr-FR" sz="3600" dirty="0"/>
          </a:p>
        </p:txBody>
      </p:sp>
      <p:pic>
        <p:nvPicPr>
          <p:cNvPr id="3" name="Picture 2" descr="A qr code with a white background&#10;&#10;AI-generated content may be incorrect.">
            <a:extLst>
              <a:ext uri="{FF2B5EF4-FFF2-40B4-BE49-F238E27FC236}">
                <a16:creationId xmlns:a16="http://schemas.microsoft.com/office/drawing/2014/main" id="{9B896B7E-9F57-18BA-8170-8F5A6B246A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73400" y="7772400"/>
            <a:ext cx="2514600" cy="2514600"/>
          </a:xfrm>
          <a:prstGeom prst="rect">
            <a:avLst/>
          </a:prstGeom>
        </p:spPr>
      </p:pic>
      <p:sp>
        <p:nvSpPr>
          <p:cNvPr id="4" name="Rounded Rectangle 3">
            <a:extLst>
              <a:ext uri="{FF2B5EF4-FFF2-40B4-BE49-F238E27FC236}">
                <a16:creationId xmlns:a16="http://schemas.microsoft.com/office/drawing/2014/main" id="{F0589305-64CB-6CFF-A99D-8D00FBD3D993}"/>
              </a:ext>
            </a:extLst>
          </p:cNvPr>
          <p:cNvSpPr/>
          <p:nvPr/>
        </p:nvSpPr>
        <p:spPr>
          <a:xfrm>
            <a:off x="11658600" y="193814"/>
            <a:ext cx="6324600" cy="3124200"/>
          </a:xfrm>
          <a:prstGeom prst="roundRect">
            <a:avLst/>
          </a:prstGeom>
          <a:solidFill>
            <a:srgbClr val="155EA8"/>
          </a:solidFill>
          <a:ln>
            <a:solidFill>
              <a:srgbClr val="1A64A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What are the main challenges in implementing local impact-based warnings in practice, and how can they complement, rather than compete, with existing official warning systems?</a:t>
            </a:r>
            <a:endParaRPr lang="en-US" sz="2800" dirty="0"/>
          </a:p>
        </p:txBody>
      </p:sp>
    </p:spTree>
    <p:extLst>
      <p:ext uri="{BB962C8B-B14F-4D97-AF65-F5344CB8AC3E}">
        <p14:creationId xmlns:p14="http://schemas.microsoft.com/office/powerpoint/2010/main" val="26748373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20"/>
          <p:cNvSpPr/>
          <p:nvPr/>
        </p:nvSpPr>
        <p:spPr>
          <a:xfrm>
            <a:off x="16440230" y="3244657"/>
            <a:ext cx="1847770" cy="7042343"/>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3"/>
                </a:ext>
              </a:extLst>
            </a:blip>
            <a:stretch>
              <a:fillRect t="1" r="-100000" b="-5336"/>
            </a:stretch>
          </a:blipFill>
          <a:ln cap="sq">
            <a:noFill/>
            <a:prstDash val="solid"/>
            <a:miter/>
          </a:ln>
        </p:spPr>
        <p:txBody>
          <a:bodyPr/>
          <a:lstStyle/>
          <a:p>
            <a:endParaRPr lang="en-US"/>
          </a:p>
        </p:txBody>
      </p:sp>
      <p:sp>
        <p:nvSpPr>
          <p:cNvPr id="25" name="Freeform 25"/>
          <p:cNvSpPr/>
          <p:nvPr/>
        </p:nvSpPr>
        <p:spPr>
          <a:xfrm rot="-10800000">
            <a:off x="-2" y="0"/>
            <a:ext cx="3229663" cy="2783018"/>
          </a:xfrm>
          <a:custGeom>
            <a:avLst/>
            <a:gdLst/>
            <a:ahLst/>
            <a:cxnLst/>
            <a:rect l="l" t="t" r="r" b="b"/>
            <a:pathLst>
              <a:path w="3695540" h="7418054">
                <a:moveTo>
                  <a:pt x="0" y="0"/>
                </a:moveTo>
                <a:lnTo>
                  <a:pt x="3695540" y="0"/>
                </a:lnTo>
                <a:lnTo>
                  <a:pt x="3695540" y="7418054"/>
                </a:lnTo>
                <a:lnTo>
                  <a:pt x="0" y="7418054"/>
                </a:lnTo>
                <a:lnTo>
                  <a:pt x="0" y="0"/>
                </a:lnTo>
                <a:close/>
              </a:path>
            </a:pathLst>
          </a:custGeom>
          <a:blipFill>
            <a:blip>
              <a:extLst>
                <a:ext uri="{96DAC541-7B7A-43D3-8B79-37D633B846F1}">
                  <asvg:svgBlip xmlns:asvg="http://schemas.microsoft.com/office/drawing/2016/SVG/main" r:embed="rId4"/>
                </a:ext>
              </a:extLst>
            </a:blip>
            <a:stretch>
              <a:fillRect l="-2" r="-14424" b="-166547"/>
            </a:stretch>
          </a:blipFill>
          <a:ln cap="sq">
            <a:noFill/>
            <a:prstDash val="solid"/>
            <a:miter/>
          </a:ln>
        </p:spPr>
        <p:txBody>
          <a:bodyPr/>
          <a:lstStyle/>
          <a:p>
            <a:endParaRPr lang="en-US"/>
          </a:p>
        </p:txBody>
      </p:sp>
      <p:sp>
        <p:nvSpPr>
          <p:cNvPr id="40" name="TextBox 40"/>
          <p:cNvSpPr txBox="1"/>
          <p:nvPr/>
        </p:nvSpPr>
        <p:spPr>
          <a:xfrm>
            <a:off x="1369261" y="2324846"/>
            <a:ext cx="11364513" cy="4452629"/>
          </a:xfrm>
          <a:prstGeom prst="rect">
            <a:avLst/>
          </a:prstGeom>
        </p:spPr>
        <p:txBody>
          <a:bodyPr lIns="0" tIns="0" rIns="0" bIns="0" rtlCol="0" anchor="t">
            <a:spAutoFit/>
          </a:bodyPr>
          <a:lstStyle/>
          <a:p>
            <a:pPr>
              <a:lnSpc>
                <a:spcPts val="2859"/>
              </a:lnSpc>
              <a:spcBef>
                <a:spcPct val="0"/>
              </a:spcBef>
            </a:pPr>
            <a:r>
              <a:rPr lang="en-US" sz="2199" b="1" dirty="0">
                <a:solidFill>
                  <a:srgbClr val="000000"/>
                </a:solidFill>
                <a:latin typeface="Helvetica Now" panose="020B0604020202020204" charset="0"/>
                <a:ea typeface="Helvetica Now Bold"/>
                <a:cs typeface="Helvetica Now Bold"/>
                <a:sym typeface="Helvetica Now Bold"/>
              </a:rPr>
              <a:t>Our activities :</a:t>
            </a:r>
          </a:p>
          <a:p>
            <a:pPr algn="l">
              <a:lnSpc>
                <a:spcPts val="2859"/>
              </a:lnSpc>
              <a:spcBef>
                <a:spcPct val="0"/>
              </a:spcBef>
            </a:pPr>
            <a:endParaRPr lang="en-US" sz="2199"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r>
              <a:rPr lang="en-US" sz="2199" b="1" dirty="0">
                <a:solidFill>
                  <a:srgbClr val="000000"/>
                </a:solidFill>
                <a:latin typeface="Helvetica Now" panose="020B0604020202020204" charset="0"/>
                <a:ea typeface="Helvetica Now Bold"/>
                <a:cs typeface="Helvetica Now Bold"/>
                <a:sym typeface="Helvetica Now Bold"/>
              </a:rPr>
              <a:t> • Hydrometeorological risk forecasting</a:t>
            </a:r>
          </a:p>
          <a:p>
            <a:pPr algn="l">
              <a:lnSpc>
                <a:spcPts val="2859"/>
              </a:lnSpc>
              <a:spcBef>
                <a:spcPct val="0"/>
              </a:spcBef>
            </a:pPr>
            <a:endParaRPr lang="en-US" sz="2199" b="1"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endParaRPr lang="en-US" sz="2199" b="1" dirty="0">
              <a:solidFill>
                <a:srgbClr val="000000"/>
              </a:solidFill>
              <a:latin typeface="Helvetica Now" panose="020B0604020202020204" charset="0"/>
              <a:ea typeface="Helvetica Now Bold"/>
              <a:cs typeface="Helvetica Now Bold"/>
              <a:sym typeface="Helvetica Now Bold"/>
            </a:endParaRPr>
          </a:p>
          <a:p>
            <a:pPr algn="l">
              <a:lnSpc>
                <a:spcPts val="2859"/>
              </a:lnSpc>
              <a:spcBef>
                <a:spcPct val="0"/>
              </a:spcBef>
            </a:pPr>
            <a:endParaRPr lang="en-US" sz="2199" b="1" dirty="0">
              <a:solidFill>
                <a:srgbClr val="000000"/>
              </a:solidFill>
              <a:latin typeface="Helvetica Now" panose="020B0604020202020204" charset="0"/>
              <a:ea typeface="Helvetica Now Bold"/>
              <a:cs typeface="Helvetica Now Bold"/>
              <a:sym typeface="Helvetica Now Bold"/>
            </a:endParaRPr>
          </a:p>
          <a:p>
            <a:pPr marL="342900" indent="-342900" algn="l">
              <a:lnSpc>
                <a:spcPts val="2859"/>
              </a:lnSpc>
              <a:spcBef>
                <a:spcPct val="0"/>
              </a:spcBef>
              <a:buFont typeface="Wingdings" panose="05000000000000000000" pitchFamily="2" charset="2"/>
              <a:buChar char="§"/>
            </a:pPr>
            <a:r>
              <a:rPr lang="en-US" sz="2199" b="1" dirty="0">
                <a:solidFill>
                  <a:srgbClr val="000000"/>
                </a:solidFill>
                <a:latin typeface="Helvetica Now" panose="020B0604020202020204" charset="0"/>
                <a:ea typeface="Helvetica Now Bold"/>
                <a:cs typeface="Helvetica Now Bold"/>
                <a:sym typeface="Helvetica Now Bold"/>
              </a:rPr>
              <a:t> </a:t>
            </a:r>
            <a:r>
              <a:rPr lang="en-US" sz="2199" b="1" dirty="0" err="1">
                <a:solidFill>
                  <a:srgbClr val="000000"/>
                </a:solidFill>
                <a:latin typeface="Helvetica Now" panose="020B0604020202020204" charset="0"/>
                <a:ea typeface="Helvetica Now Bold"/>
                <a:cs typeface="Helvetica Now Bold"/>
                <a:sym typeface="Helvetica Now Bold"/>
              </a:rPr>
              <a:t>Prepareness</a:t>
            </a:r>
            <a:endParaRPr lang="en-US" sz="2199" b="1" dirty="0">
              <a:solidFill>
                <a:srgbClr val="000000"/>
              </a:solidFill>
              <a:latin typeface="Helvetica Now" panose="020B0604020202020204" charset="0"/>
              <a:ea typeface="Helvetica Now Bold"/>
              <a:cs typeface="Helvetica Now Bold"/>
              <a:sym typeface="Helvetica Now Bold"/>
            </a:endParaRPr>
          </a:p>
          <a:p>
            <a:pPr marL="342900" indent="-342900" algn="l">
              <a:lnSpc>
                <a:spcPts val="2859"/>
              </a:lnSpc>
              <a:spcBef>
                <a:spcPct val="0"/>
              </a:spcBef>
              <a:buFont typeface="Wingdings" panose="05000000000000000000" pitchFamily="2" charset="2"/>
              <a:buChar char="§"/>
            </a:pPr>
            <a:endParaRPr lang="en-US" sz="2199" b="1" dirty="0">
              <a:solidFill>
                <a:srgbClr val="000000"/>
              </a:solidFill>
              <a:latin typeface="Helvetica Now" panose="020B0604020202020204" charset="0"/>
              <a:ea typeface="Helvetica Now Bold"/>
              <a:cs typeface="Helvetica Now Bold"/>
              <a:sym typeface="Helvetica Now Bold"/>
            </a:endParaRPr>
          </a:p>
          <a:p>
            <a:pPr marL="342900" indent="-342900" algn="l">
              <a:lnSpc>
                <a:spcPts val="2859"/>
              </a:lnSpc>
              <a:spcBef>
                <a:spcPct val="0"/>
              </a:spcBef>
              <a:buFont typeface="Wingdings" panose="05000000000000000000" pitchFamily="2" charset="2"/>
              <a:buChar char="§"/>
            </a:pPr>
            <a:endParaRPr lang="en-US" sz="2199" b="1" dirty="0">
              <a:solidFill>
                <a:srgbClr val="000000"/>
              </a:solidFill>
              <a:latin typeface="Helvetica Now" panose="020B0604020202020204" charset="0"/>
              <a:ea typeface="Helvetica Now Bold"/>
              <a:cs typeface="Helvetica Now Bold"/>
              <a:sym typeface="Helvetica Now Bold"/>
            </a:endParaRPr>
          </a:p>
          <a:p>
            <a:pPr marL="342900" indent="-342900" algn="l">
              <a:lnSpc>
                <a:spcPts val="2859"/>
              </a:lnSpc>
              <a:spcBef>
                <a:spcPct val="0"/>
              </a:spcBef>
              <a:buFont typeface="Wingdings" panose="05000000000000000000" pitchFamily="2" charset="2"/>
              <a:buChar char="§"/>
            </a:pPr>
            <a:r>
              <a:rPr lang="en-US" sz="2199" b="1" dirty="0">
                <a:solidFill>
                  <a:srgbClr val="000000"/>
                </a:solidFill>
                <a:latin typeface="Helvetica Now" panose="020B0604020202020204" charset="0"/>
                <a:ea typeface="Helvetica Now Bold"/>
                <a:cs typeface="Helvetica Now Bold"/>
                <a:sym typeface="Helvetica Now Bold"/>
              </a:rPr>
              <a:t>Realtime Crisis assistance</a:t>
            </a:r>
          </a:p>
          <a:p>
            <a:pPr algn="l">
              <a:lnSpc>
                <a:spcPts val="2859"/>
              </a:lnSpc>
              <a:spcBef>
                <a:spcPct val="0"/>
              </a:spcBef>
            </a:pPr>
            <a:r>
              <a:rPr lang="en-US" sz="2199" dirty="0">
                <a:solidFill>
                  <a:srgbClr val="000000"/>
                </a:solidFill>
                <a:latin typeface="Helvetica Now" panose="020B0604020202020204" charset="0"/>
                <a:ea typeface="Helvetica Now Bold"/>
                <a:cs typeface="Helvetica Now Bold"/>
                <a:sym typeface="Helvetica Now Bold"/>
              </a:rPr>
              <a:t>		</a:t>
            </a:r>
          </a:p>
          <a:p>
            <a:pPr algn="l">
              <a:lnSpc>
                <a:spcPts val="2859"/>
              </a:lnSpc>
              <a:spcBef>
                <a:spcPct val="0"/>
              </a:spcBef>
            </a:pPr>
            <a:endParaRPr lang="en-US" sz="2199" dirty="0">
              <a:solidFill>
                <a:srgbClr val="000000"/>
              </a:solidFill>
              <a:latin typeface="Helvetica Now" panose="020B0604020202020204" charset="0"/>
              <a:ea typeface="Helvetica Now Bold"/>
              <a:cs typeface="Helvetica Now Bold"/>
              <a:sym typeface="Helvetica Now Bold"/>
            </a:endParaRPr>
          </a:p>
        </p:txBody>
      </p:sp>
      <p:pic>
        <p:nvPicPr>
          <p:cNvPr id="3" name="Image 2" descr="Une image contenant texte, Police, logo, capture d’écran&#10;&#10;Description générée automatiquement">
            <a:extLst>
              <a:ext uri="{FF2B5EF4-FFF2-40B4-BE49-F238E27FC236}">
                <a16:creationId xmlns:a16="http://schemas.microsoft.com/office/drawing/2014/main" id="{8791F7C6-8996-9EC4-9DA5-8E123FD9A2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15091" y="38100"/>
            <a:ext cx="7272909" cy="10248900"/>
          </a:xfrm>
          <a:prstGeom prst="rect">
            <a:avLst/>
          </a:prstGeom>
        </p:spPr>
      </p:pic>
      <p:sp>
        <p:nvSpPr>
          <p:cNvPr id="4" name="Rectangle 3">
            <a:extLst>
              <a:ext uri="{FF2B5EF4-FFF2-40B4-BE49-F238E27FC236}">
                <a16:creationId xmlns:a16="http://schemas.microsoft.com/office/drawing/2014/main" id="{343D76C1-A412-494A-13A8-EDE38AE86259}"/>
              </a:ext>
            </a:extLst>
          </p:cNvPr>
          <p:cNvSpPr/>
          <p:nvPr/>
        </p:nvSpPr>
        <p:spPr>
          <a:xfrm>
            <a:off x="11506200" y="5219700"/>
            <a:ext cx="990600" cy="4572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in progress projets</a:t>
            </a:r>
          </a:p>
        </p:txBody>
      </p:sp>
      <p:sp>
        <p:nvSpPr>
          <p:cNvPr id="5" name="Rectangle 4">
            <a:extLst>
              <a:ext uri="{FF2B5EF4-FFF2-40B4-BE49-F238E27FC236}">
                <a16:creationId xmlns:a16="http://schemas.microsoft.com/office/drawing/2014/main" id="{3AABDCE4-2E71-FBAE-0C27-351E3B20A4BE}"/>
              </a:ext>
            </a:extLst>
          </p:cNvPr>
          <p:cNvSpPr/>
          <p:nvPr/>
        </p:nvSpPr>
        <p:spPr>
          <a:xfrm>
            <a:off x="12115800" y="3695700"/>
            <a:ext cx="1066800" cy="209366"/>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cities</a:t>
            </a:r>
          </a:p>
        </p:txBody>
      </p:sp>
      <p:sp>
        <p:nvSpPr>
          <p:cNvPr id="6" name="ZoneTexte 5">
            <a:extLst>
              <a:ext uri="{FF2B5EF4-FFF2-40B4-BE49-F238E27FC236}">
                <a16:creationId xmlns:a16="http://schemas.microsoft.com/office/drawing/2014/main" id="{FBD7817E-1FB6-DB87-9886-DAF07BFBE2C6}"/>
              </a:ext>
            </a:extLst>
          </p:cNvPr>
          <p:cNvSpPr txBox="1"/>
          <p:nvPr/>
        </p:nvSpPr>
        <p:spPr>
          <a:xfrm>
            <a:off x="13944600" y="2476500"/>
            <a:ext cx="300082" cy="369332"/>
          </a:xfrm>
          <a:prstGeom prst="rect">
            <a:avLst/>
          </a:prstGeom>
          <a:noFill/>
        </p:spPr>
        <p:txBody>
          <a:bodyPr wrap="none" rtlCol="0">
            <a:spAutoFit/>
          </a:bodyPr>
          <a:lstStyle/>
          <a:p>
            <a:r>
              <a:rPr lang="fr-FR" dirty="0">
                <a:solidFill>
                  <a:schemeClr val="bg1"/>
                </a:solidFill>
              </a:rPr>
              <a:t>*</a:t>
            </a:r>
          </a:p>
        </p:txBody>
      </p:sp>
      <p:sp>
        <p:nvSpPr>
          <p:cNvPr id="7" name="Rectangle 6">
            <a:extLst>
              <a:ext uri="{FF2B5EF4-FFF2-40B4-BE49-F238E27FC236}">
                <a16:creationId xmlns:a16="http://schemas.microsoft.com/office/drawing/2014/main" id="{6EFB6095-C933-3167-E3F6-870A81CE3D6A}"/>
              </a:ext>
            </a:extLst>
          </p:cNvPr>
          <p:cNvSpPr/>
          <p:nvPr/>
        </p:nvSpPr>
        <p:spPr>
          <a:xfrm>
            <a:off x="11963400" y="6896100"/>
            <a:ext cx="1066801" cy="5334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of rivers</a:t>
            </a:r>
          </a:p>
        </p:txBody>
      </p:sp>
      <p:sp>
        <p:nvSpPr>
          <p:cNvPr id="8" name="Rectangle 7">
            <a:extLst>
              <a:ext uri="{FF2B5EF4-FFF2-40B4-BE49-F238E27FC236}">
                <a16:creationId xmlns:a16="http://schemas.microsoft.com/office/drawing/2014/main" id="{DE552629-AE84-65A3-DF1F-C3E5CE7E259D}"/>
              </a:ext>
            </a:extLst>
          </p:cNvPr>
          <p:cNvSpPr/>
          <p:nvPr/>
        </p:nvSpPr>
        <p:spPr>
          <a:xfrm>
            <a:off x="16840201" y="4000500"/>
            <a:ext cx="990600" cy="6096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300" dirty="0"/>
              <a:t>Stormwater detention basins</a:t>
            </a:r>
          </a:p>
        </p:txBody>
      </p:sp>
      <p:sp>
        <p:nvSpPr>
          <p:cNvPr id="2" name="Rectangle 1">
            <a:extLst>
              <a:ext uri="{FF2B5EF4-FFF2-40B4-BE49-F238E27FC236}">
                <a16:creationId xmlns:a16="http://schemas.microsoft.com/office/drawing/2014/main" id="{362B9B55-25E6-70D5-DCE1-F6915FCAAF53}"/>
              </a:ext>
            </a:extLst>
          </p:cNvPr>
          <p:cNvSpPr/>
          <p:nvPr/>
        </p:nvSpPr>
        <p:spPr>
          <a:xfrm>
            <a:off x="13487400" y="8267700"/>
            <a:ext cx="1295400" cy="3048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residents</a:t>
            </a:r>
          </a:p>
        </p:txBody>
      </p:sp>
      <p:sp>
        <p:nvSpPr>
          <p:cNvPr id="9" name="Rectangle 8">
            <a:extLst>
              <a:ext uri="{FF2B5EF4-FFF2-40B4-BE49-F238E27FC236}">
                <a16:creationId xmlns:a16="http://schemas.microsoft.com/office/drawing/2014/main" id="{FC16EF84-897B-7A57-F966-9FBF75B44F5C}"/>
              </a:ext>
            </a:extLst>
          </p:cNvPr>
          <p:cNvSpPr/>
          <p:nvPr/>
        </p:nvSpPr>
        <p:spPr>
          <a:xfrm>
            <a:off x="15929228" y="8115300"/>
            <a:ext cx="1406271" cy="2286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Investment :</a:t>
            </a:r>
          </a:p>
        </p:txBody>
      </p:sp>
      <p:sp>
        <p:nvSpPr>
          <p:cNvPr id="10" name="Rectangle 9">
            <a:extLst>
              <a:ext uri="{FF2B5EF4-FFF2-40B4-BE49-F238E27FC236}">
                <a16:creationId xmlns:a16="http://schemas.microsoft.com/office/drawing/2014/main" id="{0A12CF68-B905-E1F6-CE0E-911D1A4A2A62}"/>
              </a:ext>
            </a:extLst>
          </p:cNvPr>
          <p:cNvSpPr/>
          <p:nvPr/>
        </p:nvSpPr>
        <p:spPr>
          <a:xfrm>
            <a:off x="15929229" y="8572500"/>
            <a:ext cx="1406272" cy="228600"/>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Operating costs :</a:t>
            </a:r>
          </a:p>
        </p:txBody>
      </p:sp>
      <p:sp>
        <p:nvSpPr>
          <p:cNvPr id="11" name="Rectangle 10">
            <a:extLst>
              <a:ext uri="{FF2B5EF4-FFF2-40B4-BE49-F238E27FC236}">
                <a16:creationId xmlns:a16="http://schemas.microsoft.com/office/drawing/2014/main" id="{BB3D6F65-4D51-2F7F-201E-DC5933E33A73}"/>
              </a:ext>
            </a:extLst>
          </p:cNvPr>
          <p:cNvSpPr/>
          <p:nvPr/>
        </p:nvSpPr>
        <p:spPr>
          <a:xfrm>
            <a:off x="16687800" y="5660966"/>
            <a:ext cx="1143001" cy="511233"/>
          </a:xfrm>
          <a:prstGeom prst="rect">
            <a:avLst/>
          </a:prstGeom>
          <a:solidFill>
            <a:srgbClr val="155E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classified dike</a:t>
            </a:r>
          </a:p>
        </p:txBody>
      </p:sp>
      <p:sp>
        <p:nvSpPr>
          <p:cNvPr id="12" name="Rectangle 11">
            <a:extLst>
              <a:ext uri="{FF2B5EF4-FFF2-40B4-BE49-F238E27FC236}">
                <a16:creationId xmlns:a16="http://schemas.microsoft.com/office/drawing/2014/main" id="{819B17E5-BF3A-9A5C-AB29-6D85EA328348}"/>
              </a:ext>
            </a:extLst>
          </p:cNvPr>
          <p:cNvSpPr/>
          <p:nvPr/>
        </p:nvSpPr>
        <p:spPr>
          <a:xfrm>
            <a:off x="13335000" y="4686300"/>
            <a:ext cx="2800431" cy="1448493"/>
          </a:xfrm>
          <a:prstGeom prst="rect">
            <a:avLst/>
          </a:prstGeom>
          <a:solidFill>
            <a:srgbClr val="BBD2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t>The watersheds of Var river and coastal rivers </a:t>
            </a:r>
            <a:r>
              <a:rPr lang="fr-FR" dirty="0"/>
              <a:t>represent a </a:t>
            </a:r>
          </a:p>
          <a:p>
            <a:pPr algn="ctr"/>
            <a:r>
              <a:rPr lang="fr-FR" sz="2800" dirty="0"/>
              <a:t>5 300 km² area</a:t>
            </a:r>
          </a:p>
        </p:txBody>
      </p:sp>
      <p:pic>
        <p:nvPicPr>
          <p:cNvPr id="17" name="Image 16">
            <a:extLst>
              <a:ext uri="{FF2B5EF4-FFF2-40B4-BE49-F238E27FC236}">
                <a16:creationId xmlns:a16="http://schemas.microsoft.com/office/drawing/2014/main" id="{30F545F5-E8ED-E655-69F0-9D24F5142F9B}"/>
              </a:ext>
            </a:extLst>
          </p:cNvPr>
          <p:cNvPicPr>
            <a:picLocks noChangeAspect="1"/>
          </p:cNvPicPr>
          <p:nvPr/>
        </p:nvPicPr>
        <p:blipFill>
          <a:blip r:embed="rId6"/>
          <a:srcRect t="10231" b="4593"/>
          <a:stretch/>
        </p:blipFill>
        <p:spPr>
          <a:xfrm>
            <a:off x="10462992" y="1562100"/>
            <a:ext cx="7825008" cy="8247102"/>
          </a:xfrm>
          <a:prstGeom prst="rect">
            <a:avLst/>
          </a:prstGeom>
        </p:spPr>
      </p:pic>
      <p:sp>
        <p:nvSpPr>
          <p:cNvPr id="19" name="Rectangle 18">
            <a:extLst>
              <a:ext uri="{FF2B5EF4-FFF2-40B4-BE49-F238E27FC236}">
                <a16:creationId xmlns:a16="http://schemas.microsoft.com/office/drawing/2014/main" id="{68944FAF-95E6-97C1-A85E-08EDBF2DA4F5}"/>
              </a:ext>
            </a:extLst>
          </p:cNvPr>
          <p:cNvSpPr/>
          <p:nvPr/>
        </p:nvSpPr>
        <p:spPr>
          <a:xfrm>
            <a:off x="15929228" y="1562100"/>
            <a:ext cx="2353836" cy="609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solidFill>
                  <a:srgbClr val="155EA8"/>
                </a:solidFill>
                <a:latin typeface="Gabriola" panose="04040605051002020D02" pitchFamily="82" charset="0"/>
              </a:rPr>
              <a:t> </a:t>
            </a:r>
          </a:p>
        </p:txBody>
      </p:sp>
      <p:pic>
        <p:nvPicPr>
          <p:cNvPr id="26" name="Image 25">
            <a:extLst>
              <a:ext uri="{FF2B5EF4-FFF2-40B4-BE49-F238E27FC236}">
                <a16:creationId xmlns:a16="http://schemas.microsoft.com/office/drawing/2014/main" id="{11B34673-D8E4-4A57-958F-A3D62208D03B}"/>
              </a:ext>
            </a:extLst>
          </p:cNvPr>
          <p:cNvPicPr>
            <a:picLocks noChangeAspect="1"/>
          </p:cNvPicPr>
          <p:nvPr/>
        </p:nvPicPr>
        <p:blipFill>
          <a:blip r:embed="rId7"/>
          <a:stretch>
            <a:fillRect/>
          </a:stretch>
        </p:blipFill>
        <p:spPr>
          <a:xfrm>
            <a:off x="1387716" y="6740730"/>
            <a:ext cx="4181475" cy="2952750"/>
          </a:xfrm>
          <a:prstGeom prst="rect">
            <a:avLst/>
          </a:prstGeom>
        </p:spPr>
      </p:pic>
      <p:pic>
        <p:nvPicPr>
          <p:cNvPr id="14" name="Image 13">
            <a:extLst>
              <a:ext uri="{FF2B5EF4-FFF2-40B4-BE49-F238E27FC236}">
                <a16:creationId xmlns:a16="http://schemas.microsoft.com/office/drawing/2014/main" id="{98E5ED93-DB94-71A0-E1C8-FDDCB39DE7C7}"/>
              </a:ext>
            </a:extLst>
          </p:cNvPr>
          <p:cNvPicPr>
            <a:picLocks noChangeAspect="1"/>
          </p:cNvPicPr>
          <p:nvPr/>
        </p:nvPicPr>
        <p:blipFill>
          <a:blip r:embed="rId8"/>
          <a:stretch>
            <a:fillRect/>
          </a:stretch>
        </p:blipFill>
        <p:spPr>
          <a:xfrm>
            <a:off x="6137101" y="6667500"/>
            <a:ext cx="3159299" cy="3060054"/>
          </a:xfrm>
          <a:prstGeom prst="rect">
            <a:avLst/>
          </a:prstGeom>
        </p:spPr>
      </p:pic>
      <p:sp>
        <p:nvSpPr>
          <p:cNvPr id="13" name="Rectangle 12">
            <a:extLst>
              <a:ext uri="{FF2B5EF4-FFF2-40B4-BE49-F238E27FC236}">
                <a16:creationId xmlns:a16="http://schemas.microsoft.com/office/drawing/2014/main" id="{5BC16061-3F15-3A76-4B2D-4E485ED88F57}"/>
              </a:ext>
            </a:extLst>
          </p:cNvPr>
          <p:cNvSpPr/>
          <p:nvPr/>
        </p:nvSpPr>
        <p:spPr>
          <a:xfrm>
            <a:off x="14181706" y="1000688"/>
            <a:ext cx="3877693" cy="609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4800" dirty="0">
                <a:solidFill>
                  <a:srgbClr val="155EA8"/>
                </a:solidFill>
                <a:latin typeface="Gabriola" panose="04040605051002020D02" pitchFamily="82" charset="0"/>
              </a:rPr>
              <a:t> </a:t>
            </a:r>
          </a:p>
        </p:txBody>
      </p:sp>
      <p:sp>
        <p:nvSpPr>
          <p:cNvPr id="16" name="ZoneTexte 15">
            <a:extLst>
              <a:ext uri="{FF2B5EF4-FFF2-40B4-BE49-F238E27FC236}">
                <a16:creationId xmlns:a16="http://schemas.microsoft.com/office/drawing/2014/main" id="{2F5D442F-B868-548C-351B-4ABA07530495}"/>
              </a:ext>
            </a:extLst>
          </p:cNvPr>
          <p:cNvSpPr txBox="1"/>
          <p:nvPr/>
        </p:nvSpPr>
        <p:spPr>
          <a:xfrm>
            <a:off x="1597474" y="3375415"/>
            <a:ext cx="6885244" cy="3447098"/>
          </a:xfrm>
          <a:prstGeom prst="rect">
            <a:avLst/>
          </a:prstGeom>
          <a:noFill/>
        </p:spPr>
        <p:txBody>
          <a:bodyPr wrap="square" rtlCol="0">
            <a:spAutoFit/>
          </a:bodyPr>
          <a:lstStyle/>
          <a:p>
            <a:pPr marL="285750" indent="-285750">
              <a:buFont typeface="Courier New" panose="02070309020205020404" pitchFamily="49" charset="0"/>
              <a:buChar char="o"/>
            </a:pPr>
            <a:r>
              <a:rPr lang="fr-FR" sz="2400" dirty="0"/>
              <a:t>River monitoring</a:t>
            </a:r>
          </a:p>
          <a:p>
            <a:pPr marL="285750" indent="-285750">
              <a:buFont typeface="Courier New" panose="02070309020205020404" pitchFamily="49" charset="0"/>
              <a:buChar char="o"/>
            </a:pPr>
            <a:r>
              <a:rPr lang="fr-FR" sz="2400" dirty="0" err="1"/>
              <a:t>Hydrological</a:t>
            </a:r>
            <a:r>
              <a:rPr lang="fr-FR" sz="2400" dirty="0"/>
              <a:t> modeling</a:t>
            </a:r>
          </a:p>
          <a:p>
            <a:pPr marL="285750" indent="-285750">
              <a:buFont typeface="Courier New" panose="02070309020205020404" pitchFamily="49" charset="0"/>
              <a:buChar char="o"/>
            </a:pPr>
            <a:r>
              <a:rPr lang="fr-FR" sz="2400" dirty="0"/>
              <a:t>Rain Radar management (Mont Vial radar)</a:t>
            </a:r>
          </a:p>
          <a:p>
            <a:pPr marL="285750" indent="-285750">
              <a:buFont typeface="Courier New" panose="02070309020205020404" pitchFamily="49" charset="0"/>
              <a:buChar char="o"/>
            </a:pPr>
            <a:endParaRPr lang="fr-FR" sz="2400" dirty="0"/>
          </a:p>
          <a:p>
            <a:pPr marL="285750" indent="-285750">
              <a:buFont typeface="Courier New" panose="02070309020205020404" pitchFamily="49" charset="0"/>
              <a:buChar char="o"/>
            </a:pPr>
            <a:r>
              <a:rPr lang="fr-FR" sz="2400" dirty="0"/>
              <a:t>Cities training (</a:t>
            </a:r>
            <a:r>
              <a:rPr lang="fr-FR" sz="2400" dirty="0" err="1"/>
              <a:t>tools</a:t>
            </a:r>
            <a:r>
              <a:rPr lang="fr-FR" sz="2400" dirty="0"/>
              <a:t>, action plans…) </a:t>
            </a:r>
          </a:p>
          <a:p>
            <a:pPr marL="285750" indent="-285750">
              <a:buFont typeface="Courier New" panose="02070309020205020404" pitchFamily="49" charset="0"/>
              <a:buChar char="o"/>
            </a:pPr>
            <a:r>
              <a:rPr lang="fr-FR" sz="2400" dirty="0"/>
              <a:t>Crisis management </a:t>
            </a:r>
            <a:r>
              <a:rPr lang="fr-FR" sz="2400" dirty="0" err="1"/>
              <a:t>exercises</a:t>
            </a:r>
            <a:endParaRPr lang="fr-FR" sz="2400" dirty="0"/>
          </a:p>
          <a:p>
            <a:endParaRPr lang="fr-FR" sz="2800" dirty="0"/>
          </a:p>
          <a:p>
            <a:r>
              <a:rPr lang="fr-FR" sz="2400" b="1" dirty="0">
                <a:sym typeface="Wingdings" panose="05000000000000000000" pitchFamily="2" charset="2"/>
              </a:rPr>
              <a:t>         </a:t>
            </a:r>
            <a:r>
              <a:rPr lang="fr-FR" sz="2400" b="1" dirty="0"/>
              <a:t>24/7 on-call service</a:t>
            </a:r>
          </a:p>
          <a:p>
            <a:pPr marL="285750" indent="-285750">
              <a:buFont typeface="Courier New" panose="02070309020205020404" pitchFamily="49" charset="0"/>
              <a:buChar char="o"/>
            </a:pPr>
            <a:endParaRPr lang="fr-FR" dirty="0"/>
          </a:p>
        </p:txBody>
      </p:sp>
      <p:sp>
        <p:nvSpPr>
          <p:cNvPr id="24" name="TextBox 24"/>
          <p:cNvSpPr txBox="1"/>
          <p:nvPr/>
        </p:nvSpPr>
        <p:spPr>
          <a:xfrm>
            <a:off x="2866274" y="495300"/>
            <a:ext cx="11078326" cy="885692"/>
          </a:xfrm>
          <a:prstGeom prst="rect">
            <a:avLst/>
          </a:prstGeom>
        </p:spPr>
        <p:txBody>
          <a:bodyPr wrap="square" lIns="0" tIns="0" rIns="0" bIns="0" rtlCol="0" anchor="t">
            <a:spAutoFit/>
          </a:bodyPr>
          <a:lstStyle/>
          <a:p>
            <a:pPr algn="l">
              <a:lnSpc>
                <a:spcPts val="7178"/>
              </a:lnSpc>
            </a:pPr>
            <a:r>
              <a:rPr lang="en-US" sz="5127" spc="-102" dirty="0">
                <a:solidFill>
                  <a:srgbClr val="333231"/>
                </a:solidFill>
                <a:latin typeface="Helvetica Now Bold"/>
                <a:ea typeface="Helvetica Now Bold"/>
                <a:cs typeface="Helvetica Now Bold"/>
                <a:sym typeface="Helvetica Now Bold"/>
              </a:rPr>
              <a:t>Overview of the SMIAGE’s missions</a:t>
            </a:r>
          </a:p>
        </p:txBody>
      </p:sp>
      <p:sp>
        <p:nvSpPr>
          <p:cNvPr id="15" name="ZoneTexte 14">
            <a:extLst>
              <a:ext uri="{FF2B5EF4-FFF2-40B4-BE49-F238E27FC236}">
                <a16:creationId xmlns:a16="http://schemas.microsoft.com/office/drawing/2014/main" id="{609E1429-85D0-B8BC-DC3B-92E60D848F68}"/>
              </a:ext>
            </a:extLst>
          </p:cNvPr>
          <p:cNvSpPr txBox="1"/>
          <p:nvPr/>
        </p:nvSpPr>
        <p:spPr>
          <a:xfrm>
            <a:off x="11609442" y="9563100"/>
            <a:ext cx="6673622" cy="461665"/>
          </a:xfrm>
          <a:prstGeom prst="rect">
            <a:avLst/>
          </a:prstGeom>
          <a:noFill/>
        </p:spPr>
        <p:txBody>
          <a:bodyPr wrap="none" rtlCol="0">
            <a:spAutoFit/>
          </a:bodyPr>
          <a:lstStyle/>
          <a:p>
            <a:r>
              <a:rPr lang="fr-FR" sz="2400" b="1" dirty="0"/>
              <a:t>*EPCI : public body for inter-municipal cooperation</a:t>
            </a:r>
            <a:endParaRPr lang="fr-FR" sz="2400" dirty="0"/>
          </a:p>
        </p:txBody>
      </p:sp>
      <p:pic>
        <p:nvPicPr>
          <p:cNvPr id="18" name="Image 17">
            <a:extLst>
              <a:ext uri="{FF2B5EF4-FFF2-40B4-BE49-F238E27FC236}">
                <a16:creationId xmlns:a16="http://schemas.microsoft.com/office/drawing/2014/main" id="{28D73D5C-F42B-7F35-5E21-5BFAF11F660F}"/>
              </a:ext>
            </a:extLst>
          </p:cNvPr>
          <p:cNvPicPr>
            <a:picLocks noChangeAspect="1"/>
          </p:cNvPicPr>
          <p:nvPr/>
        </p:nvPicPr>
        <p:blipFill>
          <a:blip r:embed="rId9"/>
          <a:stretch>
            <a:fillRect/>
          </a:stretch>
        </p:blipFill>
        <p:spPr>
          <a:xfrm>
            <a:off x="228600" y="9105900"/>
            <a:ext cx="948334" cy="948334"/>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bfcba79-d443-45bf-b014-09fff2be58f3" xsi:nil="true"/>
    <lcf76f155ced4ddcb4097134ff3c332f xmlns="94f751b9-4261-4688-b649-65449679d052">
      <Terms xmlns="http://schemas.microsoft.com/office/infopath/2007/PartnerControls"/>
    </lcf76f155ced4ddcb4097134ff3c332f>
    <Status xmlns="94f751b9-4261-4688-b649-65449679d052">In progress</Statu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F92E9F14CB6C0448E38AE4E0FE492D8" ma:contentTypeVersion="18" ma:contentTypeDescription="Crea un document nou" ma:contentTypeScope="" ma:versionID="0d095f1a0a8df672ef89b36bdaaa14d1">
  <xsd:schema xmlns:xsd="http://www.w3.org/2001/XMLSchema" xmlns:xs="http://www.w3.org/2001/XMLSchema" xmlns:p="http://schemas.microsoft.com/office/2006/metadata/properties" xmlns:ns2="94f751b9-4261-4688-b649-65449679d052" xmlns:ns3="1bfcba79-d443-45bf-b014-09fff2be58f3" targetNamespace="http://schemas.microsoft.com/office/2006/metadata/properties" ma:root="true" ma:fieldsID="d3419e411107b9cc85622c29c847db23" ns2:_="" ns3:_="">
    <xsd:import namespace="94f751b9-4261-4688-b649-65449679d052"/>
    <xsd:import namespace="1bfcba79-d443-45bf-b014-09fff2be58f3"/>
    <xsd:element name="properties">
      <xsd:complexType>
        <xsd:sequence>
          <xsd:element name="documentManagement">
            <xsd:complexType>
              <xsd:all>
                <xsd:element ref="ns2:Status" minOccurs="0"/>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f751b9-4261-4688-b649-65449679d052" elementFormDefault="qualified">
    <xsd:import namespace="http://schemas.microsoft.com/office/2006/documentManagement/types"/>
    <xsd:import namespace="http://schemas.microsoft.com/office/infopath/2007/PartnerControls"/>
    <xsd:element name="Status" ma:index="3" nillable="true" ma:displayName="Status" ma:default="In progress" ma:format="Dropdown" ma:internalName="Status" ma:readOnly="false">
      <xsd:simpleType>
        <xsd:union memberTypes="dms:Text">
          <xsd:simpleType>
            <xsd:restriction base="dms:Choice">
              <xsd:enumeration value="In progress"/>
              <xsd:enumeration value="Finalised"/>
              <xsd:enumeration value="In revision"/>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Etiquetes de la imatge" ma:readOnly="false" ma:fieldId="{5cf76f15-5ced-4ddc-b409-7134ff3c332f}" ma:taxonomyMulti="true" ma:sspId="858adfae-93de-4598-9e96-31f7886c9149"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hidden="true" ma:internalName="MediaServiceOCR" ma:readOnly="true">
      <xsd:simpleType>
        <xsd:restriction base="dms:Note"/>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fcba79-d443-45bf-b014-09fff2be58f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df52bf7c-3dfa-4fc9-9164-d5f0419fd58a}" ma:internalName="TaxCatchAll" ma:readOnly="false" ma:showField="CatchAllData" ma:web="1bfcba79-d443-45bf-b014-09fff2be58f3">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Compartit amb"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 compartit amb detal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Tipus de contingut"/>
        <xsd:element ref="dc:title" minOccurs="0" maxOccurs="1" ma:index="1"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729FA3-0E10-488E-8E7F-13E23BF461FD}">
  <ds:schemaRefs>
    <ds:schemaRef ds:uri="http://schemas.microsoft.com/sharepoint/v3/contenttype/forms"/>
  </ds:schemaRefs>
</ds:datastoreItem>
</file>

<file path=customXml/itemProps2.xml><?xml version="1.0" encoding="utf-8"?>
<ds:datastoreItem xmlns:ds="http://schemas.openxmlformats.org/officeDocument/2006/customXml" ds:itemID="{F090C132-20CC-4C33-A492-4297E787B288}">
  <ds:schemaRefs>
    <ds:schemaRef ds:uri="http://schemas.microsoft.com/office/2006/metadata/properties"/>
    <ds:schemaRef ds:uri="http://schemas.microsoft.com/office/infopath/2007/PartnerControls"/>
    <ds:schemaRef ds:uri="1bfcba79-d443-45bf-b014-09fff2be58f3"/>
    <ds:schemaRef ds:uri="94f751b9-4261-4688-b649-65449679d052"/>
  </ds:schemaRefs>
</ds:datastoreItem>
</file>

<file path=customXml/itemProps3.xml><?xml version="1.0" encoding="utf-8"?>
<ds:datastoreItem xmlns:ds="http://schemas.openxmlformats.org/officeDocument/2006/customXml" ds:itemID="{B1B1D55D-5A26-4E9B-BBE7-0B1A8CD63B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f751b9-4261-4688-b649-65449679d052"/>
    <ds:schemaRef ds:uri="1bfcba79-d443-45bf-b014-09fff2be58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2260</TotalTime>
  <Words>4618</Words>
  <Application>Microsoft Office PowerPoint</Application>
  <PresentationFormat>Personalizados</PresentationFormat>
  <Paragraphs>515</Paragraphs>
  <Slides>44</Slides>
  <Notes>39</Notes>
  <HiddenSlides>0</HiddenSlides>
  <MMClips>0</MMClips>
  <ScaleCrop>false</ScaleCrop>
  <HeadingPairs>
    <vt:vector size="4" baseType="variant">
      <vt:variant>
        <vt:lpstr>Tema</vt:lpstr>
      </vt:variant>
      <vt:variant>
        <vt:i4>1</vt:i4>
      </vt:variant>
      <vt:variant>
        <vt:lpstr>Títulos dos diapositivos</vt:lpstr>
      </vt:variant>
      <vt:variant>
        <vt:i4>44</vt:i4>
      </vt:variant>
    </vt:vector>
  </HeadingPairs>
  <TitlesOfParts>
    <vt:vector size="45" baseType="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Attica Region A Complex Metropolitan Environment</vt:lpstr>
      <vt:lpstr>Synergy, Not Competition: 112 vs. Local DSS</vt:lpstr>
      <vt:lpstr>Prioritizing Operational Response (DRAXIS Platform)</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Bottlenecks: From Warning to Action</vt:lpstr>
      <vt:lpstr>Requirements for Effective Decision-Making</vt:lpstr>
      <vt:lpstr>GOBEYOND Solution: Inter-agency Workspaces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GOBEYOND Presentation</dc:title>
  <dc:creator>Guillaume Charpy</dc:creator>
  <cp:lastModifiedBy>Erika Roxana Melendez</cp:lastModifiedBy>
  <cp:revision>135</cp:revision>
  <dcterms:created xsi:type="dcterms:W3CDTF">2006-08-16T00:00:00Z</dcterms:created>
  <dcterms:modified xsi:type="dcterms:W3CDTF">2026-04-22T09:47:58Z</dcterms:modified>
  <dc:identifier>DAGMf6uPk0Y</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0x010100EF92E9F14CB6C0448E38AE4E0FE492D8</vt:lpwstr>
  </property>
  <property fmtid="{D5CDD505-2E9C-101B-9397-08002B2CF9AE}" pid="3" name="MediaServiceImageTags">
    <vt:lpwstr/>
  </property>
</Properties>
</file>