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0"/>
  </p:notesMasterIdLst>
  <p:sldIdLst>
    <p:sldId id="256" r:id="rId5"/>
    <p:sldId id="287" r:id="rId6"/>
    <p:sldId id="273" r:id="rId7"/>
    <p:sldId id="284" r:id="rId8"/>
    <p:sldId id="282" r:id="rId9"/>
    <p:sldId id="283" r:id="rId10"/>
    <p:sldId id="288" r:id="rId11"/>
    <p:sldId id="290" r:id="rId12"/>
    <p:sldId id="292" r:id="rId13"/>
    <p:sldId id="285" r:id="rId14"/>
    <p:sldId id="286" r:id="rId15"/>
    <p:sldId id="278" r:id="rId16"/>
    <p:sldId id="289" r:id="rId17"/>
    <p:sldId id="291" r:id="rId18"/>
    <p:sldId id="279" r:id="rId19"/>
  </p:sldIdLst>
  <p:sldSz cx="18288000" cy="10287000"/>
  <p:notesSz cx="6858000" cy="9144000"/>
  <p:embeddedFontLst>
    <p:embeddedFont>
      <p:font typeface="Helvetica Now" panose="020B0604020202020204" charset="0"/>
      <p:regular r:id="rId21"/>
    </p:embeddedFont>
    <p:embeddedFont>
      <p:font typeface="Helvetica Now Bold" panose="020B0604020202020204" charset="0"/>
      <p:regular r:id="rId22"/>
    </p:embeddedFont>
    <p:embeddedFont>
      <p:font typeface="Helvetica Now Light" panose="020B0604020202020204" charset="0"/>
      <p:regular r:id="rId23"/>
    </p:embeddedFont>
    <p:embeddedFont>
      <p:font typeface="Segoe UI" panose="020B0502040204020203"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5EA8"/>
    <a:srgbClr val="BBD2E0"/>
    <a:srgbClr val="1A64AF"/>
    <a:srgbClr val="E0C9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70" autoAdjust="0"/>
    <p:restoredTop sz="83791" autoAdjust="0"/>
  </p:normalViewPr>
  <p:slideViewPr>
    <p:cSldViewPr>
      <p:cViewPr>
        <p:scale>
          <a:sx n="33" d="100"/>
          <a:sy n="33" d="100"/>
        </p:scale>
        <p:origin x="2222" y="48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C503E6-AE74-4D50-B449-2DDA5400CFA9}"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s-ES"/>
        </a:p>
      </dgm:t>
    </dgm:pt>
    <dgm:pt modelId="{33FE3044-5BB4-491F-9129-8150A0078656}">
      <dgm:prSet phldrT="[Texto]"/>
      <dgm:spPr/>
      <dgm:t>
        <a:bodyPr/>
        <a:lstStyle/>
        <a:p>
          <a:r>
            <a:rPr lang="en-US" b="0" i="0" dirty="0">
              <a:effectLst/>
              <a:latin typeface="Segoe UI" panose="020B0502040204020203" pitchFamily="34" charset="0"/>
            </a:rPr>
            <a:t>PLANNING &amp; PREPAREDNESS</a:t>
          </a:r>
          <a:endParaRPr lang="es-ES" dirty="0"/>
        </a:p>
      </dgm:t>
    </dgm:pt>
    <dgm:pt modelId="{51A2C6BE-E7C2-4A34-A72D-D9D826AE27A5}" type="parTrans" cxnId="{D69F5850-5521-4A7E-A463-06EE2F66E88C}">
      <dgm:prSet/>
      <dgm:spPr/>
      <dgm:t>
        <a:bodyPr/>
        <a:lstStyle/>
        <a:p>
          <a:endParaRPr lang="es-ES"/>
        </a:p>
      </dgm:t>
    </dgm:pt>
    <dgm:pt modelId="{C5E85092-6EB6-4FB8-A0B1-1AC82356C194}" type="sibTrans" cxnId="{D69F5850-5521-4A7E-A463-06EE2F66E88C}">
      <dgm:prSet/>
      <dgm:spPr/>
      <dgm:t>
        <a:bodyPr/>
        <a:lstStyle/>
        <a:p>
          <a:endParaRPr lang="es-ES"/>
        </a:p>
      </dgm:t>
    </dgm:pt>
    <dgm:pt modelId="{2C6B59C1-6C42-4BA5-A33B-33A4F6475D24}">
      <dgm:prSet phldrT="[Texto]" phldr="0"/>
      <dgm:spPr/>
      <dgm:t>
        <a:bodyPr/>
        <a:lstStyle/>
        <a:p>
          <a:r>
            <a:rPr lang="es-ES" dirty="0" err="1"/>
            <a:t>Plans</a:t>
          </a:r>
          <a:r>
            <a:rPr lang="es-ES" dirty="0"/>
            <a:t>, Trainings, </a:t>
          </a:r>
          <a:r>
            <a:rPr lang="es-ES" dirty="0" err="1"/>
            <a:t>Procedures</a:t>
          </a:r>
          <a:endParaRPr lang="es-ES" dirty="0"/>
        </a:p>
      </dgm:t>
    </dgm:pt>
    <dgm:pt modelId="{D7A65D90-E442-4CBD-985C-16D20B4F675B}" type="parTrans" cxnId="{73262640-45F7-448C-9BE9-90EA4B6D1D89}">
      <dgm:prSet/>
      <dgm:spPr/>
      <dgm:t>
        <a:bodyPr/>
        <a:lstStyle/>
        <a:p>
          <a:endParaRPr lang="es-ES"/>
        </a:p>
      </dgm:t>
    </dgm:pt>
    <dgm:pt modelId="{2DD35AE0-13C5-49BB-ABFC-05342EC31042}" type="sibTrans" cxnId="{73262640-45F7-448C-9BE9-90EA4B6D1D89}">
      <dgm:prSet/>
      <dgm:spPr/>
      <dgm:t>
        <a:bodyPr/>
        <a:lstStyle/>
        <a:p>
          <a:endParaRPr lang="es-ES"/>
        </a:p>
      </dgm:t>
    </dgm:pt>
    <dgm:pt modelId="{38B11EA4-D170-4DED-85EB-0EB9B151A01A}">
      <dgm:prSet phldrT="[Texto]"/>
      <dgm:spPr/>
      <dgm:t>
        <a:bodyPr/>
        <a:lstStyle/>
        <a:p>
          <a:r>
            <a:rPr lang="es-ES" dirty="0"/>
            <a:t>112 </a:t>
          </a:r>
          <a:r>
            <a:rPr lang="es-ES" dirty="0" err="1"/>
            <a:t>calls</a:t>
          </a:r>
          <a:r>
            <a:rPr lang="es-ES" dirty="0"/>
            <a:t>, </a:t>
          </a:r>
          <a:r>
            <a:rPr lang="es-ES" dirty="0" err="1"/>
            <a:t>warnings</a:t>
          </a:r>
          <a:r>
            <a:rPr lang="es-ES" dirty="0"/>
            <a:t>, </a:t>
          </a:r>
          <a:r>
            <a:rPr lang="es-ES" dirty="0" err="1"/>
            <a:t>Public</a:t>
          </a:r>
          <a:r>
            <a:rPr lang="es-ES" dirty="0"/>
            <a:t> </a:t>
          </a:r>
          <a:r>
            <a:rPr lang="es-ES" dirty="0" err="1"/>
            <a:t>information</a:t>
          </a:r>
          <a:endParaRPr lang="es-ES" dirty="0"/>
        </a:p>
      </dgm:t>
    </dgm:pt>
    <dgm:pt modelId="{F61A87BD-F3F9-481E-AC95-BD8397609A3E}" type="parTrans" cxnId="{63F5BA76-4131-4E29-974E-D040DD0BB44B}">
      <dgm:prSet/>
      <dgm:spPr/>
      <dgm:t>
        <a:bodyPr/>
        <a:lstStyle/>
        <a:p>
          <a:endParaRPr lang="es-ES"/>
        </a:p>
      </dgm:t>
    </dgm:pt>
    <dgm:pt modelId="{AB1D323E-EED5-40BF-A576-AF4903A7DB1C}" type="sibTrans" cxnId="{63F5BA76-4131-4E29-974E-D040DD0BB44B}">
      <dgm:prSet/>
      <dgm:spPr/>
      <dgm:t>
        <a:bodyPr/>
        <a:lstStyle/>
        <a:p>
          <a:endParaRPr lang="es-ES"/>
        </a:p>
      </dgm:t>
    </dgm:pt>
    <dgm:pt modelId="{79632A2D-4957-4D53-B709-4638CCCB0586}">
      <dgm:prSet phldrT="[Texto]"/>
      <dgm:spPr/>
      <dgm:t>
        <a:bodyPr/>
        <a:lstStyle/>
        <a:p>
          <a:r>
            <a:rPr lang="en-US" b="0" i="0" dirty="0">
              <a:effectLst/>
              <a:latin typeface="Segoe UI" panose="020B0502040204020203" pitchFamily="34" charset="0"/>
            </a:rPr>
            <a:t>ASSESSMENT &amp; DECISION</a:t>
          </a:r>
          <a:endParaRPr lang="es-ES" dirty="0"/>
        </a:p>
      </dgm:t>
    </dgm:pt>
    <dgm:pt modelId="{48255675-F503-458E-AE09-B44FC4539BD7}" type="parTrans" cxnId="{31599962-E9EF-469A-B3D4-A8E9DBF96CE1}">
      <dgm:prSet/>
      <dgm:spPr/>
      <dgm:t>
        <a:bodyPr/>
        <a:lstStyle/>
        <a:p>
          <a:endParaRPr lang="es-ES"/>
        </a:p>
      </dgm:t>
    </dgm:pt>
    <dgm:pt modelId="{E6701A78-A19B-49BD-9A0F-97802968A5F1}" type="sibTrans" cxnId="{31599962-E9EF-469A-B3D4-A8E9DBF96CE1}">
      <dgm:prSet/>
      <dgm:spPr/>
      <dgm:t>
        <a:bodyPr/>
        <a:lstStyle/>
        <a:p>
          <a:endParaRPr lang="es-ES"/>
        </a:p>
      </dgm:t>
    </dgm:pt>
    <dgm:pt modelId="{70886F6F-E1F4-400C-89B7-7879603015E8}">
      <dgm:prSet phldrT="[Texto]" phldr="0"/>
      <dgm:spPr/>
      <dgm:t>
        <a:bodyPr/>
        <a:lstStyle/>
        <a:p>
          <a:r>
            <a:rPr lang="es-ES" dirty="0"/>
            <a:t>Single </a:t>
          </a:r>
          <a:r>
            <a:rPr lang="es-ES" dirty="0" err="1"/>
            <a:t>command</a:t>
          </a:r>
          <a:r>
            <a:rPr lang="es-ES" dirty="0"/>
            <a:t> – EMA</a:t>
          </a:r>
        </a:p>
      </dgm:t>
    </dgm:pt>
    <dgm:pt modelId="{C95E866F-E348-4D37-93AC-120A5E0F9774}" type="parTrans" cxnId="{3ED6CA2F-2528-4FBF-B467-CC99AC2BA210}">
      <dgm:prSet/>
      <dgm:spPr/>
      <dgm:t>
        <a:bodyPr/>
        <a:lstStyle/>
        <a:p>
          <a:endParaRPr lang="es-ES"/>
        </a:p>
      </dgm:t>
    </dgm:pt>
    <dgm:pt modelId="{7AFC539E-1A75-4EFE-BBF2-4A0DD3213768}" type="sibTrans" cxnId="{3ED6CA2F-2528-4FBF-B467-CC99AC2BA210}">
      <dgm:prSet/>
      <dgm:spPr/>
      <dgm:t>
        <a:bodyPr/>
        <a:lstStyle/>
        <a:p>
          <a:endParaRPr lang="es-ES"/>
        </a:p>
      </dgm:t>
    </dgm:pt>
    <dgm:pt modelId="{6C98345D-7B93-4628-A9D2-9F0FCFF732BC}">
      <dgm:prSet phldrT="[Texto]" phldr="0"/>
      <dgm:spPr/>
      <dgm:t>
        <a:bodyPr/>
        <a:lstStyle/>
        <a:p>
          <a:r>
            <a:rPr lang="en-US" b="0" i="0" dirty="0">
              <a:effectLst/>
              <a:latin typeface="Segoe UI" panose="020B0502040204020203" pitchFamily="34" charset="0"/>
            </a:rPr>
            <a:t>DETECTION &amp; WARNINGS</a:t>
          </a:r>
          <a:endParaRPr lang="es-ES" dirty="0"/>
        </a:p>
      </dgm:t>
    </dgm:pt>
    <dgm:pt modelId="{150CD694-5834-45E0-BE7A-4D7548028768}" type="parTrans" cxnId="{1604B80C-D52E-4CE4-9FE7-1A41DBA17383}">
      <dgm:prSet/>
      <dgm:spPr/>
      <dgm:t>
        <a:bodyPr/>
        <a:lstStyle/>
        <a:p>
          <a:endParaRPr lang="es-ES"/>
        </a:p>
      </dgm:t>
    </dgm:pt>
    <dgm:pt modelId="{04D82EA9-5913-48D3-A15A-1F8090998C41}" type="sibTrans" cxnId="{1604B80C-D52E-4CE4-9FE7-1A41DBA17383}">
      <dgm:prSet/>
      <dgm:spPr/>
      <dgm:t>
        <a:bodyPr/>
        <a:lstStyle/>
        <a:p>
          <a:endParaRPr lang="es-ES"/>
        </a:p>
      </dgm:t>
    </dgm:pt>
    <dgm:pt modelId="{14BA1DB8-740F-412C-AF06-4589054A8BD7}">
      <dgm:prSet phldrT="[Texto]" phldr="0"/>
      <dgm:spPr/>
      <dgm:t>
        <a:bodyPr/>
        <a:lstStyle/>
        <a:p>
          <a:r>
            <a:rPr lang="en-US" b="0" i="0" dirty="0">
              <a:effectLst/>
              <a:latin typeface="Segoe UI" panose="020B0502040204020203" pitchFamily="34" charset="0"/>
            </a:rPr>
            <a:t>OPERATIONAL COORDINATION</a:t>
          </a:r>
          <a:endParaRPr lang="es-ES" dirty="0"/>
        </a:p>
      </dgm:t>
    </dgm:pt>
    <dgm:pt modelId="{362EE27C-548E-4EAD-953D-BF85923024B3}" type="parTrans" cxnId="{1CDAD6C7-8D93-4842-BF05-EEC8558C12DB}">
      <dgm:prSet/>
      <dgm:spPr/>
      <dgm:t>
        <a:bodyPr/>
        <a:lstStyle/>
        <a:p>
          <a:endParaRPr lang="es-ES"/>
        </a:p>
      </dgm:t>
    </dgm:pt>
    <dgm:pt modelId="{F0C58AEB-60DD-4CC6-B0E9-B18D893A05AF}" type="sibTrans" cxnId="{1CDAD6C7-8D93-4842-BF05-EEC8558C12DB}">
      <dgm:prSet/>
      <dgm:spPr/>
      <dgm:t>
        <a:bodyPr/>
        <a:lstStyle/>
        <a:p>
          <a:endParaRPr lang="es-ES"/>
        </a:p>
      </dgm:t>
    </dgm:pt>
    <dgm:pt modelId="{B1486EE3-2200-4731-B89E-D9DEB6B130A1}">
      <dgm:prSet phldrT="[Texto]" phldr="0"/>
      <dgm:spPr/>
      <dgm:t>
        <a:bodyPr/>
        <a:lstStyle/>
        <a:p>
          <a:r>
            <a:rPr lang="es-ES" dirty="0"/>
            <a:t>Local </a:t>
          </a:r>
          <a:r>
            <a:rPr lang="es-ES" dirty="0" err="1"/>
            <a:t>actions</a:t>
          </a:r>
          <a:r>
            <a:rPr lang="es-ES" dirty="0"/>
            <a:t> </a:t>
          </a:r>
          <a:r>
            <a:rPr lang="es-ES" dirty="0" err="1"/>
            <a:t>on</a:t>
          </a:r>
          <a:r>
            <a:rPr lang="es-ES" dirty="0"/>
            <a:t> </a:t>
          </a:r>
          <a:r>
            <a:rPr lang="es-ES" dirty="0" err="1"/>
            <a:t>the</a:t>
          </a:r>
          <a:r>
            <a:rPr lang="es-ES" dirty="0"/>
            <a:t> </a:t>
          </a:r>
          <a:r>
            <a:rPr lang="es-ES" dirty="0" err="1"/>
            <a:t>ground</a:t>
          </a:r>
          <a:endParaRPr lang="es-ES" dirty="0"/>
        </a:p>
      </dgm:t>
    </dgm:pt>
    <dgm:pt modelId="{2284B91C-DB2B-4E2D-9816-8F85C3C5AAB6}" type="parTrans" cxnId="{1F104FFD-F6A2-4A16-BDE1-49158B8F426A}">
      <dgm:prSet/>
      <dgm:spPr/>
      <dgm:t>
        <a:bodyPr/>
        <a:lstStyle/>
        <a:p>
          <a:endParaRPr lang="es-ES"/>
        </a:p>
      </dgm:t>
    </dgm:pt>
    <dgm:pt modelId="{D3B1D22C-984C-48FC-8EAE-B1988A4F66C2}" type="sibTrans" cxnId="{1F104FFD-F6A2-4A16-BDE1-49158B8F426A}">
      <dgm:prSet/>
      <dgm:spPr/>
      <dgm:t>
        <a:bodyPr/>
        <a:lstStyle/>
        <a:p>
          <a:endParaRPr lang="es-ES"/>
        </a:p>
      </dgm:t>
    </dgm:pt>
    <dgm:pt modelId="{4BF6904F-B07F-485D-8617-EBCB51D6D13B}">
      <dgm:prSet phldrT="[Texto]" phldr="0"/>
      <dgm:spPr/>
      <dgm:t>
        <a:bodyPr/>
        <a:lstStyle/>
        <a:p>
          <a:r>
            <a:rPr lang="es-ES" dirty="0"/>
            <a:t>Civil </a:t>
          </a:r>
          <a:r>
            <a:rPr lang="es-ES" dirty="0" err="1"/>
            <a:t>protection</a:t>
          </a:r>
          <a:r>
            <a:rPr lang="es-ES" dirty="0"/>
            <a:t>, INFOCA, GREA, </a:t>
          </a:r>
          <a:r>
            <a:rPr lang="es-ES" dirty="0" err="1"/>
            <a:t>police</a:t>
          </a:r>
          <a:r>
            <a:rPr lang="es-ES" dirty="0"/>
            <a:t>, </a:t>
          </a:r>
          <a:r>
            <a:rPr lang="es-ES" dirty="0" err="1"/>
            <a:t>firefigthers</a:t>
          </a:r>
          <a:r>
            <a:rPr lang="es-ES" dirty="0"/>
            <a:t>…</a:t>
          </a:r>
        </a:p>
      </dgm:t>
    </dgm:pt>
    <dgm:pt modelId="{139DB16D-BD4E-4DE2-9751-58463952432D}" type="parTrans" cxnId="{FC87EA3A-B7DE-439D-A732-DDA1F548BA3C}">
      <dgm:prSet/>
      <dgm:spPr/>
      <dgm:t>
        <a:bodyPr/>
        <a:lstStyle/>
        <a:p>
          <a:endParaRPr lang="es-ES"/>
        </a:p>
      </dgm:t>
    </dgm:pt>
    <dgm:pt modelId="{C188C23F-5D66-4673-B6C0-CF86C040502B}" type="sibTrans" cxnId="{FC87EA3A-B7DE-439D-A732-DDA1F548BA3C}">
      <dgm:prSet/>
      <dgm:spPr/>
      <dgm:t>
        <a:bodyPr/>
        <a:lstStyle/>
        <a:p>
          <a:endParaRPr lang="es-ES"/>
        </a:p>
      </dgm:t>
    </dgm:pt>
    <dgm:pt modelId="{6C7B2A0A-3E5E-41AB-8893-03300E640E5C}">
      <dgm:prSet phldrT="[Texto]" phldr="0" custT="1"/>
      <dgm:spPr/>
      <dgm:t>
        <a:bodyPr/>
        <a:lstStyle/>
        <a:p>
          <a:r>
            <a:rPr lang="es-ES" sz="1600" dirty="0"/>
            <a:t>ACTION &amp; RESPONSE</a:t>
          </a:r>
        </a:p>
      </dgm:t>
    </dgm:pt>
    <dgm:pt modelId="{6C7B1A75-5378-4B3E-987E-329656A0FB3E}" type="parTrans" cxnId="{72C4E17D-A8A2-431B-AE23-9BF1B6DCFBED}">
      <dgm:prSet/>
      <dgm:spPr/>
      <dgm:t>
        <a:bodyPr/>
        <a:lstStyle/>
        <a:p>
          <a:endParaRPr lang="es-ES"/>
        </a:p>
      </dgm:t>
    </dgm:pt>
    <dgm:pt modelId="{934829B5-B9A1-4306-A264-405285749981}" type="sibTrans" cxnId="{72C4E17D-A8A2-431B-AE23-9BF1B6DCFBED}">
      <dgm:prSet/>
      <dgm:spPr/>
      <dgm:t>
        <a:bodyPr/>
        <a:lstStyle/>
        <a:p>
          <a:endParaRPr lang="es-ES"/>
        </a:p>
      </dgm:t>
    </dgm:pt>
    <dgm:pt modelId="{02E62329-912A-4BDE-8390-675B7C73D666}" type="pres">
      <dgm:prSet presAssocID="{15C503E6-AE74-4D50-B449-2DDA5400CFA9}" presName="linearFlow" presStyleCnt="0">
        <dgm:presLayoutVars>
          <dgm:dir/>
          <dgm:animLvl val="lvl"/>
          <dgm:resizeHandles val="exact"/>
        </dgm:presLayoutVars>
      </dgm:prSet>
      <dgm:spPr/>
    </dgm:pt>
    <dgm:pt modelId="{9974ABFF-3E33-415C-9EB9-2EA8A753A41F}" type="pres">
      <dgm:prSet presAssocID="{33FE3044-5BB4-491F-9129-8150A0078656}" presName="composite" presStyleCnt="0"/>
      <dgm:spPr/>
    </dgm:pt>
    <dgm:pt modelId="{1353AECC-F480-4103-A6CD-3856C1F54AF0}" type="pres">
      <dgm:prSet presAssocID="{33FE3044-5BB4-491F-9129-8150A0078656}" presName="parentText" presStyleLbl="alignNode1" presStyleIdx="0" presStyleCnt="5">
        <dgm:presLayoutVars>
          <dgm:chMax val="1"/>
          <dgm:bulletEnabled val="1"/>
        </dgm:presLayoutVars>
      </dgm:prSet>
      <dgm:spPr/>
    </dgm:pt>
    <dgm:pt modelId="{E83C822E-3313-4C7B-BA90-2496FB447275}" type="pres">
      <dgm:prSet presAssocID="{33FE3044-5BB4-491F-9129-8150A0078656}" presName="descendantText" presStyleLbl="alignAcc1" presStyleIdx="0" presStyleCnt="5">
        <dgm:presLayoutVars>
          <dgm:bulletEnabled val="1"/>
        </dgm:presLayoutVars>
      </dgm:prSet>
      <dgm:spPr/>
    </dgm:pt>
    <dgm:pt modelId="{F80A2E56-D227-4D0E-960C-E169AA8E2FAA}" type="pres">
      <dgm:prSet presAssocID="{C5E85092-6EB6-4FB8-A0B1-1AC82356C194}" presName="sp" presStyleCnt="0"/>
      <dgm:spPr/>
    </dgm:pt>
    <dgm:pt modelId="{909FC68E-BCFB-4B47-9553-50EBB0110F9B}" type="pres">
      <dgm:prSet presAssocID="{6C98345D-7B93-4628-A9D2-9F0FCFF732BC}" presName="composite" presStyleCnt="0"/>
      <dgm:spPr/>
    </dgm:pt>
    <dgm:pt modelId="{D1E61455-185F-4997-94BE-84E920E2E251}" type="pres">
      <dgm:prSet presAssocID="{6C98345D-7B93-4628-A9D2-9F0FCFF732BC}" presName="parentText" presStyleLbl="alignNode1" presStyleIdx="1" presStyleCnt="5">
        <dgm:presLayoutVars>
          <dgm:chMax val="1"/>
          <dgm:bulletEnabled val="1"/>
        </dgm:presLayoutVars>
      </dgm:prSet>
      <dgm:spPr/>
    </dgm:pt>
    <dgm:pt modelId="{499E4F70-16B2-4EC5-A053-1A6007D458AA}" type="pres">
      <dgm:prSet presAssocID="{6C98345D-7B93-4628-A9D2-9F0FCFF732BC}" presName="descendantText" presStyleLbl="alignAcc1" presStyleIdx="1" presStyleCnt="5">
        <dgm:presLayoutVars>
          <dgm:bulletEnabled val="1"/>
        </dgm:presLayoutVars>
      </dgm:prSet>
      <dgm:spPr/>
    </dgm:pt>
    <dgm:pt modelId="{8B14D4C4-C200-46BF-871F-CB7AF539FD6C}" type="pres">
      <dgm:prSet presAssocID="{04D82EA9-5913-48D3-A15A-1F8090998C41}" presName="sp" presStyleCnt="0"/>
      <dgm:spPr/>
    </dgm:pt>
    <dgm:pt modelId="{00B9F6F8-6EEE-4A93-B64D-5F2982964C27}" type="pres">
      <dgm:prSet presAssocID="{79632A2D-4957-4D53-B709-4638CCCB0586}" presName="composite" presStyleCnt="0"/>
      <dgm:spPr/>
    </dgm:pt>
    <dgm:pt modelId="{05CA17E2-D785-4821-B9F1-DEDFC78459C1}" type="pres">
      <dgm:prSet presAssocID="{79632A2D-4957-4D53-B709-4638CCCB0586}" presName="parentText" presStyleLbl="alignNode1" presStyleIdx="2" presStyleCnt="5">
        <dgm:presLayoutVars>
          <dgm:chMax val="1"/>
          <dgm:bulletEnabled val="1"/>
        </dgm:presLayoutVars>
      </dgm:prSet>
      <dgm:spPr/>
    </dgm:pt>
    <dgm:pt modelId="{C8609C5A-A775-4CDB-9DDB-A2B6B539F86D}" type="pres">
      <dgm:prSet presAssocID="{79632A2D-4957-4D53-B709-4638CCCB0586}" presName="descendantText" presStyleLbl="alignAcc1" presStyleIdx="2" presStyleCnt="5">
        <dgm:presLayoutVars>
          <dgm:bulletEnabled val="1"/>
        </dgm:presLayoutVars>
      </dgm:prSet>
      <dgm:spPr/>
    </dgm:pt>
    <dgm:pt modelId="{B5C12946-61FF-4226-ADF0-F9559B9E5738}" type="pres">
      <dgm:prSet presAssocID="{E6701A78-A19B-49BD-9A0F-97802968A5F1}" presName="sp" presStyleCnt="0"/>
      <dgm:spPr/>
    </dgm:pt>
    <dgm:pt modelId="{46329B9D-23C5-4F60-AA33-A1B0317BEF95}" type="pres">
      <dgm:prSet presAssocID="{14BA1DB8-740F-412C-AF06-4589054A8BD7}" presName="composite" presStyleCnt="0"/>
      <dgm:spPr/>
    </dgm:pt>
    <dgm:pt modelId="{1D6B1991-BDED-4215-9B93-624DC56E83DF}" type="pres">
      <dgm:prSet presAssocID="{14BA1DB8-740F-412C-AF06-4589054A8BD7}" presName="parentText" presStyleLbl="alignNode1" presStyleIdx="3" presStyleCnt="5">
        <dgm:presLayoutVars>
          <dgm:chMax val="1"/>
          <dgm:bulletEnabled val="1"/>
        </dgm:presLayoutVars>
      </dgm:prSet>
      <dgm:spPr/>
    </dgm:pt>
    <dgm:pt modelId="{59257DF9-E3CD-450D-A17A-FEAB70635B54}" type="pres">
      <dgm:prSet presAssocID="{14BA1DB8-740F-412C-AF06-4589054A8BD7}" presName="descendantText" presStyleLbl="alignAcc1" presStyleIdx="3" presStyleCnt="5">
        <dgm:presLayoutVars>
          <dgm:bulletEnabled val="1"/>
        </dgm:presLayoutVars>
      </dgm:prSet>
      <dgm:spPr/>
    </dgm:pt>
    <dgm:pt modelId="{2F3B3720-DF8A-41F2-AA38-235CB9F94521}" type="pres">
      <dgm:prSet presAssocID="{F0C58AEB-60DD-4CC6-B0E9-B18D893A05AF}" presName="sp" presStyleCnt="0"/>
      <dgm:spPr/>
    </dgm:pt>
    <dgm:pt modelId="{99C69E05-7E77-43B7-8782-6EE267A9DBBD}" type="pres">
      <dgm:prSet presAssocID="{6C7B2A0A-3E5E-41AB-8893-03300E640E5C}" presName="composite" presStyleCnt="0"/>
      <dgm:spPr/>
    </dgm:pt>
    <dgm:pt modelId="{B8629B4C-D92C-4352-952E-453265F08EAB}" type="pres">
      <dgm:prSet presAssocID="{6C7B2A0A-3E5E-41AB-8893-03300E640E5C}" presName="parentText" presStyleLbl="alignNode1" presStyleIdx="4" presStyleCnt="5">
        <dgm:presLayoutVars>
          <dgm:chMax val="1"/>
          <dgm:bulletEnabled val="1"/>
        </dgm:presLayoutVars>
      </dgm:prSet>
      <dgm:spPr/>
    </dgm:pt>
    <dgm:pt modelId="{B2B95CB6-BED0-458F-9CDB-242377804931}" type="pres">
      <dgm:prSet presAssocID="{6C7B2A0A-3E5E-41AB-8893-03300E640E5C}" presName="descendantText" presStyleLbl="alignAcc1" presStyleIdx="4" presStyleCnt="5">
        <dgm:presLayoutVars>
          <dgm:bulletEnabled val="1"/>
        </dgm:presLayoutVars>
      </dgm:prSet>
      <dgm:spPr/>
    </dgm:pt>
  </dgm:ptLst>
  <dgm:cxnLst>
    <dgm:cxn modelId="{5B82630B-F6F3-4514-9DCB-1974C0B848D7}" type="presOf" srcId="{79632A2D-4957-4D53-B709-4638CCCB0586}" destId="{05CA17E2-D785-4821-B9F1-DEDFC78459C1}" srcOrd="0" destOrd="0" presId="urn:microsoft.com/office/officeart/2005/8/layout/chevron2"/>
    <dgm:cxn modelId="{1604B80C-D52E-4CE4-9FE7-1A41DBA17383}" srcId="{15C503E6-AE74-4D50-B449-2DDA5400CFA9}" destId="{6C98345D-7B93-4628-A9D2-9F0FCFF732BC}" srcOrd="1" destOrd="0" parTransId="{150CD694-5834-45E0-BE7A-4D7548028768}" sibTransId="{04D82EA9-5913-48D3-A15A-1F8090998C41}"/>
    <dgm:cxn modelId="{3ED6CA2F-2528-4FBF-B467-CC99AC2BA210}" srcId="{79632A2D-4957-4D53-B709-4638CCCB0586}" destId="{70886F6F-E1F4-400C-89B7-7879603015E8}" srcOrd="0" destOrd="0" parTransId="{C95E866F-E348-4D37-93AC-120A5E0F9774}" sibTransId="{7AFC539E-1A75-4EFE-BBF2-4A0DD3213768}"/>
    <dgm:cxn modelId="{FC87EA3A-B7DE-439D-A732-DDA1F548BA3C}" srcId="{14BA1DB8-740F-412C-AF06-4589054A8BD7}" destId="{4BF6904F-B07F-485D-8617-EBCB51D6D13B}" srcOrd="0" destOrd="0" parTransId="{139DB16D-BD4E-4DE2-9751-58463952432D}" sibTransId="{C188C23F-5D66-4673-B6C0-CF86C040502B}"/>
    <dgm:cxn modelId="{73262640-45F7-448C-9BE9-90EA4B6D1D89}" srcId="{33FE3044-5BB4-491F-9129-8150A0078656}" destId="{2C6B59C1-6C42-4BA5-A33B-33A4F6475D24}" srcOrd="0" destOrd="0" parTransId="{D7A65D90-E442-4CBD-985C-16D20B4F675B}" sibTransId="{2DD35AE0-13C5-49BB-ABFC-05342EC31042}"/>
    <dgm:cxn modelId="{31599962-E9EF-469A-B3D4-A8E9DBF96CE1}" srcId="{15C503E6-AE74-4D50-B449-2DDA5400CFA9}" destId="{79632A2D-4957-4D53-B709-4638CCCB0586}" srcOrd="2" destOrd="0" parTransId="{48255675-F503-458E-AE09-B44FC4539BD7}" sibTransId="{E6701A78-A19B-49BD-9A0F-97802968A5F1}"/>
    <dgm:cxn modelId="{D69F5850-5521-4A7E-A463-06EE2F66E88C}" srcId="{15C503E6-AE74-4D50-B449-2DDA5400CFA9}" destId="{33FE3044-5BB4-491F-9129-8150A0078656}" srcOrd="0" destOrd="0" parTransId="{51A2C6BE-E7C2-4A34-A72D-D9D826AE27A5}" sibTransId="{C5E85092-6EB6-4FB8-A0B1-1AC82356C194}"/>
    <dgm:cxn modelId="{63F5BA76-4131-4E29-974E-D040DD0BB44B}" srcId="{6C98345D-7B93-4628-A9D2-9F0FCFF732BC}" destId="{38B11EA4-D170-4DED-85EB-0EB9B151A01A}" srcOrd="0" destOrd="0" parTransId="{F61A87BD-F3F9-481E-AC95-BD8397609A3E}" sibTransId="{AB1D323E-EED5-40BF-A576-AF4903A7DB1C}"/>
    <dgm:cxn modelId="{2CBBC377-70AE-4BCF-87D3-1FF1AD6C675F}" type="presOf" srcId="{38B11EA4-D170-4DED-85EB-0EB9B151A01A}" destId="{499E4F70-16B2-4EC5-A053-1A6007D458AA}" srcOrd="0" destOrd="0" presId="urn:microsoft.com/office/officeart/2005/8/layout/chevron2"/>
    <dgm:cxn modelId="{72C4E17D-A8A2-431B-AE23-9BF1B6DCFBED}" srcId="{15C503E6-AE74-4D50-B449-2DDA5400CFA9}" destId="{6C7B2A0A-3E5E-41AB-8893-03300E640E5C}" srcOrd="4" destOrd="0" parTransId="{6C7B1A75-5378-4B3E-987E-329656A0FB3E}" sibTransId="{934829B5-B9A1-4306-A264-405285749981}"/>
    <dgm:cxn modelId="{CF154E7E-A47F-4E0A-9C61-6A7991139E13}" type="presOf" srcId="{4BF6904F-B07F-485D-8617-EBCB51D6D13B}" destId="{59257DF9-E3CD-450D-A17A-FEAB70635B54}" srcOrd="0" destOrd="0" presId="urn:microsoft.com/office/officeart/2005/8/layout/chevron2"/>
    <dgm:cxn modelId="{27C99A7E-F80D-4D59-8D50-553F00D60990}" type="presOf" srcId="{2C6B59C1-6C42-4BA5-A33B-33A4F6475D24}" destId="{E83C822E-3313-4C7B-BA90-2496FB447275}" srcOrd="0" destOrd="0" presId="urn:microsoft.com/office/officeart/2005/8/layout/chevron2"/>
    <dgm:cxn modelId="{8B75E4B5-919A-4698-9CE6-6845908B852B}" type="presOf" srcId="{70886F6F-E1F4-400C-89B7-7879603015E8}" destId="{C8609C5A-A775-4CDB-9DDB-A2B6B539F86D}" srcOrd="0" destOrd="0" presId="urn:microsoft.com/office/officeart/2005/8/layout/chevron2"/>
    <dgm:cxn modelId="{BF5323B9-FB76-4599-BC0B-37EAA1D51F28}" type="presOf" srcId="{14BA1DB8-740F-412C-AF06-4589054A8BD7}" destId="{1D6B1991-BDED-4215-9B93-624DC56E83DF}" srcOrd="0" destOrd="0" presId="urn:microsoft.com/office/officeart/2005/8/layout/chevron2"/>
    <dgm:cxn modelId="{26C3F9BA-FB06-4CA3-B711-F061ABE16791}" type="presOf" srcId="{15C503E6-AE74-4D50-B449-2DDA5400CFA9}" destId="{02E62329-912A-4BDE-8390-675B7C73D666}" srcOrd="0" destOrd="0" presId="urn:microsoft.com/office/officeart/2005/8/layout/chevron2"/>
    <dgm:cxn modelId="{D82BDFC4-81F5-4E6D-8902-B6401BEC2832}" type="presOf" srcId="{B1486EE3-2200-4731-B89E-D9DEB6B130A1}" destId="{B2B95CB6-BED0-458F-9CDB-242377804931}" srcOrd="0" destOrd="0" presId="urn:microsoft.com/office/officeart/2005/8/layout/chevron2"/>
    <dgm:cxn modelId="{1CDAD6C7-8D93-4842-BF05-EEC8558C12DB}" srcId="{15C503E6-AE74-4D50-B449-2DDA5400CFA9}" destId="{14BA1DB8-740F-412C-AF06-4589054A8BD7}" srcOrd="3" destOrd="0" parTransId="{362EE27C-548E-4EAD-953D-BF85923024B3}" sibTransId="{F0C58AEB-60DD-4CC6-B0E9-B18D893A05AF}"/>
    <dgm:cxn modelId="{A795C8E5-4AEB-43B4-89D7-1E57FE0F86EB}" type="presOf" srcId="{33FE3044-5BB4-491F-9129-8150A0078656}" destId="{1353AECC-F480-4103-A6CD-3856C1F54AF0}" srcOrd="0" destOrd="0" presId="urn:microsoft.com/office/officeart/2005/8/layout/chevron2"/>
    <dgm:cxn modelId="{B96A3CF3-AAB8-48A4-B903-025B255E29C9}" type="presOf" srcId="{6C98345D-7B93-4628-A9D2-9F0FCFF732BC}" destId="{D1E61455-185F-4997-94BE-84E920E2E251}" srcOrd="0" destOrd="0" presId="urn:microsoft.com/office/officeart/2005/8/layout/chevron2"/>
    <dgm:cxn modelId="{1F104FFD-F6A2-4A16-BDE1-49158B8F426A}" srcId="{6C7B2A0A-3E5E-41AB-8893-03300E640E5C}" destId="{B1486EE3-2200-4731-B89E-D9DEB6B130A1}" srcOrd="0" destOrd="0" parTransId="{2284B91C-DB2B-4E2D-9816-8F85C3C5AAB6}" sibTransId="{D3B1D22C-984C-48FC-8EAE-B1988A4F66C2}"/>
    <dgm:cxn modelId="{D4D27DFD-0C38-4F9B-BE6B-3CC462AC56ED}" type="presOf" srcId="{6C7B2A0A-3E5E-41AB-8893-03300E640E5C}" destId="{B8629B4C-D92C-4352-952E-453265F08EAB}" srcOrd="0" destOrd="0" presId="urn:microsoft.com/office/officeart/2005/8/layout/chevron2"/>
    <dgm:cxn modelId="{FF06BB7D-5190-4FD0-AEE3-EC1BA7E72732}" type="presParOf" srcId="{02E62329-912A-4BDE-8390-675B7C73D666}" destId="{9974ABFF-3E33-415C-9EB9-2EA8A753A41F}" srcOrd="0" destOrd="0" presId="urn:microsoft.com/office/officeart/2005/8/layout/chevron2"/>
    <dgm:cxn modelId="{E6B54237-9A94-48A2-A97D-B9DE22B3EA90}" type="presParOf" srcId="{9974ABFF-3E33-415C-9EB9-2EA8A753A41F}" destId="{1353AECC-F480-4103-A6CD-3856C1F54AF0}" srcOrd="0" destOrd="0" presId="urn:microsoft.com/office/officeart/2005/8/layout/chevron2"/>
    <dgm:cxn modelId="{BB42D1DA-5EBB-43BC-BF83-63F35C25A83A}" type="presParOf" srcId="{9974ABFF-3E33-415C-9EB9-2EA8A753A41F}" destId="{E83C822E-3313-4C7B-BA90-2496FB447275}" srcOrd="1" destOrd="0" presId="urn:microsoft.com/office/officeart/2005/8/layout/chevron2"/>
    <dgm:cxn modelId="{FD59DA73-EC14-42C9-833E-BC4A41025932}" type="presParOf" srcId="{02E62329-912A-4BDE-8390-675B7C73D666}" destId="{F80A2E56-D227-4D0E-960C-E169AA8E2FAA}" srcOrd="1" destOrd="0" presId="urn:microsoft.com/office/officeart/2005/8/layout/chevron2"/>
    <dgm:cxn modelId="{8AFD0C1E-2FF7-42D6-A98D-43097167C4F7}" type="presParOf" srcId="{02E62329-912A-4BDE-8390-675B7C73D666}" destId="{909FC68E-BCFB-4B47-9553-50EBB0110F9B}" srcOrd="2" destOrd="0" presId="urn:microsoft.com/office/officeart/2005/8/layout/chevron2"/>
    <dgm:cxn modelId="{F837DC26-7D29-407D-8EC1-EA9B1D1B5DAD}" type="presParOf" srcId="{909FC68E-BCFB-4B47-9553-50EBB0110F9B}" destId="{D1E61455-185F-4997-94BE-84E920E2E251}" srcOrd="0" destOrd="0" presId="urn:microsoft.com/office/officeart/2005/8/layout/chevron2"/>
    <dgm:cxn modelId="{A89955F6-5033-4D28-A55D-CDAB69D792DC}" type="presParOf" srcId="{909FC68E-BCFB-4B47-9553-50EBB0110F9B}" destId="{499E4F70-16B2-4EC5-A053-1A6007D458AA}" srcOrd="1" destOrd="0" presId="urn:microsoft.com/office/officeart/2005/8/layout/chevron2"/>
    <dgm:cxn modelId="{8D3D9140-FF59-483C-96A1-F9ACF57EE8A7}" type="presParOf" srcId="{02E62329-912A-4BDE-8390-675B7C73D666}" destId="{8B14D4C4-C200-46BF-871F-CB7AF539FD6C}" srcOrd="3" destOrd="0" presId="urn:microsoft.com/office/officeart/2005/8/layout/chevron2"/>
    <dgm:cxn modelId="{23A51C0A-89A7-459F-ADBE-14719F5A8B05}" type="presParOf" srcId="{02E62329-912A-4BDE-8390-675B7C73D666}" destId="{00B9F6F8-6EEE-4A93-B64D-5F2982964C27}" srcOrd="4" destOrd="0" presId="urn:microsoft.com/office/officeart/2005/8/layout/chevron2"/>
    <dgm:cxn modelId="{DCD4E1FB-EB41-4B54-A0B0-2D6591F54292}" type="presParOf" srcId="{00B9F6F8-6EEE-4A93-B64D-5F2982964C27}" destId="{05CA17E2-D785-4821-B9F1-DEDFC78459C1}" srcOrd="0" destOrd="0" presId="urn:microsoft.com/office/officeart/2005/8/layout/chevron2"/>
    <dgm:cxn modelId="{86170564-5C7A-4518-A6E4-E931F799FF7C}" type="presParOf" srcId="{00B9F6F8-6EEE-4A93-B64D-5F2982964C27}" destId="{C8609C5A-A775-4CDB-9DDB-A2B6B539F86D}" srcOrd="1" destOrd="0" presId="urn:microsoft.com/office/officeart/2005/8/layout/chevron2"/>
    <dgm:cxn modelId="{DB23341A-A047-43A7-BA7A-1DCED5FA723A}" type="presParOf" srcId="{02E62329-912A-4BDE-8390-675B7C73D666}" destId="{B5C12946-61FF-4226-ADF0-F9559B9E5738}" srcOrd="5" destOrd="0" presId="urn:microsoft.com/office/officeart/2005/8/layout/chevron2"/>
    <dgm:cxn modelId="{F888E3D6-808A-4ED0-BBD0-4AB42094B23E}" type="presParOf" srcId="{02E62329-912A-4BDE-8390-675B7C73D666}" destId="{46329B9D-23C5-4F60-AA33-A1B0317BEF95}" srcOrd="6" destOrd="0" presId="urn:microsoft.com/office/officeart/2005/8/layout/chevron2"/>
    <dgm:cxn modelId="{E5183A87-0530-46AC-9716-E1E4E38C9E63}" type="presParOf" srcId="{46329B9D-23C5-4F60-AA33-A1B0317BEF95}" destId="{1D6B1991-BDED-4215-9B93-624DC56E83DF}" srcOrd="0" destOrd="0" presId="urn:microsoft.com/office/officeart/2005/8/layout/chevron2"/>
    <dgm:cxn modelId="{1A8FFA63-C976-4A84-B8A3-FE9B1D590F96}" type="presParOf" srcId="{46329B9D-23C5-4F60-AA33-A1B0317BEF95}" destId="{59257DF9-E3CD-450D-A17A-FEAB70635B54}" srcOrd="1" destOrd="0" presId="urn:microsoft.com/office/officeart/2005/8/layout/chevron2"/>
    <dgm:cxn modelId="{68183391-7B29-4FB3-91C6-720FB7A9485C}" type="presParOf" srcId="{02E62329-912A-4BDE-8390-675B7C73D666}" destId="{2F3B3720-DF8A-41F2-AA38-235CB9F94521}" srcOrd="7" destOrd="0" presId="urn:microsoft.com/office/officeart/2005/8/layout/chevron2"/>
    <dgm:cxn modelId="{36C991AD-E6B2-4006-ABFA-9606EFD3EF2F}" type="presParOf" srcId="{02E62329-912A-4BDE-8390-675B7C73D666}" destId="{99C69E05-7E77-43B7-8782-6EE267A9DBBD}" srcOrd="8" destOrd="0" presId="urn:microsoft.com/office/officeart/2005/8/layout/chevron2"/>
    <dgm:cxn modelId="{5FBCA569-88F5-4EDF-AE9A-C2E537D17E07}" type="presParOf" srcId="{99C69E05-7E77-43B7-8782-6EE267A9DBBD}" destId="{B8629B4C-D92C-4352-952E-453265F08EAB}" srcOrd="0" destOrd="0" presId="urn:microsoft.com/office/officeart/2005/8/layout/chevron2"/>
    <dgm:cxn modelId="{81259CFD-EDD9-48B8-A6D2-18CB70BFB9CF}" type="presParOf" srcId="{99C69E05-7E77-43B7-8782-6EE267A9DBBD}" destId="{B2B95CB6-BED0-458F-9CDB-24237780493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352AD9-D72E-41FF-A784-4C123A9330DE}"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ES"/>
        </a:p>
      </dgm:t>
    </dgm:pt>
    <dgm:pt modelId="{FFB9AFA0-6F43-4930-B548-96E712053689}">
      <dgm:prSet phldrT="[Texto]" phldr="0"/>
      <dgm:spPr/>
      <dgm:t>
        <a:bodyPr/>
        <a:lstStyle/>
        <a:p>
          <a:r>
            <a:rPr lang="es-ES" dirty="0"/>
            <a:t>Hazard</a:t>
          </a:r>
        </a:p>
      </dgm:t>
    </dgm:pt>
    <dgm:pt modelId="{943E7616-E8EE-47A0-8B65-C0AF4D7A9AC7}" type="parTrans" cxnId="{9418759C-E7A1-4FB7-8857-2D29E61DB958}">
      <dgm:prSet/>
      <dgm:spPr/>
      <dgm:t>
        <a:bodyPr/>
        <a:lstStyle/>
        <a:p>
          <a:endParaRPr lang="es-ES"/>
        </a:p>
      </dgm:t>
    </dgm:pt>
    <dgm:pt modelId="{AFCD49BB-BC72-4934-91C4-8C7E7B9B0EEB}" type="sibTrans" cxnId="{9418759C-E7A1-4FB7-8857-2D29E61DB958}">
      <dgm:prSet/>
      <dgm:spPr/>
      <dgm:t>
        <a:bodyPr/>
        <a:lstStyle/>
        <a:p>
          <a:endParaRPr lang="es-ES"/>
        </a:p>
      </dgm:t>
    </dgm:pt>
    <dgm:pt modelId="{72BA4DF7-C6E8-4F00-94B4-C69089CBA076}">
      <dgm:prSet phldrT="[Texto]" phldr="0"/>
      <dgm:spPr/>
      <dgm:t>
        <a:bodyPr/>
        <a:lstStyle/>
        <a:p>
          <a:r>
            <a:rPr lang="es-ES" dirty="0" err="1"/>
            <a:t>Impact</a:t>
          </a:r>
          <a:endParaRPr lang="es-ES" dirty="0"/>
        </a:p>
      </dgm:t>
    </dgm:pt>
    <dgm:pt modelId="{D45168E3-8446-4D3A-BA49-DA71397F92D9}" type="parTrans" cxnId="{4C558609-0D09-49B0-8447-8C0B602832FF}">
      <dgm:prSet/>
      <dgm:spPr/>
      <dgm:t>
        <a:bodyPr/>
        <a:lstStyle/>
        <a:p>
          <a:endParaRPr lang="es-ES"/>
        </a:p>
      </dgm:t>
    </dgm:pt>
    <dgm:pt modelId="{12A1010E-5E81-47DD-9671-90E223B0DFF7}" type="sibTrans" cxnId="{4C558609-0D09-49B0-8447-8C0B602832FF}">
      <dgm:prSet/>
      <dgm:spPr/>
      <dgm:t>
        <a:bodyPr/>
        <a:lstStyle/>
        <a:p>
          <a:endParaRPr lang="es-ES"/>
        </a:p>
      </dgm:t>
    </dgm:pt>
    <dgm:pt modelId="{5950957B-41D4-4D5F-A560-5B376F05F995}">
      <dgm:prSet phldrT="[Texto]" phldr="0"/>
      <dgm:spPr/>
      <dgm:t>
        <a:bodyPr/>
        <a:lstStyle/>
        <a:p>
          <a:r>
            <a:rPr lang="es-ES" dirty="0" err="1"/>
            <a:t>Action</a:t>
          </a:r>
          <a:endParaRPr lang="es-ES" dirty="0"/>
        </a:p>
      </dgm:t>
    </dgm:pt>
    <dgm:pt modelId="{F4795EF1-3E38-46A5-8291-2D3D3FF3A7E3}" type="parTrans" cxnId="{17788268-5FCF-4F5F-9F43-0C4608C63495}">
      <dgm:prSet/>
      <dgm:spPr/>
      <dgm:t>
        <a:bodyPr/>
        <a:lstStyle/>
        <a:p>
          <a:endParaRPr lang="es-ES"/>
        </a:p>
      </dgm:t>
    </dgm:pt>
    <dgm:pt modelId="{CA5154F1-C464-4742-809E-C9221B68686F}" type="sibTrans" cxnId="{17788268-5FCF-4F5F-9F43-0C4608C63495}">
      <dgm:prSet/>
      <dgm:spPr/>
      <dgm:t>
        <a:bodyPr/>
        <a:lstStyle/>
        <a:p>
          <a:endParaRPr lang="es-ES"/>
        </a:p>
      </dgm:t>
    </dgm:pt>
    <dgm:pt modelId="{B321438A-C0AE-4E43-A6B6-627E214FDB24}" type="pres">
      <dgm:prSet presAssocID="{45352AD9-D72E-41FF-A784-4C123A9330DE}" presName="CompostProcess" presStyleCnt="0">
        <dgm:presLayoutVars>
          <dgm:dir/>
          <dgm:resizeHandles val="exact"/>
        </dgm:presLayoutVars>
      </dgm:prSet>
      <dgm:spPr/>
    </dgm:pt>
    <dgm:pt modelId="{886B805D-2FF2-4087-99C6-FD8086A991A6}" type="pres">
      <dgm:prSet presAssocID="{45352AD9-D72E-41FF-A784-4C123A9330DE}" presName="arrow" presStyleLbl="bgShp" presStyleIdx="0" presStyleCnt="1"/>
      <dgm:spPr/>
    </dgm:pt>
    <dgm:pt modelId="{A2C4C660-A2F1-4C60-AE6E-7219797DB774}" type="pres">
      <dgm:prSet presAssocID="{45352AD9-D72E-41FF-A784-4C123A9330DE}" presName="linearProcess" presStyleCnt="0"/>
      <dgm:spPr/>
    </dgm:pt>
    <dgm:pt modelId="{E0C6660F-3708-419D-9BE9-2101F28005A2}" type="pres">
      <dgm:prSet presAssocID="{FFB9AFA0-6F43-4930-B548-96E712053689}" presName="textNode" presStyleLbl="node1" presStyleIdx="0" presStyleCnt="3">
        <dgm:presLayoutVars>
          <dgm:bulletEnabled val="1"/>
        </dgm:presLayoutVars>
      </dgm:prSet>
      <dgm:spPr/>
    </dgm:pt>
    <dgm:pt modelId="{778FC7A0-59C7-497A-A427-F441805A8D69}" type="pres">
      <dgm:prSet presAssocID="{AFCD49BB-BC72-4934-91C4-8C7E7B9B0EEB}" presName="sibTrans" presStyleCnt="0"/>
      <dgm:spPr/>
    </dgm:pt>
    <dgm:pt modelId="{AE7224D3-CEE3-4D09-8BB0-A9B241B022B4}" type="pres">
      <dgm:prSet presAssocID="{72BA4DF7-C6E8-4F00-94B4-C69089CBA076}" presName="textNode" presStyleLbl="node1" presStyleIdx="1" presStyleCnt="3">
        <dgm:presLayoutVars>
          <dgm:bulletEnabled val="1"/>
        </dgm:presLayoutVars>
      </dgm:prSet>
      <dgm:spPr/>
    </dgm:pt>
    <dgm:pt modelId="{ADFA836C-6623-4A33-BED1-4297CD96CB8F}" type="pres">
      <dgm:prSet presAssocID="{12A1010E-5E81-47DD-9671-90E223B0DFF7}" presName="sibTrans" presStyleCnt="0"/>
      <dgm:spPr/>
    </dgm:pt>
    <dgm:pt modelId="{FAFD4613-0A32-4BCB-94A2-730B98D60CDB}" type="pres">
      <dgm:prSet presAssocID="{5950957B-41D4-4D5F-A560-5B376F05F995}" presName="textNode" presStyleLbl="node1" presStyleIdx="2" presStyleCnt="3">
        <dgm:presLayoutVars>
          <dgm:bulletEnabled val="1"/>
        </dgm:presLayoutVars>
      </dgm:prSet>
      <dgm:spPr/>
    </dgm:pt>
  </dgm:ptLst>
  <dgm:cxnLst>
    <dgm:cxn modelId="{4C558609-0D09-49B0-8447-8C0B602832FF}" srcId="{45352AD9-D72E-41FF-A784-4C123A9330DE}" destId="{72BA4DF7-C6E8-4F00-94B4-C69089CBA076}" srcOrd="1" destOrd="0" parTransId="{D45168E3-8446-4D3A-BA49-DA71397F92D9}" sibTransId="{12A1010E-5E81-47DD-9671-90E223B0DFF7}"/>
    <dgm:cxn modelId="{B85A7B1C-D3DD-416C-9B40-1097A65C4318}" type="presOf" srcId="{FFB9AFA0-6F43-4930-B548-96E712053689}" destId="{E0C6660F-3708-419D-9BE9-2101F28005A2}" srcOrd="0" destOrd="0" presId="urn:microsoft.com/office/officeart/2005/8/layout/hProcess9"/>
    <dgm:cxn modelId="{17788268-5FCF-4F5F-9F43-0C4608C63495}" srcId="{45352AD9-D72E-41FF-A784-4C123A9330DE}" destId="{5950957B-41D4-4D5F-A560-5B376F05F995}" srcOrd="2" destOrd="0" parTransId="{F4795EF1-3E38-46A5-8291-2D3D3FF3A7E3}" sibTransId="{CA5154F1-C464-4742-809E-C9221B68686F}"/>
    <dgm:cxn modelId="{490A8395-6EC5-4A80-B973-82D169FBA78F}" type="presOf" srcId="{5950957B-41D4-4D5F-A560-5B376F05F995}" destId="{FAFD4613-0A32-4BCB-94A2-730B98D60CDB}" srcOrd="0" destOrd="0" presId="urn:microsoft.com/office/officeart/2005/8/layout/hProcess9"/>
    <dgm:cxn modelId="{9418759C-E7A1-4FB7-8857-2D29E61DB958}" srcId="{45352AD9-D72E-41FF-A784-4C123A9330DE}" destId="{FFB9AFA0-6F43-4930-B548-96E712053689}" srcOrd="0" destOrd="0" parTransId="{943E7616-E8EE-47A0-8B65-C0AF4D7A9AC7}" sibTransId="{AFCD49BB-BC72-4934-91C4-8C7E7B9B0EEB}"/>
    <dgm:cxn modelId="{DA178FAE-21A8-48E2-B280-72E65EF27A43}" type="presOf" srcId="{45352AD9-D72E-41FF-A784-4C123A9330DE}" destId="{B321438A-C0AE-4E43-A6B6-627E214FDB24}" srcOrd="0" destOrd="0" presId="urn:microsoft.com/office/officeart/2005/8/layout/hProcess9"/>
    <dgm:cxn modelId="{8B6EC0C2-2D4F-41A7-8A3C-68F43FDC93A8}" type="presOf" srcId="{72BA4DF7-C6E8-4F00-94B4-C69089CBA076}" destId="{AE7224D3-CEE3-4D09-8BB0-A9B241B022B4}" srcOrd="0" destOrd="0" presId="urn:microsoft.com/office/officeart/2005/8/layout/hProcess9"/>
    <dgm:cxn modelId="{5690A545-7EAB-4E4F-BDEC-9002E26FC9C9}" type="presParOf" srcId="{B321438A-C0AE-4E43-A6B6-627E214FDB24}" destId="{886B805D-2FF2-4087-99C6-FD8086A991A6}" srcOrd="0" destOrd="0" presId="urn:microsoft.com/office/officeart/2005/8/layout/hProcess9"/>
    <dgm:cxn modelId="{EB7E0E54-F254-4769-828B-57F4205CF65F}" type="presParOf" srcId="{B321438A-C0AE-4E43-A6B6-627E214FDB24}" destId="{A2C4C660-A2F1-4C60-AE6E-7219797DB774}" srcOrd="1" destOrd="0" presId="urn:microsoft.com/office/officeart/2005/8/layout/hProcess9"/>
    <dgm:cxn modelId="{A05DE3F0-919B-4FBE-A556-A2A6173E7E5F}" type="presParOf" srcId="{A2C4C660-A2F1-4C60-AE6E-7219797DB774}" destId="{E0C6660F-3708-419D-9BE9-2101F28005A2}" srcOrd="0" destOrd="0" presId="urn:microsoft.com/office/officeart/2005/8/layout/hProcess9"/>
    <dgm:cxn modelId="{D39FA35F-9F99-4E26-A8C4-AAF70859FF96}" type="presParOf" srcId="{A2C4C660-A2F1-4C60-AE6E-7219797DB774}" destId="{778FC7A0-59C7-497A-A427-F441805A8D69}" srcOrd="1" destOrd="0" presId="urn:microsoft.com/office/officeart/2005/8/layout/hProcess9"/>
    <dgm:cxn modelId="{6D633B9D-A4BE-4F4F-8BE6-E5B585B38DF7}" type="presParOf" srcId="{A2C4C660-A2F1-4C60-AE6E-7219797DB774}" destId="{AE7224D3-CEE3-4D09-8BB0-A9B241B022B4}" srcOrd="2" destOrd="0" presId="urn:microsoft.com/office/officeart/2005/8/layout/hProcess9"/>
    <dgm:cxn modelId="{DCC4C3C1-3B7F-4D25-AC84-E9DB39142E01}" type="presParOf" srcId="{A2C4C660-A2F1-4C60-AE6E-7219797DB774}" destId="{ADFA836C-6623-4A33-BED1-4297CD96CB8F}" srcOrd="3" destOrd="0" presId="urn:microsoft.com/office/officeart/2005/8/layout/hProcess9"/>
    <dgm:cxn modelId="{3F64BD97-BD7C-4BC6-BAEF-0F0C4E432A55}" type="presParOf" srcId="{A2C4C660-A2F1-4C60-AE6E-7219797DB774}" destId="{FAFD4613-0A32-4BCB-94A2-730B98D60CDB}" srcOrd="4"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53AECC-F480-4103-A6CD-3856C1F54AF0}">
      <dsp:nvSpPr>
        <dsp:cNvPr id="0" name=""/>
        <dsp:cNvSpPr/>
      </dsp:nvSpPr>
      <dsp:spPr>
        <a:xfrm rot="5400000">
          <a:off x="-264917" y="270401"/>
          <a:ext cx="1766114" cy="12362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0" i="0" kern="1200" dirty="0">
              <a:effectLst/>
              <a:latin typeface="Segoe UI" panose="020B0502040204020203" pitchFamily="34" charset="0"/>
            </a:rPr>
            <a:t>PLANNING &amp; PREPAREDNESS</a:t>
          </a:r>
          <a:endParaRPr lang="es-ES" sz="1300" kern="1200" dirty="0"/>
        </a:p>
      </dsp:txBody>
      <dsp:txXfrm rot="-5400000">
        <a:off x="0" y="623624"/>
        <a:ext cx="1236280" cy="529834"/>
      </dsp:txXfrm>
    </dsp:sp>
    <dsp:sp modelId="{E83C822E-3313-4C7B-BA90-2496FB447275}">
      <dsp:nvSpPr>
        <dsp:cNvPr id="0" name=""/>
        <dsp:cNvSpPr/>
      </dsp:nvSpPr>
      <dsp:spPr>
        <a:xfrm rot="5400000">
          <a:off x="2253954" y="-1012189"/>
          <a:ext cx="1147974" cy="318332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ES" sz="2400" kern="1200" dirty="0" err="1"/>
            <a:t>Plans</a:t>
          </a:r>
          <a:r>
            <a:rPr lang="es-ES" sz="2400" kern="1200" dirty="0"/>
            <a:t>, Trainings, </a:t>
          </a:r>
          <a:r>
            <a:rPr lang="es-ES" sz="2400" kern="1200" dirty="0" err="1"/>
            <a:t>Procedures</a:t>
          </a:r>
          <a:endParaRPr lang="es-ES" sz="2400" kern="1200" dirty="0"/>
        </a:p>
      </dsp:txBody>
      <dsp:txXfrm rot="-5400000">
        <a:off x="1236281" y="61523"/>
        <a:ext cx="3127283" cy="1035896"/>
      </dsp:txXfrm>
    </dsp:sp>
    <dsp:sp modelId="{D1E61455-185F-4997-94BE-84E920E2E251}">
      <dsp:nvSpPr>
        <dsp:cNvPr id="0" name=""/>
        <dsp:cNvSpPr/>
      </dsp:nvSpPr>
      <dsp:spPr>
        <a:xfrm rot="5400000">
          <a:off x="-264917" y="1858130"/>
          <a:ext cx="1766114" cy="12362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0" i="0" kern="1200" dirty="0">
              <a:effectLst/>
              <a:latin typeface="Segoe UI" panose="020B0502040204020203" pitchFamily="34" charset="0"/>
            </a:rPr>
            <a:t>DETECTION &amp; WARNINGS</a:t>
          </a:r>
          <a:endParaRPr lang="es-ES" sz="1300" kern="1200" dirty="0"/>
        </a:p>
      </dsp:txBody>
      <dsp:txXfrm rot="-5400000">
        <a:off x="0" y="2211353"/>
        <a:ext cx="1236280" cy="529834"/>
      </dsp:txXfrm>
    </dsp:sp>
    <dsp:sp modelId="{499E4F70-16B2-4EC5-A053-1A6007D458AA}">
      <dsp:nvSpPr>
        <dsp:cNvPr id="0" name=""/>
        <dsp:cNvSpPr/>
      </dsp:nvSpPr>
      <dsp:spPr>
        <a:xfrm rot="5400000">
          <a:off x="2253954" y="575539"/>
          <a:ext cx="1147974" cy="318332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ES" sz="2400" kern="1200" dirty="0"/>
            <a:t>112 </a:t>
          </a:r>
          <a:r>
            <a:rPr lang="es-ES" sz="2400" kern="1200" dirty="0" err="1"/>
            <a:t>calls</a:t>
          </a:r>
          <a:r>
            <a:rPr lang="es-ES" sz="2400" kern="1200" dirty="0"/>
            <a:t>, </a:t>
          </a:r>
          <a:r>
            <a:rPr lang="es-ES" sz="2400" kern="1200" dirty="0" err="1"/>
            <a:t>warnings</a:t>
          </a:r>
          <a:r>
            <a:rPr lang="es-ES" sz="2400" kern="1200" dirty="0"/>
            <a:t>, </a:t>
          </a:r>
          <a:r>
            <a:rPr lang="es-ES" sz="2400" kern="1200" dirty="0" err="1"/>
            <a:t>Public</a:t>
          </a:r>
          <a:r>
            <a:rPr lang="es-ES" sz="2400" kern="1200" dirty="0"/>
            <a:t> </a:t>
          </a:r>
          <a:r>
            <a:rPr lang="es-ES" sz="2400" kern="1200" dirty="0" err="1"/>
            <a:t>information</a:t>
          </a:r>
          <a:endParaRPr lang="es-ES" sz="2400" kern="1200" dirty="0"/>
        </a:p>
      </dsp:txBody>
      <dsp:txXfrm rot="-5400000">
        <a:off x="1236281" y="1649252"/>
        <a:ext cx="3127283" cy="1035896"/>
      </dsp:txXfrm>
    </dsp:sp>
    <dsp:sp modelId="{05CA17E2-D785-4821-B9F1-DEDFC78459C1}">
      <dsp:nvSpPr>
        <dsp:cNvPr id="0" name=""/>
        <dsp:cNvSpPr/>
      </dsp:nvSpPr>
      <dsp:spPr>
        <a:xfrm rot="5400000">
          <a:off x="-264917" y="3445859"/>
          <a:ext cx="1766114" cy="12362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0" i="0" kern="1200" dirty="0">
              <a:effectLst/>
              <a:latin typeface="Segoe UI" panose="020B0502040204020203" pitchFamily="34" charset="0"/>
            </a:rPr>
            <a:t>ASSESSMENT &amp; DECISION</a:t>
          </a:r>
          <a:endParaRPr lang="es-ES" sz="1300" kern="1200" dirty="0"/>
        </a:p>
      </dsp:txBody>
      <dsp:txXfrm rot="-5400000">
        <a:off x="0" y="3799082"/>
        <a:ext cx="1236280" cy="529834"/>
      </dsp:txXfrm>
    </dsp:sp>
    <dsp:sp modelId="{C8609C5A-A775-4CDB-9DDB-A2B6B539F86D}">
      <dsp:nvSpPr>
        <dsp:cNvPr id="0" name=""/>
        <dsp:cNvSpPr/>
      </dsp:nvSpPr>
      <dsp:spPr>
        <a:xfrm rot="5400000">
          <a:off x="2253954" y="2163268"/>
          <a:ext cx="1147974" cy="318332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ES" sz="2400" kern="1200" dirty="0"/>
            <a:t>Single </a:t>
          </a:r>
          <a:r>
            <a:rPr lang="es-ES" sz="2400" kern="1200" dirty="0" err="1"/>
            <a:t>command</a:t>
          </a:r>
          <a:r>
            <a:rPr lang="es-ES" sz="2400" kern="1200" dirty="0"/>
            <a:t> – EMA</a:t>
          </a:r>
        </a:p>
      </dsp:txBody>
      <dsp:txXfrm rot="-5400000">
        <a:off x="1236281" y="3236981"/>
        <a:ext cx="3127283" cy="1035896"/>
      </dsp:txXfrm>
    </dsp:sp>
    <dsp:sp modelId="{1D6B1991-BDED-4215-9B93-624DC56E83DF}">
      <dsp:nvSpPr>
        <dsp:cNvPr id="0" name=""/>
        <dsp:cNvSpPr/>
      </dsp:nvSpPr>
      <dsp:spPr>
        <a:xfrm rot="5400000">
          <a:off x="-264917" y="5033588"/>
          <a:ext cx="1766114" cy="12362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0" i="0" kern="1200" dirty="0">
              <a:effectLst/>
              <a:latin typeface="Segoe UI" panose="020B0502040204020203" pitchFamily="34" charset="0"/>
            </a:rPr>
            <a:t>OPERATIONAL COORDINATION</a:t>
          </a:r>
          <a:endParaRPr lang="es-ES" sz="1300" kern="1200" dirty="0"/>
        </a:p>
      </dsp:txBody>
      <dsp:txXfrm rot="-5400000">
        <a:off x="0" y="5386811"/>
        <a:ext cx="1236280" cy="529834"/>
      </dsp:txXfrm>
    </dsp:sp>
    <dsp:sp modelId="{59257DF9-E3CD-450D-A17A-FEAB70635B54}">
      <dsp:nvSpPr>
        <dsp:cNvPr id="0" name=""/>
        <dsp:cNvSpPr/>
      </dsp:nvSpPr>
      <dsp:spPr>
        <a:xfrm rot="5400000">
          <a:off x="2253954" y="3750997"/>
          <a:ext cx="1147974" cy="318332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ES" sz="2400" kern="1200" dirty="0"/>
            <a:t>Civil </a:t>
          </a:r>
          <a:r>
            <a:rPr lang="es-ES" sz="2400" kern="1200" dirty="0" err="1"/>
            <a:t>protection</a:t>
          </a:r>
          <a:r>
            <a:rPr lang="es-ES" sz="2400" kern="1200" dirty="0"/>
            <a:t>, INFOCA, GREA, </a:t>
          </a:r>
          <a:r>
            <a:rPr lang="es-ES" sz="2400" kern="1200" dirty="0" err="1"/>
            <a:t>police</a:t>
          </a:r>
          <a:r>
            <a:rPr lang="es-ES" sz="2400" kern="1200" dirty="0"/>
            <a:t>, </a:t>
          </a:r>
          <a:r>
            <a:rPr lang="es-ES" sz="2400" kern="1200" dirty="0" err="1"/>
            <a:t>firefigthers</a:t>
          </a:r>
          <a:r>
            <a:rPr lang="es-ES" sz="2400" kern="1200" dirty="0"/>
            <a:t>…</a:t>
          </a:r>
        </a:p>
      </dsp:txBody>
      <dsp:txXfrm rot="-5400000">
        <a:off x="1236281" y="4824710"/>
        <a:ext cx="3127283" cy="1035896"/>
      </dsp:txXfrm>
    </dsp:sp>
    <dsp:sp modelId="{B8629B4C-D92C-4352-952E-453265F08EAB}">
      <dsp:nvSpPr>
        <dsp:cNvPr id="0" name=""/>
        <dsp:cNvSpPr/>
      </dsp:nvSpPr>
      <dsp:spPr>
        <a:xfrm rot="5400000">
          <a:off x="-264917" y="6621318"/>
          <a:ext cx="1766114" cy="12362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kern="1200" dirty="0"/>
            <a:t>ACTION &amp; RESPONSE</a:t>
          </a:r>
        </a:p>
      </dsp:txBody>
      <dsp:txXfrm rot="-5400000">
        <a:off x="0" y="6974541"/>
        <a:ext cx="1236280" cy="529834"/>
      </dsp:txXfrm>
    </dsp:sp>
    <dsp:sp modelId="{B2B95CB6-BED0-458F-9CDB-242377804931}">
      <dsp:nvSpPr>
        <dsp:cNvPr id="0" name=""/>
        <dsp:cNvSpPr/>
      </dsp:nvSpPr>
      <dsp:spPr>
        <a:xfrm rot="5400000">
          <a:off x="2253954" y="5338726"/>
          <a:ext cx="1147974" cy="318332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s-ES" sz="2400" kern="1200" dirty="0"/>
            <a:t>Local </a:t>
          </a:r>
          <a:r>
            <a:rPr lang="es-ES" sz="2400" kern="1200" dirty="0" err="1"/>
            <a:t>actions</a:t>
          </a:r>
          <a:r>
            <a:rPr lang="es-ES" sz="2400" kern="1200" dirty="0"/>
            <a:t> </a:t>
          </a:r>
          <a:r>
            <a:rPr lang="es-ES" sz="2400" kern="1200" dirty="0" err="1"/>
            <a:t>on</a:t>
          </a:r>
          <a:r>
            <a:rPr lang="es-ES" sz="2400" kern="1200" dirty="0"/>
            <a:t> </a:t>
          </a:r>
          <a:r>
            <a:rPr lang="es-ES" sz="2400" kern="1200" dirty="0" err="1"/>
            <a:t>the</a:t>
          </a:r>
          <a:r>
            <a:rPr lang="es-ES" sz="2400" kern="1200" dirty="0"/>
            <a:t> </a:t>
          </a:r>
          <a:r>
            <a:rPr lang="es-ES" sz="2400" kern="1200" dirty="0" err="1"/>
            <a:t>ground</a:t>
          </a:r>
          <a:endParaRPr lang="es-ES" sz="2400" kern="1200" dirty="0"/>
        </a:p>
      </dsp:txBody>
      <dsp:txXfrm rot="-5400000">
        <a:off x="1236281" y="6412439"/>
        <a:ext cx="3127283" cy="10358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6B805D-2FF2-4087-99C6-FD8086A991A6}">
      <dsp:nvSpPr>
        <dsp:cNvPr id="0" name=""/>
        <dsp:cNvSpPr/>
      </dsp:nvSpPr>
      <dsp:spPr>
        <a:xfrm>
          <a:off x="606440" y="0"/>
          <a:ext cx="6872987" cy="642448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C6660F-3708-419D-9BE9-2101F28005A2}">
      <dsp:nvSpPr>
        <dsp:cNvPr id="0" name=""/>
        <dsp:cNvSpPr/>
      </dsp:nvSpPr>
      <dsp:spPr>
        <a:xfrm>
          <a:off x="444" y="1927344"/>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a:t>Hazard</a:t>
          </a:r>
        </a:p>
      </dsp:txBody>
      <dsp:txXfrm>
        <a:off x="121582" y="2048482"/>
        <a:ext cx="2239252" cy="2327517"/>
      </dsp:txXfrm>
    </dsp:sp>
    <dsp:sp modelId="{AE7224D3-CEE3-4D09-8BB0-A9B241B022B4}">
      <dsp:nvSpPr>
        <dsp:cNvPr id="0" name=""/>
        <dsp:cNvSpPr/>
      </dsp:nvSpPr>
      <dsp:spPr>
        <a:xfrm>
          <a:off x="2802169" y="1927344"/>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err="1"/>
            <a:t>Impact</a:t>
          </a:r>
          <a:endParaRPr lang="es-ES" sz="5100" kern="1200" dirty="0"/>
        </a:p>
      </dsp:txBody>
      <dsp:txXfrm>
        <a:off x="2923307" y="2048482"/>
        <a:ext cx="2239252" cy="2327517"/>
      </dsp:txXfrm>
    </dsp:sp>
    <dsp:sp modelId="{FAFD4613-0A32-4BCB-94A2-730B98D60CDB}">
      <dsp:nvSpPr>
        <dsp:cNvPr id="0" name=""/>
        <dsp:cNvSpPr/>
      </dsp:nvSpPr>
      <dsp:spPr>
        <a:xfrm>
          <a:off x="5603895" y="1927344"/>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err="1"/>
            <a:t>Action</a:t>
          </a:r>
          <a:endParaRPr lang="es-ES" sz="5100" kern="1200" dirty="0"/>
        </a:p>
      </dsp:txBody>
      <dsp:txXfrm>
        <a:off x="5725033" y="2048482"/>
        <a:ext cx="2239252" cy="232751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F20E8C-4149-4D0A-B293-1C062F582477}" type="datetimeFigureOut">
              <a:rPr lang="fr-FR" smtClean="0"/>
              <a:t>21/04/2026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4885ED-A7F4-4801-B127-B8C112B773FC}" type="slidenum">
              <a:rPr lang="fr-FR" smtClean="0"/>
              <a:t>‹Nº›</a:t>
            </a:fld>
            <a:endParaRPr lang="fr-FR"/>
          </a:p>
        </p:txBody>
      </p:sp>
    </p:spTree>
    <p:extLst>
      <p:ext uri="{BB962C8B-B14F-4D97-AF65-F5344CB8AC3E}">
        <p14:creationId xmlns:p14="http://schemas.microsoft.com/office/powerpoint/2010/main" val="3681898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E8193-D876-FD6F-7DC5-D8BA3C29CEF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578D1AC-54C6-EF9F-45E8-BAA492475215}"/>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16B1C250-1030-5C79-6185-6FB94E422F7D}"/>
              </a:ext>
            </a:extLst>
          </p:cNvPr>
          <p:cNvSpPr>
            <a:spLocks noGrp="1"/>
          </p:cNvSpPr>
          <p:nvPr>
            <p:ph type="body" idx="1"/>
          </p:nvPr>
        </p:nvSpPr>
        <p:spPr/>
        <p: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is the institutional framework in Andalusia.</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 clear chain from warning to coordinated action.</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The EMA ensures this by linking preparedness, public warnings and a single command structure that turns information into timely local response.</a:t>
            </a:r>
          </a:p>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EMA provides the command and coordination framework, while INFOCA brings the operational muscle on the ground</a:t>
            </a:r>
          </a:p>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But in practice, making this work at local level is not always easy</a:t>
            </a:r>
          </a:p>
          <a:p>
            <a:pPr fontAlgn="t"/>
            <a:r>
              <a:rPr lang="en-US" sz="1200" b="0" i="0" kern="1200" dirty="0">
                <a:solidFill>
                  <a:schemeClr val="tx1"/>
                </a:solidFill>
                <a:effectLst/>
                <a:latin typeface="+mn-lt"/>
                <a:ea typeface="+mn-ea"/>
                <a:cs typeface="+mn-cs"/>
              </a:rPr>
              <a:t>Warnings only add value if they lead to coordinated action.</a:t>
            </a:r>
          </a:p>
          <a:p>
            <a:pPr fontAlgn="t"/>
            <a:endParaRPr lang="en-US" sz="1200" b="0" i="0"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21C28E2-21B4-53F4-BA61-53D13DD7B7CC}"/>
              </a:ext>
            </a:extLst>
          </p:cNvPr>
          <p:cNvSpPr>
            <a:spLocks noGrp="1"/>
          </p:cNvSpPr>
          <p:nvPr>
            <p:ph type="sldNum" sz="quarter" idx="5"/>
          </p:nvPr>
        </p:nvSpPr>
        <p:spPr/>
        <p:txBody>
          <a:bodyPr/>
          <a:lstStyle/>
          <a:p>
            <a:fld id="{084885ED-A7F4-4801-B127-B8C112B773FC}" type="slidenum">
              <a:rPr lang="fr-FR" smtClean="0"/>
              <a:t>2</a:t>
            </a:fld>
            <a:endParaRPr lang="fr-FR"/>
          </a:p>
        </p:txBody>
      </p:sp>
    </p:spTree>
    <p:extLst>
      <p:ext uri="{BB962C8B-B14F-4D97-AF65-F5344CB8AC3E}">
        <p14:creationId xmlns:p14="http://schemas.microsoft.com/office/powerpoint/2010/main" val="950119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29B8-0153-00B7-1684-22960B9A3A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DDDA776-3960-A92E-7A5A-A146784BDDE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13054704-FAE5-92A5-FE0F-7828892F43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Very often warnings do not fail because they are wrong, but because they are not directly usable by local decision‑makers. They can be too technical, too generic, or lack clear priorities and actionable guidance. Uncertainty is often not translated into decision terms, and repeated alerts can lead to warning fatigue. This is exactly where local impact‑based warnings can help bridge the gap between information and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a warning requires technical interpretation, it already delays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Decision-makers don’t need more data, they need clearer priorities and guidance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 warning that does not support a decision is just information.</a:t>
            </a:r>
          </a:p>
          <a:p>
            <a:endParaRPr lang="fr-FR" dirty="0"/>
          </a:p>
        </p:txBody>
      </p:sp>
      <p:sp>
        <p:nvSpPr>
          <p:cNvPr id="4" name="Espace réservé du numéro de diapositive 3">
            <a:extLst>
              <a:ext uri="{FF2B5EF4-FFF2-40B4-BE49-F238E27FC236}">
                <a16:creationId xmlns:a16="http://schemas.microsoft.com/office/drawing/2014/main" id="{167ACA21-C3DA-DA35-D031-ECBC7B7F6D66}"/>
              </a:ext>
            </a:extLst>
          </p:cNvPr>
          <p:cNvSpPr>
            <a:spLocks noGrp="1"/>
          </p:cNvSpPr>
          <p:nvPr>
            <p:ph type="sldNum" sz="quarter" idx="5"/>
          </p:nvPr>
        </p:nvSpPr>
        <p:spPr/>
        <p:txBody>
          <a:bodyPr/>
          <a:lstStyle/>
          <a:p>
            <a:fld id="{084885ED-A7F4-4801-B127-B8C112B773FC}" type="slidenum">
              <a:rPr lang="fr-FR" smtClean="0"/>
              <a:t>11</a:t>
            </a:fld>
            <a:endParaRPr lang="fr-FR"/>
          </a:p>
        </p:txBody>
      </p:sp>
    </p:spTree>
    <p:extLst>
      <p:ext uri="{BB962C8B-B14F-4D97-AF65-F5344CB8AC3E}">
        <p14:creationId xmlns:p14="http://schemas.microsoft.com/office/powerpoint/2010/main" val="3381363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0BF66-37C1-25C9-FEBB-1DF58A74BA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4722FA-3E11-B4EB-BF7D-42FBA1541499}"/>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C8D4B4E4-5628-819E-A196-5857622FDB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decision‑makers do not think in terms of warning levels or meteorological thresholds. They ask very practical questions: what will happen here, when will it happen, how severe the impacts could be, what should we do now, and what can safely wait. If a warning does not help answer these questions, it is very difficult for it to trigger timely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are operational questions, not meteorological ones</a:t>
            </a:r>
          </a:p>
          <a:p>
            <a:endParaRPr lang="fr-FR" dirty="0"/>
          </a:p>
        </p:txBody>
      </p:sp>
      <p:sp>
        <p:nvSpPr>
          <p:cNvPr id="4" name="Espace réservé du numéro de diapositive 3">
            <a:extLst>
              <a:ext uri="{FF2B5EF4-FFF2-40B4-BE49-F238E27FC236}">
                <a16:creationId xmlns:a16="http://schemas.microsoft.com/office/drawing/2014/main" id="{4B40C3FA-51BF-FF0F-32BE-3999A6732A0D}"/>
              </a:ext>
            </a:extLst>
          </p:cNvPr>
          <p:cNvSpPr>
            <a:spLocks noGrp="1"/>
          </p:cNvSpPr>
          <p:nvPr>
            <p:ph type="sldNum" sz="quarter" idx="5"/>
          </p:nvPr>
        </p:nvSpPr>
        <p:spPr/>
        <p:txBody>
          <a:bodyPr/>
          <a:lstStyle/>
          <a:p>
            <a:fld id="{084885ED-A7F4-4801-B127-B8C112B773FC}" type="slidenum">
              <a:rPr lang="fr-FR" smtClean="0"/>
              <a:t>12</a:t>
            </a:fld>
            <a:endParaRPr lang="fr-FR"/>
          </a:p>
        </p:txBody>
      </p:sp>
    </p:spTree>
    <p:extLst>
      <p:ext uri="{BB962C8B-B14F-4D97-AF65-F5344CB8AC3E}">
        <p14:creationId xmlns:p14="http://schemas.microsoft.com/office/powerpoint/2010/main" val="1346381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71D77-2A78-75BE-B2A6-C4745DD8A5D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3CDF770-F23F-EAFA-7725-31DA2A7C85D2}"/>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1605A5EC-39A7-0EAD-EA53-2D1885881E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Actionable warnings reduce cognitive load under pressure.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For a warning to support timely local decision‑making, it needs a few key elements: local relevance, so impacts are expressed in local terms; </a:t>
            </a:r>
            <a:r>
              <a:rPr lang="en-US" sz="1200" b="0" i="0" kern="1200" dirty="0" err="1">
                <a:solidFill>
                  <a:schemeClr val="tx1"/>
                </a:solidFill>
                <a:effectLst/>
                <a:latin typeface="+mn-lt"/>
                <a:ea typeface="+mn-ea"/>
                <a:cs typeface="+mn-cs"/>
              </a:rPr>
              <a:t>prioritisation</a:t>
            </a:r>
            <a:r>
              <a:rPr lang="en-US" sz="1200" b="0" i="0" kern="1200" dirty="0">
                <a:solidFill>
                  <a:schemeClr val="tx1"/>
                </a:solidFill>
                <a:effectLst/>
                <a:latin typeface="+mn-lt"/>
                <a:ea typeface="+mn-ea"/>
                <a:cs typeface="+mn-cs"/>
              </a:rPr>
              <a:t>, so decision‑makers know what matters most; action orientation, with clear and feasible actions; timing, distinguishing preparation from response; and full consistency with official warning systems. These elements help transform warnings from information into operational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85D179D1-528F-D028-5FDA-879114222794}"/>
              </a:ext>
            </a:extLst>
          </p:cNvPr>
          <p:cNvSpPr>
            <a:spLocks noGrp="1"/>
          </p:cNvSpPr>
          <p:nvPr>
            <p:ph type="sldNum" sz="quarter" idx="5"/>
          </p:nvPr>
        </p:nvSpPr>
        <p:spPr/>
        <p:txBody>
          <a:bodyPr/>
          <a:lstStyle/>
          <a:p>
            <a:fld id="{084885ED-A7F4-4801-B127-B8C112B773FC}" type="slidenum">
              <a:rPr lang="fr-FR" smtClean="0"/>
              <a:t>13</a:t>
            </a:fld>
            <a:endParaRPr lang="fr-FR"/>
          </a:p>
        </p:txBody>
      </p:sp>
    </p:spTree>
    <p:extLst>
      <p:ext uri="{BB962C8B-B14F-4D97-AF65-F5344CB8AC3E}">
        <p14:creationId xmlns:p14="http://schemas.microsoft.com/office/powerpoint/2010/main" val="3018245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AA5FF-BE01-D6E6-81CB-28411A9726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29FC676-8DC7-C74E-66E8-F9082C01CF47}"/>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E0619724-E71E-BD69-C2E3-227A69229DC7}"/>
              </a:ext>
            </a:extLst>
          </p:cNvPr>
          <p:cNvSpPr>
            <a:spLocks noGrp="1"/>
          </p:cNvSpPr>
          <p:nvPr>
            <p:ph type="body" idx="1"/>
          </p:nvPr>
        </p:nvSpPr>
        <p:spPr/>
        <p:txBody>
          <a:bodyPr/>
          <a:lstStyle/>
          <a:p>
            <a:pPr fontAlgn="t"/>
            <a:r>
              <a:rPr lang="en-US" sz="1200" b="0" i="0" kern="1200" dirty="0">
                <a:solidFill>
                  <a:schemeClr val="tx1"/>
                </a:solidFill>
                <a:effectLst/>
                <a:latin typeface="+mn-lt"/>
                <a:ea typeface="+mn-ea"/>
                <a:cs typeface="+mn-cs"/>
              </a:rPr>
              <a:t>Official warnings integrated</a:t>
            </a:r>
          </a:p>
          <a:p>
            <a:pPr fontAlgn="t"/>
            <a:r>
              <a:rPr lang="en-US" sz="1200" b="0" i="0" kern="1200" dirty="0">
                <a:solidFill>
                  <a:schemeClr val="tx1"/>
                </a:solidFill>
                <a:effectLst/>
                <a:latin typeface="+mn-lt"/>
                <a:ea typeface="+mn-ea"/>
                <a:cs typeface="+mn-cs"/>
              </a:rPr>
              <a:t>Local flood‑prone areas identified</a:t>
            </a:r>
          </a:p>
          <a:p>
            <a:pPr fontAlgn="t"/>
            <a:r>
              <a:rPr lang="en-US" sz="1200" b="0" i="0" kern="1200" dirty="0">
                <a:solidFill>
                  <a:schemeClr val="tx1"/>
                </a:solidFill>
                <a:effectLst/>
                <a:latin typeface="+mn-lt"/>
                <a:ea typeface="+mn-ea"/>
                <a:cs typeface="+mn-cs"/>
              </a:rPr>
              <a:t>Event peak timing available at local level</a:t>
            </a:r>
          </a:p>
          <a:p>
            <a:pPr fontAlgn="t"/>
            <a:r>
              <a:rPr lang="en-US" sz="1200" b="0" i="0" kern="1200" dirty="0">
                <a:solidFill>
                  <a:schemeClr val="tx1"/>
                </a:solidFill>
                <a:effectLst/>
                <a:latin typeface="+mn-lt"/>
                <a:ea typeface="+mn-ea"/>
                <a:cs typeface="+mn-cs"/>
              </a:rPr>
              <a:t>Clear anticipation of monitoring and response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platform does not replace official warnings — it helps local authorities understand </a:t>
            </a:r>
            <a:r>
              <a:rPr lang="en-US" sz="1200" b="0" i="1" kern="1200" dirty="0">
                <a:solidFill>
                  <a:schemeClr val="tx1"/>
                </a:solidFill>
                <a:effectLst/>
                <a:latin typeface="+mn-lt"/>
                <a:ea typeface="+mn-ea"/>
                <a:cs typeface="+mn-cs"/>
              </a:rPr>
              <a:t>where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when</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a:t>
            </a:r>
            <a:r>
              <a:rPr lang="en-US" sz="1200" b="0" i="0" kern="1200" dirty="0">
                <a:solidFill>
                  <a:schemeClr val="tx1"/>
                </a:solidFill>
                <a:effectLst/>
                <a:latin typeface="+mn-lt"/>
                <a:ea typeface="+mn-ea"/>
                <a:cs typeface="+mn-cs"/>
              </a:rPr>
              <a:t> to act.</a:t>
            </a:r>
          </a:p>
          <a:p>
            <a:endParaRPr lang="fr-FR" dirty="0"/>
          </a:p>
        </p:txBody>
      </p:sp>
      <p:sp>
        <p:nvSpPr>
          <p:cNvPr id="4" name="Espace réservé du numéro de diapositive 3">
            <a:extLst>
              <a:ext uri="{FF2B5EF4-FFF2-40B4-BE49-F238E27FC236}">
                <a16:creationId xmlns:a16="http://schemas.microsoft.com/office/drawing/2014/main" id="{70520E65-80AC-8AB9-7041-A1CD2343C813}"/>
              </a:ext>
            </a:extLst>
          </p:cNvPr>
          <p:cNvSpPr>
            <a:spLocks noGrp="1"/>
          </p:cNvSpPr>
          <p:nvPr>
            <p:ph type="sldNum" sz="quarter" idx="5"/>
          </p:nvPr>
        </p:nvSpPr>
        <p:spPr/>
        <p:txBody>
          <a:bodyPr/>
          <a:lstStyle/>
          <a:p>
            <a:fld id="{084885ED-A7F4-4801-B127-B8C112B773FC}" type="slidenum">
              <a:rPr lang="fr-FR" smtClean="0"/>
              <a:t>14</a:t>
            </a:fld>
            <a:endParaRPr lang="fr-FR"/>
          </a:p>
        </p:txBody>
      </p:sp>
    </p:spTree>
    <p:extLst>
      <p:ext uri="{BB962C8B-B14F-4D97-AF65-F5344CB8AC3E}">
        <p14:creationId xmlns:p14="http://schemas.microsoft.com/office/powerpoint/2010/main" val="24835558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B77E8-BBC1-460E-0BFC-814FE71E2C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D495E6-CFE1-922C-4F73-F19EEA93CDC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D9D0DA49-A479-363B-35A2-A7F1C769DD32}"/>
              </a:ext>
            </a:extLst>
          </p:cNvPr>
          <p:cNvSpPr>
            <a:spLocks noGrp="1"/>
          </p:cNvSpPr>
          <p:nvPr>
            <p:ph type="body" idx="1"/>
          </p:nvPr>
        </p:nvSpPr>
        <p:spPr/>
        <p:txBody>
          <a:bodyPr/>
          <a:lstStyle/>
          <a:p>
            <a:pPr fontAlgn="t"/>
            <a:r>
              <a:rPr lang="en-US" sz="1200" b="0" i="0" kern="1200" dirty="0">
                <a:solidFill>
                  <a:schemeClr val="tx1"/>
                </a:solidFill>
                <a:effectLst/>
                <a:latin typeface="+mn-lt"/>
                <a:ea typeface="+mn-ea"/>
                <a:cs typeface="+mn-cs"/>
              </a:rPr>
              <a:t>Official warnings integrated</a:t>
            </a:r>
          </a:p>
          <a:p>
            <a:pPr fontAlgn="t"/>
            <a:r>
              <a:rPr lang="en-US" sz="1200" b="0" i="0" kern="1200" dirty="0">
                <a:solidFill>
                  <a:schemeClr val="tx1"/>
                </a:solidFill>
                <a:effectLst/>
                <a:latin typeface="+mn-lt"/>
                <a:ea typeface="+mn-ea"/>
                <a:cs typeface="+mn-cs"/>
              </a:rPr>
              <a:t>Local flood‑prone areas identified</a:t>
            </a:r>
          </a:p>
          <a:p>
            <a:pPr fontAlgn="t"/>
            <a:r>
              <a:rPr lang="en-US" sz="1200" b="0" i="0" kern="1200" dirty="0">
                <a:solidFill>
                  <a:schemeClr val="tx1"/>
                </a:solidFill>
                <a:effectLst/>
                <a:latin typeface="+mn-lt"/>
                <a:ea typeface="+mn-ea"/>
                <a:cs typeface="+mn-cs"/>
              </a:rPr>
              <a:t>Event peak timing available at local level</a:t>
            </a:r>
          </a:p>
          <a:p>
            <a:pPr fontAlgn="t"/>
            <a:r>
              <a:rPr lang="en-US" sz="1200" b="0" i="0" kern="1200" dirty="0">
                <a:solidFill>
                  <a:schemeClr val="tx1"/>
                </a:solidFill>
                <a:effectLst/>
                <a:latin typeface="+mn-lt"/>
                <a:ea typeface="+mn-ea"/>
                <a:cs typeface="+mn-cs"/>
              </a:rPr>
              <a:t>Clear anticipation of monitoring and response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platform also helps the local authorities to </a:t>
            </a:r>
            <a:r>
              <a:rPr lang="en-US" sz="1200" b="0" i="0" kern="1200" dirty="0" err="1">
                <a:solidFill>
                  <a:schemeClr val="tx1"/>
                </a:solidFill>
                <a:effectLst/>
                <a:latin typeface="+mn-lt"/>
                <a:ea typeface="+mn-ea"/>
                <a:cs typeface="+mn-cs"/>
              </a:rPr>
              <a:t>organise</a:t>
            </a:r>
            <a:r>
              <a:rPr lang="en-US" sz="1200" b="0" i="0" kern="1200" dirty="0">
                <a:solidFill>
                  <a:schemeClr val="tx1"/>
                </a:solidFill>
                <a:effectLst/>
                <a:latin typeface="+mn-lt"/>
                <a:ea typeface="+mn-ea"/>
                <a:cs typeface="+mn-cs"/>
              </a:rPr>
              <a:t>.</a:t>
            </a:r>
          </a:p>
          <a:p>
            <a:endParaRPr lang="fr-FR" dirty="0"/>
          </a:p>
        </p:txBody>
      </p:sp>
      <p:sp>
        <p:nvSpPr>
          <p:cNvPr id="4" name="Espace réservé du numéro de diapositive 3">
            <a:extLst>
              <a:ext uri="{FF2B5EF4-FFF2-40B4-BE49-F238E27FC236}">
                <a16:creationId xmlns:a16="http://schemas.microsoft.com/office/drawing/2014/main" id="{62C92CBB-FB54-69DE-3266-B4D947551008}"/>
              </a:ext>
            </a:extLst>
          </p:cNvPr>
          <p:cNvSpPr>
            <a:spLocks noGrp="1"/>
          </p:cNvSpPr>
          <p:nvPr>
            <p:ph type="sldNum" sz="quarter" idx="5"/>
          </p:nvPr>
        </p:nvSpPr>
        <p:spPr/>
        <p:txBody>
          <a:bodyPr/>
          <a:lstStyle/>
          <a:p>
            <a:fld id="{084885ED-A7F4-4801-B127-B8C112B773FC}" type="slidenum">
              <a:rPr lang="fr-FR" smtClean="0"/>
              <a:t>15</a:t>
            </a:fld>
            <a:endParaRPr lang="fr-FR"/>
          </a:p>
        </p:txBody>
      </p:sp>
    </p:spTree>
    <p:extLst>
      <p:ext uri="{BB962C8B-B14F-4D97-AF65-F5344CB8AC3E}">
        <p14:creationId xmlns:p14="http://schemas.microsoft.com/office/powerpoint/2010/main" val="2812736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es-ES"/>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84885ED-A7F4-4801-B127-B8C112B773FC}" type="slidenum">
              <a:rPr lang="fr-FR" smtClean="0"/>
              <a:t>3</a:t>
            </a:fld>
            <a:endParaRPr lang="fr-FR"/>
          </a:p>
        </p:txBody>
      </p:sp>
    </p:spTree>
    <p:extLst>
      <p:ext uri="{BB962C8B-B14F-4D97-AF65-F5344CB8AC3E}">
        <p14:creationId xmlns:p14="http://schemas.microsoft.com/office/powerpoint/2010/main" val="1869090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11C2-D260-F0C0-2AC6-B525F80643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9EE9158-A95B-2FAB-4E89-25E8CBDFC0A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DBF6B29A-F59B-374D-17A6-CD7DC3BD0C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1C0E1C52-FFC7-CC8A-21B9-DF62BB564FD3}"/>
              </a:ext>
            </a:extLst>
          </p:cNvPr>
          <p:cNvSpPr>
            <a:spLocks noGrp="1"/>
          </p:cNvSpPr>
          <p:nvPr>
            <p:ph type="sldNum" sz="quarter" idx="5"/>
          </p:nvPr>
        </p:nvSpPr>
        <p:spPr/>
        <p:txBody>
          <a:bodyPr/>
          <a:lstStyle/>
          <a:p>
            <a:fld id="{084885ED-A7F4-4801-B127-B8C112B773FC}" type="slidenum">
              <a:rPr lang="fr-FR" smtClean="0"/>
              <a:t>4</a:t>
            </a:fld>
            <a:endParaRPr lang="fr-FR"/>
          </a:p>
        </p:txBody>
      </p:sp>
    </p:spTree>
    <p:extLst>
      <p:ext uri="{BB962C8B-B14F-4D97-AF65-F5344CB8AC3E}">
        <p14:creationId xmlns:p14="http://schemas.microsoft.com/office/powerpoint/2010/main" val="3286247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88767-2069-001D-61CE-3197F41DD3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6C656C-6525-5720-1872-AED81D04D93E}"/>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555E5F61-E2ED-3C13-D4F2-18923FEFF1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challenges are not about the quality of warnings, but about making them actionable at local level once translated into impacts.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So the key question becomes:</a:t>
            </a:r>
            <a:br>
              <a:rPr lang="en-US" sz="1200" b="0"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how should local, impact‑based warnings work to support action, without competing with official systems?</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95723342-CD03-2CBD-F934-0650F4D303D2}"/>
              </a:ext>
            </a:extLst>
          </p:cNvPr>
          <p:cNvSpPr>
            <a:spLocks noGrp="1"/>
          </p:cNvSpPr>
          <p:nvPr>
            <p:ph type="sldNum" sz="quarter" idx="5"/>
          </p:nvPr>
        </p:nvSpPr>
        <p:spPr/>
        <p:txBody>
          <a:bodyPr/>
          <a:lstStyle/>
          <a:p>
            <a:fld id="{084885ED-A7F4-4801-B127-B8C112B773FC}" type="slidenum">
              <a:rPr lang="fr-FR" smtClean="0"/>
              <a:t>5</a:t>
            </a:fld>
            <a:endParaRPr lang="fr-FR"/>
          </a:p>
        </p:txBody>
      </p:sp>
    </p:spTree>
    <p:extLst>
      <p:ext uri="{BB962C8B-B14F-4D97-AF65-F5344CB8AC3E}">
        <p14:creationId xmlns:p14="http://schemas.microsoft.com/office/powerpoint/2010/main" val="281804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AF7C6-2A9F-B4FE-1CC4-4E32B73432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70CCE8-A58B-17F2-90CE-11C732138933}"/>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94FE331A-0BBE-DD3B-CBE6-60811696E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warnings need to follow clear principles to be useful and trusted.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warnings interpret the official alert — they don’t replace 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describe the hazard; local warnings must describe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B0BC2DB1-CE3E-A993-3F26-B26ADC23CD50}"/>
              </a:ext>
            </a:extLst>
          </p:cNvPr>
          <p:cNvSpPr>
            <a:spLocks noGrp="1"/>
          </p:cNvSpPr>
          <p:nvPr>
            <p:ph type="sldNum" sz="quarter" idx="5"/>
          </p:nvPr>
        </p:nvSpPr>
        <p:spPr/>
        <p:txBody>
          <a:bodyPr/>
          <a:lstStyle/>
          <a:p>
            <a:fld id="{084885ED-A7F4-4801-B127-B8C112B773FC}" type="slidenum">
              <a:rPr lang="fr-FR" smtClean="0"/>
              <a:t>6</a:t>
            </a:fld>
            <a:endParaRPr lang="fr-FR"/>
          </a:p>
        </p:txBody>
      </p:sp>
    </p:spTree>
    <p:extLst>
      <p:ext uri="{BB962C8B-B14F-4D97-AF65-F5344CB8AC3E}">
        <p14:creationId xmlns:p14="http://schemas.microsoft.com/office/powerpoint/2010/main" val="3387597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762CF-35B4-4C2B-048E-150A8D836F1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ED7FBEF-CA65-DF18-675C-479D581AEBB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09732447-5509-039F-DE28-4112D185FC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With ES‑Alert, the last mile is no longer a bottleneck: decisions reach citizens directly and immediately.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ES‑Alert is extremely powerful. The real question is not if we use it — but how, when and by whom.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5E393773-1A63-3037-AE74-0CD3DCB5BD53}"/>
              </a:ext>
            </a:extLst>
          </p:cNvPr>
          <p:cNvSpPr>
            <a:spLocks noGrp="1"/>
          </p:cNvSpPr>
          <p:nvPr>
            <p:ph type="sldNum" sz="quarter" idx="5"/>
          </p:nvPr>
        </p:nvSpPr>
        <p:spPr/>
        <p:txBody>
          <a:bodyPr/>
          <a:lstStyle/>
          <a:p>
            <a:fld id="{084885ED-A7F4-4801-B127-B8C112B773FC}" type="slidenum">
              <a:rPr lang="fr-FR" smtClean="0"/>
              <a:t>7</a:t>
            </a:fld>
            <a:endParaRPr lang="fr-FR"/>
          </a:p>
        </p:txBody>
      </p:sp>
    </p:spTree>
    <p:extLst>
      <p:ext uri="{BB962C8B-B14F-4D97-AF65-F5344CB8AC3E}">
        <p14:creationId xmlns:p14="http://schemas.microsoft.com/office/powerpoint/2010/main" val="2135169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6984C-148A-BC0F-2622-165E364DCE0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F6FD23-A241-7568-6CBB-B5CAA5E8C113}"/>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434CACE8-4953-3B70-A578-B183252334D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2F992F4-5EF1-968B-55D9-4DA12E22EC5F}"/>
              </a:ext>
            </a:extLst>
          </p:cNvPr>
          <p:cNvSpPr>
            <a:spLocks noGrp="1"/>
          </p:cNvSpPr>
          <p:nvPr>
            <p:ph type="sldNum" sz="quarter" idx="5"/>
          </p:nvPr>
        </p:nvSpPr>
        <p:spPr/>
        <p:txBody>
          <a:bodyPr/>
          <a:lstStyle/>
          <a:p>
            <a:fld id="{084885ED-A7F4-4801-B127-B8C112B773FC}" type="slidenum">
              <a:rPr lang="fr-FR" smtClean="0"/>
              <a:t>8</a:t>
            </a:fld>
            <a:endParaRPr lang="fr-FR"/>
          </a:p>
        </p:txBody>
      </p:sp>
    </p:spTree>
    <p:extLst>
      <p:ext uri="{BB962C8B-B14F-4D97-AF65-F5344CB8AC3E}">
        <p14:creationId xmlns:p14="http://schemas.microsoft.com/office/powerpoint/2010/main" val="2684934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A3D9C-3BB7-689D-533B-19BCFF0538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F08660-CB9A-0D1F-1E5C-A83D27AD1581}"/>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0DA889BE-D3E4-2A55-7E86-E793F00902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Here the challenge is not warning the population, but protecting critical field personnel and maintaining operational capability. Impact‑based, site‑specific warnings are what allow official alerts to trigger concrete operational decisions.</a:t>
            </a:r>
          </a:p>
          <a:p>
            <a:endParaRPr lang="fr-FR" dirty="0"/>
          </a:p>
        </p:txBody>
      </p:sp>
      <p:sp>
        <p:nvSpPr>
          <p:cNvPr id="4" name="Espace réservé du numéro de diapositive 3">
            <a:extLst>
              <a:ext uri="{FF2B5EF4-FFF2-40B4-BE49-F238E27FC236}">
                <a16:creationId xmlns:a16="http://schemas.microsoft.com/office/drawing/2014/main" id="{7C6B0100-81C9-35F7-0834-253533684C8C}"/>
              </a:ext>
            </a:extLst>
          </p:cNvPr>
          <p:cNvSpPr>
            <a:spLocks noGrp="1"/>
          </p:cNvSpPr>
          <p:nvPr>
            <p:ph type="sldNum" sz="quarter" idx="5"/>
          </p:nvPr>
        </p:nvSpPr>
        <p:spPr/>
        <p:txBody>
          <a:bodyPr/>
          <a:lstStyle/>
          <a:p>
            <a:fld id="{084885ED-A7F4-4801-B127-B8C112B773FC}" type="slidenum">
              <a:rPr lang="fr-FR" smtClean="0"/>
              <a:t>9</a:t>
            </a:fld>
            <a:endParaRPr lang="fr-FR"/>
          </a:p>
        </p:txBody>
      </p:sp>
    </p:spTree>
    <p:extLst>
      <p:ext uri="{BB962C8B-B14F-4D97-AF65-F5344CB8AC3E}">
        <p14:creationId xmlns:p14="http://schemas.microsoft.com/office/powerpoint/2010/main" val="218136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A9D20-4F24-15DA-BFA9-21DD9C46320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05E267D-A71B-C604-B20B-63CF023A05BE}"/>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F3F8BF23-7FE8-9581-A0F8-5A2BF917171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893DF9B-9819-AD2D-42A5-6CAFB6EAA34C}"/>
              </a:ext>
            </a:extLst>
          </p:cNvPr>
          <p:cNvSpPr>
            <a:spLocks noGrp="1"/>
          </p:cNvSpPr>
          <p:nvPr>
            <p:ph type="sldNum" sz="quarter" idx="5"/>
          </p:nvPr>
        </p:nvSpPr>
        <p:spPr/>
        <p:txBody>
          <a:bodyPr/>
          <a:lstStyle/>
          <a:p>
            <a:fld id="{084885ED-A7F4-4801-B127-B8C112B773FC}" type="slidenum">
              <a:rPr lang="fr-FR" smtClean="0"/>
              <a:t>10</a:t>
            </a:fld>
            <a:endParaRPr lang="fr-FR"/>
          </a:p>
        </p:txBody>
      </p:sp>
    </p:spTree>
    <p:extLst>
      <p:ext uri="{BB962C8B-B14F-4D97-AF65-F5344CB8AC3E}">
        <p14:creationId xmlns:p14="http://schemas.microsoft.com/office/powerpoint/2010/main" val="179622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15.png"/><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5.svg"/></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image" Target="../media/image27.svg"/><Relationship Id="rId3" Type="http://schemas.openxmlformats.org/officeDocument/2006/relationships/image" Target="../media/image14.svg"/><Relationship Id="rId7" Type="http://schemas.openxmlformats.org/officeDocument/2006/relationships/diagramLayout" Target="../diagrams/layout2.xml"/><Relationship Id="rId12" Type="http://schemas.openxmlformats.org/officeDocument/2006/relationships/image" Target="../media/image26.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Data" Target="../diagrams/data2.xml"/><Relationship Id="rId11" Type="http://schemas.openxmlformats.org/officeDocument/2006/relationships/image" Target="../media/image25.svg"/><Relationship Id="rId5" Type="http://schemas.openxmlformats.org/officeDocument/2006/relationships/image" Target="../media/image15.png"/><Relationship Id="rId10" Type="http://schemas.microsoft.com/office/2007/relationships/diagramDrawing" Target="../diagrams/drawing2.xml"/><Relationship Id="rId4" Type="http://schemas.openxmlformats.org/officeDocument/2006/relationships/image" Target="../media/image5.svg"/><Relationship Id="rId9" Type="http://schemas.openxmlformats.org/officeDocument/2006/relationships/diagramColors" Target="../diagrams/colors2.xml"/><Relationship Id="rId14" Type="http://schemas.openxmlformats.org/officeDocument/2006/relationships/image" Target="../media/image28.svg"/></Relationships>
</file>

<file path=ppt/slides/_rels/slide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diagramColors" Target="../diagrams/colors1.xml"/><Relationship Id="rId12" Type="http://schemas.openxmlformats.org/officeDocument/2006/relationships/image" Target="../media/image9.svg"/><Relationship Id="rId2" Type="http://schemas.openxmlformats.org/officeDocument/2006/relationships/notesSlide" Target="../notesSlides/notesSlide1.xml"/><Relationship Id="rId16" Type="http://schemas.openxmlformats.org/officeDocument/2006/relationships/image" Target="../media/image13.svg"/><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8.jpeg"/><Relationship Id="rId5" Type="http://schemas.openxmlformats.org/officeDocument/2006/relationships/diagramLayout" Target="../diagrams/layout1.xml"/><Relationship Id="rId15" Type="http://schemas.openxmlformats.org/officeDocument/2006/relationships/image" Target="../media/image12.svg"/><Relationship Id="rId10" Type="http://schemas.openxmlformats.org/officeDocument/2006/relationships/image" Target="../media/image7.jpeg"/><Relationship Id="rId4" Type="http://schemas.openxmlformats.org/officeDocument/2006/relationships/diagramData" Target="../diagrams/data1.xml"/><Relationship Id="rId9" Type="http://schemas.openxmlformats.org/officeDocument/2006/relationships/image" Target="../media/image6.png"/><Relationship Id="rId14" Type="http://schemas.openxmlformats.org/officeDocument/2006/relationships/image" Target="../media/image11.svg"/></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sv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5.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64AE"/>
        </a:solidFill>
        <a:effectLst/>
      </p:bgPr>
    </p:bg>
    <p:spTree>
      <p:nvGrpSpPr>
        <p:cNvPr id="1" name=""/>
        <p:cNvGrpSpPr/>
        <p:nvPr/>
      </p:nvGrpSpPr>
      <p:grpSpPr>
        <a:xfrm>
          <a:off x="0" y="0"/>
          <a:ext cx="0" cy="0"/>
          <a:chOff x="0" y="0"/>
          <a:chExt cx="0" cy="0"/>
        </a:xfrm>
      </p:grpSpPr>
      <p:sp>
        <p:nvSpPr>
          <p:cNvPr id="2" name="Freeform 2"/>
          <p:cNvSpPr/>
          <p:nvPr/>
        </p:nvSpPr>
        <p:spPr>
          <a:xfrm>
            <a:off x="15047759" y="3749017"/>
            <a:ext cx="3240241" cy="6504134"/>
          </a:xfrm>
          <a:custGeom>
            <a:avLst/>
            <a:gdLst/>
            <a:ahLst/>
            <a:cxnLst/>
            <a:rect l="l" t="t" r="r" b="b"/>
            <a:pathLst>
              <a:path w="3240241" h="6504134">
                <a:moveTo>
                  <a:pt x="0" y="0"/>
                </a:moveTo>
                <a:lnTo>
                  <a:pt x="3240241" y="0"/>
                </a:lnTo>
                <a:lnTo>
                  <a:pt x="3240241" y="6504133"/>
                </a:lnTo>
                <a:lnTo>
                  <a:pt x="0" y="6504133"/>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US"/>
          </a:p>
        </p:txBody>
      </p:sp>
      <p:sp>
        <p:nvSpPr>
          <p:cNvPr id="6" name="Freeform 6"/>
          <p:cNvSpPr>
            <a:spLocks noGrp="1" noRot="1" noMove="1" noResize="1" noEditPoints="1" noAdjustHandles="1" noChangeArrowheads="1" noChangeShapeType="1"/>
          </p:cNvSpPr>
          <p:nvPr/>
        </p:nvSpPr>
        <p:spPr>
          <a:xfrm>
            <a:off x="11989582" y="-7034"/>
            <a:ext cx="6298418" cy="10865534"/>
          </a:xfrm>
          <a:custGeom>
            <a:avLst/>
            <a:gdLst/>
            <a:ahLst/>
            <a:cxnLst/>
            <a:rect l="l" t="t" r="r" b="b"/>
            <a:pathLst>
              <a:path w="12596836" h="16603301">
                <a:moveTo>
                  <a:pt x="0" y="0"/>
                </a:moveTo>
                <a:lnTo>
                  <a:pt x="12596836" y="0"/>
                </a:lnTo>
                <a:lnTo>
                  <a:pt x="12596836" y="16603300"/>
                </a:lnTo>
                <a:lnTo>
                  <a:pt x="0" y="16603300"/>
                </a:lnTo>
                <a:lnTo>
                  <a:pt x="0" y="0"/>
                </a:lnTo>
                <a:close/>
              </a:path>
            </a:pathLst>
          </a:custGeom>
          <a:blipFill>
            <a:blip r:embed="rId3"/>
            <a:stretch>
              <a:fillRect l="-63615" t="-52807" r="-99995"/>
            </a:stretch>
          </a:blipFill>
        </p:spPr>
        <p:txBody>
          <a:bodyPr/>
          <a:lstStyle/>
          <a:p>
            <a:endParaRPr lang="en-US"/>
          </a:p>
        </p:txBody>
      </p:sp>
      <p:sp>
        <p:nvSpPr>
          <p:cNvPr id="7" name="Freeform 7"/>
          <p:cNvSpPr/>
          <p:nvPr/>
        </p:nvSpPr>
        <p:spPr>
          <a:xfrm>
            <a:off x="5635703" y="6442397"/>
            <a:ext cx="9261901" cy="3796978"/>
          </a:xfrm>
          <a:custGeom>
            <a:avLst/>
            <a:gdLst/>
            <a:ahLst/>
            <a:cxnLst/>
            <a:rect l="l" t="t" r="r" b="b"/>
            <a:pathLst>
              <a:path w="9261901" h="3796978">
                <a:moveTo>
                  <a:pt x="0" y="0"/>
                </a:moveTo>
                <a:lnTo>
                  <a:pt x="9261900" y="0"/>
                </a:lnTo>
                <a:lnTo>
                  <a:pt x="9261900" y="3796978"/>
                </a:lnTo>
                <a:lnTo>
                  <a:pt x="0" y="3796978"/>
                </a:lnTo>
                <a:lnTo>
                  <a:pt x="0" y="0"/>
                </a:lnTo>
                <a:close/>
              </a:path>
            </a:pathLst>
          </a:custGeom>
          <a:blipFill>
            <a:blip r:embed="rId4"/>
            <a:stretch>
              <a:fillRect/>
            </a:stretch>
          </a:blipFill>
        </p:spPr>
        <p:txBody>
          <a:bodyPr/>
          <a:lstStyle/>
          <a:p>
            <a:endParaRPr lang="en-US"/>
          </a:p>
        </p:txBody>
      </p:sp>
      <p:sp>
        <p:nvSpPr>
          <p:cNvPr id="8" name="Freeform 8"/>
          <p:cNvSpPr/>
          <p:nvPr/>
        </p:nvSpPr>
        <p:spPr>
          <a:xfrm>
            <a:off x="1418474" y="9150779"/>
            <a:ext cx="3361393" cy="749310"/>
          </a:xfrm>
          <a:custGeom>
            <a:avLst/>
            <a:gdLst/>
            <a:ahLst/>
            <a:cxnLst/>
            <a:rect l="l" t="t" r="r" b="b"/>
            <a:pathLst>
              <a:path w="3361393" h="749310">
                <a:moveTo>
                  <a:pt x="0" y="0"/>
                </a:moveTo>
                <a:lnTo>
                  <a:pt x="3361393" y="0"/>
                </a:lnTo>
                <a:lnTo>
                  <a:pt x="3361393" y="749310"/>
                </a:lnTo>
                <a:lnTo>
                  <a:pt x="0" y="749310"/>
                </a:lnTo>
                <a:lnTo>
                  <a:pt x="0" y="0"/>
                </a:lnTo>
                <a:close/>
              </a:path>
            </a:pathLst>
          </a:custGeom>
          <a:blipFill>
            <a:blip r:embed="rId5"/>
            <a:stretch>
              <a:fillRect/>
            </a:stretch>
          </a:blipFill>
        </p:spPr>
        <p:txBody>
          <a:bodyPr/>
          <a:lstStyle/>
          <a:p>
            <a:endParaRPr lang="en-US"/>
          </a:p>
        </p:txBody>
      </p:sp>
      <p:sp>
        <p:nvSpPr>
          <p:cNvPr id="10" name="TextBox 10"/>
          <p:cNvSpPr txBox="1"/>
          <p:nvPr/>
        </p:nvSpPr>
        <p:spPr>
          <a:xfrm>
            <a:off x="5123153" y="9314614"/>
            <a:ext cx="11786232" cy="412115"/>
          </a:xfrm>
          <a:prstGeom prst="rect">
            <a:avLst/>
          </a:prstGeom>
        </p:spPr>
        <p:txBody>
          <a:bodyPr lIns="0" tIns="0" rIns="0" bIns="0" rtlCol="0" anchor="t">
            <a:spAutoFit/>
          </a:bodyPr>
          <a:lstStyle/>
          <a:p>
            <a:pPr algn="l">
              <a:lnSpc>
                <a:spcPts val="1689"/>
              </a:lnSpc>
              <a:spcBef>
                <a:spcPct val="0"/>
              </a:spcBef>
            </a:pPr>
            <a:r>
              <a:rPr lang="en-US" sz="1299" dirty="0">
                <a:solidFill>
                  <a:srgbClr val="FFFFFF"/>
                </a:solidFill>
                <a:latin typeface="Helvetica Now Light"/>
                <a:ea typeface="Helvetica Now Light"/>
                <a:cs typeface="Helvetica Now Light"/>
                <a:sym typeface="Helvetica Now Light"/>
              </a:rPr>
              <a:t>Funded by the European Union. Views and opinions expressed are however those of the author(s) only and do not necessarily reflect those of the European Research Executive Agency (REA). Neither the European Union nor the granting authority can be held responsible for them</a:t>
            </a:r>
          </a:p>
        </p:txBody>
      </p:sp>
      <p:sp>
        <p:nvSpPr>
          <p:cNvPr id="3" name="TextBox 9">
            <a:extLst>
              <a:ext uri="{FF2B5EF4-FFF2-40B4-BE49-F238E27FC236}">
                <a16:creationId xmlns:a16="http://schemas.microsoft.com/office/drawing/2014/main" id="{2E0D97DE-3039-F4D7-6D00-E50372D14B80}"/>
              </a:ext>
            </a:extLst>
          </p:cNvPr>
          <p:cNvSpPr txBox="1"/>
          <p:nvPr/>
        </p:nvSpPr>
        <p:spPr>
          <a:xfrm>
            <a:off x="669565" y="2849634"/>
            <a:ext cx="12665435" cy="3964483"/>
          </a:xfrm>
          <a:prstGeom prst="rect">
            <a:avLst/>
          </a:prstGeom>
        </p:spPr>
        <p:txBody>
          <a:bodyPr wrap="square" lIns="0" tIns="0" rIns="0" bIns="0" rtlCol="0" anchor="t">
            <a:spAutoFit/>
          </a:bodyPr>
          <a:lstStyle/>
          <a:p>
            <a:pPr algn="l">
              <a:lnSpc>
                <a:spcPts val="6134"/>
              </a:lnSpc>
            </a:pPr>
            <a:r>
              <a:rPr lang="en-US" sz="6000" spc="-120" dirty="0">
                <a:solidFill>
                  <a:srgbClr val="FFFFFF"/>
                </a:solidFill>
                <a:latin typeface="Helvetica Now Bold"/>
                <a:ea typeface="Helvetica Now Bold"/>
                <a:cs typeface="Helvetica Now Bold"/>
                <a:sym typeface="Helvetica Now Bold"/>
              </a:rPr>
              <a:t>FROM EARLY WARNING TO ACTION</a:t>
            </a:r>
          </a:p>
          <a:p>
            <a:pPr algn="l">
              <a:lnSpc>
                <a:spcPts val="6134"/>
              </a:lnSpc>
            </a:pPr>
            <a:endParaRPr lang="en-US" sz="6000" spc="-120" dirty="0">
              <a:solidFill>
                <a:srgbClr val="FFFFFF"/>
              </a:solidFill>
              <a:latin typeface="Helvetica Now Bold"/>
              <a:ea typeface="Helvetica Now Bold"/>
              <a:cs typeface="Helvetica Now Bold"/>
              <a:sym typeface="Helvetica Now Bold"/>
            </a:endParaRPr>
          </a:p>
          <a:p>
            <a:pPr algn="l">
              <a:lnSpc>
                <a:spcPts val="6134"/>
              </a:lnSpc>
            </a:pPr>
            <a:r>
              <a:rPr lang="en-US" sz="6000" spc="-120" dirty="0">
                <a:solidFill>
                  <a:srgbClr val="FFFFFF"/>
                </a:solidFill>
                <a:latin typeface="Helvetica Now Bold"/>
                <a:ea typeface="Helvetica Now Bold"/>
                <a:cs typeface="Helvetica Now Bold"/>
                <a:sym typeface="Helvetica Now Bold"/>
              </a:rPr>
              <a:t>Local implementations of the Site-specific Warnings</a:t>
            </a:r>
          </a:p>
          <a:p>
            <a:pPr algn="l">
              <a:lnSpc>
                <a:spcPts val="6134"/>
              </a:lnSpc>
            </a:pPr>
            <a:endParaRPr lang="en-US" sz="6600" spc="-120" dirty="0">
              <a:solidFill>
                <a:srgbClr val="FFFFFF"/>
              </a:solidFill>
              <a:latin typeface="Helvetica Now Bold"/>
              <a:ea typeface="Helvetica Now Bold"/>
              <a:cs typeface="Helvetica Now Bold"/>
              <a:sym typeface="Helvetica Now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D005B-D7BA-F3EC-16DA-3B45A6867985}"/>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D682F6E5-6324-8A9B-BFCF-9894DF2AC604}"/>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7AFF7AEF-F0C6-BAE5-25E0-BC643233A15F}"/>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019779A2-B913-69AF-BAB0-62F20FCE3916}"/>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C94DD598-A945-0DBF-FBA3-150084A46F7D}"/>
              </a:ext>
            </a:extLst>
          </p:cNvPr>
          <p:cNvSpPr txBox="1"/>
          <p:nvPr/>
        </p:nvSpPr>
        <p:spPr>
          <a:xfrm>
            <a:off x="3048000" y="379393"/>
            <a:ext cx="13477835" cy="954107"/>
          </a:xfrm>
          <a:prstGeom prst="rect">
            <a:avLst/>
          </a:prstGeom>
          <a:noFill/>
        </p:spPr>
        <p:txBody>
          <a:bodyPr wrap="square">
            <a:spAutoFit/>
          </a:bodyPr>
          <a:lstStyle/>
          <a:p>
            <a:r>
              <a:rPr lang="en-US" sz="2800" dirty="0"/>
              <a:t>FROM EARLY WARNING TO ACTION</a:t>
            </a:r>
          </a:p>
          <a:p>
            <a:r>
              <a:rPr lang="en-US" sz="2800" dirty="0"/>
              <a:t>Local implementations of the Site-specific Warnings</a:t>
            </a:r>
          </a:p>
        </p:txBody>
      </p:sp>
      <p:sp>
        <p:nvSpPr>
          <p:cNvPr id="30" name="ZoneTexte 29">
            <a:extLst>
              <a:ext uri="{FF2B5EF4-FFF2-40B4-BE49-F238E27FC236}">
                <a16:creationId xmlns:a16="http://schemas.microsoft.com/office/drawing/2014/main" id="{9C5CAC53-3C43-3CD0-C09B-10A6E8E4DA0D}"/>
              </a:ext>
            </a:extLst>
          </p:cNvPr>
          <p:cNvSpPr txBox="1"/>
          <p:nvPr/>
        </p:nvSpPr>
        <p:spPr>
          <a:xfrm>
            <a:off x="1066800" y="4266337"/>
            <a:ext cx="15068630" cy="1754326"/>
          </a:xfrm>
          <a:prstGeom prst="rect">
            <a:avLst/>
          </a:prstGeom>
          <a:noFill/>
        </p:spPr>
        <p:txBody>
          <a:bodyPr wrap="square">
            <a:spAutoFit/>
          </a:bodyPr>
          <a:lstStyle/>
          <a:p>
            <a:r>
              <a:rPr lang="en-US" sz="3600" b="1" dirty="0"/>
              <a:t>In your experience, what most often prevents warnings from leading to timely local action on the ground, and what does a warning need to better support local decision-making?</a:t>
            </a:r>
            <a:endParaRPr lang="fr-FR" sz="2800" dirty="0"/>
          </a:p>
        </p:txBody>
      </p:sp>
    </p:spTree>
    <p:extLst>
      <p:ext uri="{BB962C8B-B14F-4D97-AF65-F5344CB8AC3E}">
        <p14:creationId xmlns:p14="http://schemas.microsoft.com/office/powerpoint/2010/main" val="2021431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E145-A74F-EF91-9C43-C791A6DDAFCB}"/>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6A05F53-70FA-9BEB-A7D4-E2912D1DDA8A}"/>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101F0509-79CD-101C-FC82-4769AFD36BC3}"/>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4057B860-A8C6-8562-A856-06873322CD04}"/>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D83955CB-0377-CB35-0A46-4510EF30C84F}"/>
              </a:ext>
            </a:extLst>
          </p:cNvPr>
          <p:cNvSpPr txBox="1"/>
          <p:nvPr/>
        </p:nvSpPr>
        <p:spPr>
          <a:xfrm>
            <a:off x="2895600" y="109150"/>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08952FDE-A7AD-57BA-5442-ACDAEC72632C}"/>
              </a:ext>
            </a:extLst>
          </p:cNvPr>
          <p:cNvSpPr txBox="1"/>
          <p:nvPr/>
        </p:nvSpPr>
        <p:spPr>
          <a:xfrm>
            <a:off x="1371600" y="2515969"/>
            <a:ext cx="15068630" cy="646331"/>
          </a:xfrm>
          <a:prstGeom prst="rect">
            <a:avLst/>
          </a:prstGeom>
          <a:noFill/>
        </p:spPr>
        <p:txBody>
          <a:bodyPr wrap="square">
            <a:spAutoFit/>
          </a:bodyPr>
          <a:lstStyle/>
          <a:p>
            <a:r>
              <a:rPr lang="fr-FR" sz="3600" b="1" dirty="0"/>
              <a:t>1. </a:t>
            </a:r>
            <a:r>
              <a:rPr lang="en-US" sz="3600" b="1" dirty="0"/>
              <a:t>From warning to action: where it breaks</a:t>
            </a:r>
            <a:endParaRPr lang="fr-FR" sz="2800" dirty="0"/>
          </a:p>
        </p:txBody>
      </p:sp>
      <p:pic>
        <p:nvPicPr>
          <p:cNvPr id="10" name="Picture 2" descr="Imagen">
            <a:extLst>
              <a:ext uri="{FF2B5EF4-FFF2-40B4-BE49-F238E27FC236}">
                <a16:creationId xmlns:a16="http://schemas.microsoft.com/office/drawing/2014/main" id="{E63154B9-2AFF-79EF-E561-9DB77D2EE1D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1C76F88E-329D-311B-A7A2-0234CA619BF7}"/>
              </a:ext>
            </a:extLst>
          </p:cNvPr>
          <p:cNvSpPr txBox="1"/>
          <p:nvPr/>
        </p:nvSpPr>
        <p:spPr>
          <a:xfrm>
            <a:off x="9601200" y="3703451"/>
            <a:ext cx="6029245" cy="6124754"/>
          </a:xfrm>
          <a:prstGeom prst="rect">
            <a:avLst/>
          </a:prstGeom>
          <a:noFill/>
        </p:spPr>
        <p:txBody>
          <a:bodyPr wrap="square" rtlCol="0">
            <a:spAutoFit/>
          </a:bodyPr>
          <a:lstStyle/>
          <a:p>
            <a:r>
              <a:rPr lang="en-US" sz="3600" b="1" dirty="0"/>
              <a:t>Where the chain breaks</a:t>
            </a:r>
          </a:p>
          <a:p>
            <a:endParaRPr lang="en-US" sz="3600" b="1" dirty="0"/>
          </a:p>
          <a:p>
            <a:pPr marL="285750" indent="-285750">
              <a:buFont typeface="Arial" panose="020B0604020202020204" pitchFamily="34" charset="0"/>
              <a:buChar char="•"/>
            </a:pPr>
            <a:r>
              <a:rPr lang="en-US" sz="3200" dirty="0"/>
              <a:t>Warnings are: </a:t>
            </a:r>
          </a:p>
          <a:p>
            <a:pPr marL="1200150" lvl="2" indent="-285750">
              <a:buFont typeface="Arial" panose="020B0604020202020204" pitchFamily="34" charset="0"/>
              <a:buChar char="•"/>
            </a:pPr>
            <a:r>
              <a:rPr lang="en-US" sz="3200" dirty="0"/>
              <a:t>too technical</a:t>
            </a:r>
          </a:p>
          <a:p>
            <a:pPr marL="1200150" lvl="2" indent="-285750">
              <a:buFont typeface="Arial" panose="020B0604020202020204" pitchFamily="34" charset="0"/>
              <a:buChar char="•"/>
            </a:pPr>
            <a:r>
              <a:rPr lang="en-US" sz="3200" dirty="0"/>
              <a:t>too generic</a:t>
            </a:r>
          </a:p>
          <a:p>
            <a:pPr marL="285750" indent="-285750">
              <a:buFont typeface="Arial" panose="020B0604020202020204" pitchFamily="34" charset="0"/>
              <a:buChar char="•"/>
            </a:pPr>
            <a:r>
              <a:rPr lang="en-US" sz="3200" dirty="0"/>
              <a:t>Decision‑makers lack: </a:t>
            </a:r>
          </a:p>
          <a:p>
            <a:pPr marL="1200150" lvl="2" indent="-285750">
              <a:buFont typeface="Arial" panose="020B0604020202020204" pitchFamily="34" charset="0"/>
              <a:buChar char="•"/>
            </a:pPr>
            <a:r>
              <a:rPr lang="en-US" sz="3200" dirty="0"/>
              <a:t>clear priorities</a:t>
            </a:r>
          </a:p>
          <a:p>
            <a:pPr marL="1200150" lvl="2" indent="-285750">
              <a:buFont typeface="Arial" panose="020B0604020202020204" pitchFamily="34" charset="0"/>
              <a:buChar char="•"/>
            </a:pPr>
            <a:r>
              <a:rPr lang="en-US" sz="3200" dirty="0"/>
              <a:t>actionable guidance</a:t>
            </a:r>
          </a:p>
          <a:p>
            <a:pPr marL="285750" indent="-285750">
              <a:buFont typeface="Arial" panose="020B0604020202020204" pitchFamily="34" charset="0"/>
              <a:buChar char="•"/>
            </a:pPr>
            <a:r>
              <a:rPr lang="en-US" sz="3200" dirty="0"/>
              <a:t>Uncertainty is not adequately translated</a:t>
            </a:r>
          </a:p>
          <a:p>
            <a:pPr marL="285750" indent="-285750">
              <a:buFont typeface="Arial" panose="020B0604020202020204" pitchFamily="34" charset="0"/>
              <a:buChar char="•"/>
            </a:pPr>
            <a:r>
              <a:rPr lang="en-US" sz="3200" dirty="0"/>
              <a:t>Repeated alerts cause </a:t>
            </a:r>
            <a:r>
              <a:rPr lang="en-US" sz="3200" b="1" dirty="0"/>
              <a:t>warning fatigue</a:t>
            </a:r>
          </a:p>
        </p:txBody>
      </p:sp>
      <p:pic>
        <p:nvPicPr>
          <p:cNvPr id="3" name="Gráfico 2" descr="Conectado desconectado con relleno sólido">
            <a:extLst>
              <a:ext uri="{FF2B5EF4-FFF2-40B4-BE49-F238E27FC236}">
                <a16:creationId xmlns:a16="http://schemas.microsoft.com/office/drawing/2014/main" id="{E0426DB3-9905-E256-4EC0-73A72E133E7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4401800" y="3609933"/>
            <a:ext cx="914400" cy="914400"/>
          </a:xfrm>
          <a:prstGeom prst="rect">
            <a:avLst/>
          </a:prstGeom>
        </p:spPr>
      </p:pic>
      <p:pic>
        <p:nvPicPr>
          <p:cNvPr id="1026" name="Picture 2" descr="Qué significa cuando se rompe el brazalete de cadena roja?">
            <a:extLst>
              <a:ext uri="{FF2B5EF4-FFF2-40B4-BE49-F238E27FC236}">
                <a16:creationId xmlns:a16="http://schemas.microsoft.com/office/drawing/2014/main" id="{4E2D5D4C-0A77-3CE6-1801-7859A0A4D56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81200" y="4524333"/>
            <a:ext cx="6011874" cy="407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75590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57176-3900-8529-7EB0-D3D9EDE4ABFF}"/>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4EA6256A-C9DF-7276-FBAE-FC8EDEAFB644}"/>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5EAC6D5F-5AC3-D979-9EFE-86E16DDEC78B}"/>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5181E4DE-3C5B-6686-E00A-C5D80CBCFC82}"/>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BD075007-625F-CECC-6ABD-01DA0C70315E}"/>
              </a:ext>
            </a:extLst>
          </p:cNvPr>
          <p:cNvSpPr txBox="1"/>
          <p:nvPr/>
        </p:nvSpPr>
        <p:spPr>
          <a:xfrm>
            <a:off x="2895600" y="109150"/>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FCEA203B-D5E9-22D8-3385-F0C15BF98D25}"/>
              </a:ext>
            </a:extLst>
          </p:cNvPr>
          <p:cNvSpPr txBox="1"/>
          <p:nvPr/>
        </p:nvSpPr>
        <p:spPr>
          <a:xfrm>
            <a:off x="1371600" y="2459852"/>
            <a:ext cx="15068630" cy="646331"/>
          </a:xfrm>
          <a:prstGeom prst="rect">
            <a:avLst/>
          </a:prstGeom>
          <a:noFill/>
        </p:spPr>
        <p:txBody>
          <a:bodyPr wrap="square">
            <a:spAutoFit/>
          </a:bodyPr>
          <a:lstStyle/>
          <a:p>
            <a:r>
              <a:rPr lang="fr-FR" sz="3600" b="1" dirty="0"/>
              <a:t>2. </a:t>
            </a:r>
            <a:r>
              <a:rPr lang="en-US" sz="3600" b="1" dirty="0"/>
              <a:t>Decision-makers’ real questions</a:t>
            </a:r>
            <a:endParaRPr lang="fr-FR" sz="2800" dirty="0"/>
          </a:p>
        </p:txBody>
      </p:sp>
      <p:pic>
        <p:nvPicPr>
          <p:cNvPr id="4" name="Picture 2" descr="Imagen">
            <a:extLst>
              <a:ext uri="{FF2B5EF4-FFF2-40B4-BE49-F238E27FC236}">
                <a16:creationId xmlns:a16="http://schemas.microsoft.com/office/drawing/2014/main" id="{658BF275-1F34-E570-216F-93718739237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0F224F64-EDD1-75E6-0516-7D7425BBD35C}"/>
              </a:ext>
            </a:extLst>
          </p:cNvPr>
          <p:cNvSpPr txBox="1"/>
          <p:nvPr/>
        </p:nvSpPr>
        <p:spPr>
          <a:xfrm>
            <a:off x="1752600" y="3337025"/>
            <a:ext cx="7572428" cy="6063198"/>
          </a:xfrm>
          <a:prstGeom prst="rect">
            <a:avLst/>
          </a:prstGeom>
          <a:noFill/>
        </p:spPr>
        <p:txBody>
          <a:bodyPr wrap="square" rtlCol="0">
            <a:spAutoFit/>
          </a:bodyPr>
          <a:lstStyle/>
          <a:p>
            <a:r>
              <a:rPr lang="en-US" sz="3600" b="1" dirty="0"/>
              <a:t>Key questions on the ground</a:t>
            </a:r>
          </a:p>
          <a:p>
            <a:endParaRPr lang="en-US" sz="3200" dirty="0"/>
          </a:p>
          <a:p>
            <a:pPr marL="285750" indent="-285750">
              <a:buFont typeface="Arial" panose="020B0604020202020204" pitchFamily="34" charset="0"/>
              <a:buChar char="•"/>
            </a:pPr>
            <a:r>
              <a:rPr lang="en-US" sz="3200" dirty="0">
                <a:latin typeface="Segoe UI" panose="020B0502040204020203" pitchFamily="34" charset="0"/>
              </a:rPr>
              <a:t>📍 Where will it happen </a:t>
            </a:r>
            <a:r>
              <a:rPr lang="en-US" sz="3200" b="1" dirty="0">
                <a:latin typeface="Segoe UI" panose="020B0502040204020203" pitchFamily="34" charset="0"/>
              </a:rPr>
              <a:t>here</a:t>
            </a:r>
            <a:r>
              <a:rPr lang="en-US" sz="3200" dirty="0">
                <a:latin typeface="Segoe UI" panose="020B0502040204020203" pitchFamily="34" charset="0"/>
              </a:rPr>
              <a:t>?</a:t>
            </a:r>
          </a:p>
          <a:p>
            <a:pPr marL="285750" indent="-285750">
              <a:buFont typeface="Arial" panose="020B0604020202020204" pitchFamily="34" charset="0"/>
              <a:buChar char="•"/>
            </a:pPr>
            <a:r>
              <a:rPr lang="en-US" sz="3200" dirty="0">
                <a:latin typeface="Segoe UI" panose="020B0502040204020203" pitchFamily="34" charset="0"/>
              </a:rPr>
              <a:t>⏱️ When will it impact here?</a:t>
            </a:r>
          </a:p>
          <a:p>
            <a:pPr marL="285750" indent="-285750">
              <a:buFont typeface="Arial" panose="020B0604020202020204" pitchFamily="34" charset="0"/>
              <a:buChar char="•"/>
            </a:pPr>
            <a:r>
              <a:rPr lang="es-ES" sz="3200" b="1" dirty="0">
                <a:latin typeface="Segoe UI" panose="020B0502040204020203" pitchFamily="34" charset="0"/>
              </a:rPr>
              <a:t>📊 </a:t>
            </a:r>
            <a:r>
              <a:rPr lang="en-US" sz="3200" dirty="0">
                <a:latin typeface="Segoe UI" panose="020B0502040204020203" pitchFamily="34" charset="0"/>
              </a:rPr>
              <a:t>How severe could the impacts be?</a:t>
            </a:r>
          </a:p>
          <a:p>
            <a:pPr marL="285750" indent="-285750">
              <a:buFont typeface="Arial" panose="020B0604020202020204" pitchFamily="34" charset="0"/>
              <a:buChar char="•"/>
            </a:pPr>
            <a:r>
              <a:rPr lang="en-US" sz="3200" dirty="0">
                <a:latin typeface="Segoe UI" panose="020B0502040204020203" pitchFamily="34" charset="0"/>
              </a:rPr>
              <a:t>👥 Who / what is exposed? </a:t>
            </a:r>
          </a:p>
          <a:p>
            <a:pPr marL="285750" indent="-285750">
              <a:buFont typeface="Arial" panose="020B0604020202020204" pitchFamily="34" charset="0"/>
              <a:buChar char="•"/>
            </a:pPr>
            <a:r>
              <a:rPr lang="en-US" sz="3200" dirty="0">
                <a:latin typeface="Segoe UI" panose="020B0502040204020203" pitchFamily="34" charset="0"/>
              </a:rPr>
              <a:t>⚠️ What will be affected? </a:t>
            </a:r>
          </a:p>
          <a:p>
            <a:pPr marL="285750" indent="-285750">
              <a:buFont typeface="Arial" panose="020B0604020202020204" pitchFamily="34" charset="0"/>
              <a:buChar char="•"/>
            </a:pPr>
            <a:r>
              <a:rPr lang="en-US" sz="3200" dirty="0">
                <a:latin typeface="Segoe UI" panose="020B0502040204020203" pitchFamily="34" charset="0"/>
              </a:rPr>
              <a:t>✅ What do I need to do </a:t>
            </a:r>
            <a:r>
              <a:rPr lang="en-US" sz="3200" b="1" dirty="0">
                <a:latin typeface="Segoe UI" panose="020B0502040204020203" pitchFamily="34" charset="0"/>
              </a:rPr>
              <a:t>now</a:t>
            </a:r>
            <a:r>
              <a:rPr lang="en-US" sz="3200" dirty="0">
                <a:latin typeface="Segoe UI" panose="020B0502040204020203" pitchFamily="34" charset="0"/>
              </a:rPr>
              <a:t>?</a:t>
            </a:r>
          </a:p>
          <a:p>
            <a:pPr marL="285750" indent="-285750">
              <a:buFont typeface="Arial" panose="020B0604020202020204" pitchFamily="34" charset="0"/>
              <a:buChar char="•"/>
            </a:pPr>
            <a:r>
              <a:rPr lang="es-ES" sz="3200" dirty="0">
                <a:latin typeface="Segoe UI" panose="020B0502040204020203" pitchFamily="34" charset="0"/>
              </a:rPr>
              <a:t>⏳ </a:t>
            </a:r>
            <a:r>
              <a:rPr lang="en-US" sz="3200" dirty="0">
                <a:latin typeface="Segoe UI" panose="020B0502040204020203" pitchFamily="34" charset="0"/>
              </a:rPr>
              <a:t>What can wait?</a:t>
            </a:r>
          </a:p>
          <a:p>
            <a:pPr marL="285750" indent="-285750">
              <a:buFont typeface="Arial" panose="020B0604020202020204" pitchFamily="34" charset="0"/>
              <a:buChar char="•"/>
            </a:pPr>
            <a:endParaRPr lang="en-US" sz="3200" dirty="0">
              <a:latin typeface="Segoe UI" panose="020B0502040204020203" pitchFamily="34" charset="0"/>
            </a:endParaRPr>
          </a:p>
          <a:p>
            <a:pPr marL="285750" indent="-285750">
              <a:buFont typeface="Arial" panose="020B0604020202020204" pitchFamily="34" charset="0"/>
              <a:buChar char="•"/>
            </a:pPr>
            <a:endParaRPr lang="en-US" sz="3200" dirty="0">
              <a:latin typeface="Segoe UI" panose="020B0502040204020203" pitchFamily="34" charset="0"/>
            </a:endParaRPr>
          </a:p>
          <a:p>
            <a:pPr marL="285750" indent="-285750">
              <a:buFont typeface="Arial" panose="020B0604020202020204" pitchFamily="34" charset="0"/>
              <a:buChar char="•"/>
            </a:pPr>
            <a:endParaRPr lang="en-US" sz="3200" dirty="0"/>
          </a:p>
        </p:txBody>
      </p:sp>
      <p:grpSp>
        <p:nvGrpSpPr>
          <p:cNvPr id="16" name="Grupo 15">
            <a:extLst>
              <a:ext uri="{FF2B5EF4-FFF2-40B4-BE49-F238E27FC236}">
                <a16:creationId xmlns:a16="http://schemas.microsoft.com/office/drawing/2014/main" id="{0A6616CA-82DC-97B9-F0F6-1F5F8E022DFB}"/>
              </a:ext>
            </a:extLst>
          </p:cNvPr>
          <p:cNvGrpSpPr/>
          <p:nvPr/>
        </p:nvGrpSpPr>
        <p:grpSpPr>
          <a:xfrm>
            <a:off x="9325028" y="3394782"/>
            <a:ext cx="6753172" cy="4724400"/>
            <a:chOff x="9325028" y="2628901"/>
            <a:chExt cx="6753172" cy="4724400"/>
          </a:xfrm>
        </p:grpSpPr>
        <p:sp>
          <p:nvSpPr>
            <p:cNvPr id="11" name="Rectángulo: esquinas redondeadas 10">
              <a:extLst>
                <a:ext uri="{FF2B5EF4-FFF2-40B4-BE49-F238E27FC236}">
                  <a16:creationId xmlns:a16="http://schemas.microsoft.com/office/drawing/2014/main" id="{1A4F4685-A06F-6FDF-3D1F-8C0A336B6E35}"/>
                </a:ext>
              </a:extLst>
            </p:cNvPr>
            <p:cNvSpPr/>
            <p:nvPr/>
          </p:nvSpPr>
          <p:spPr>
            <a:xfrm>
              <a:off x="9325028" y="2628901"/>
              <a:ext cx="6753172" cy="4724400"/>
            </a:xfrm>
            <a:prstGeom prst="roundRect">
              <a:avLst>
                <a:gd name="adj" fmla="val 5068"/>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 name="CuadroTexto 12">
              <a:extLst>
                <a:ext uri="{FF2B5EF4-FFF2-40B4-BE49-F238E27FC236}">
                  <a16:creationId xmlns:a16="http://schemas.microsoft.com/office/drawing/2014/main" id="{BFF92ED0-649A-E11F-5B0E-29AB1D114E44}"/>
                </a:ext>
              </a:extLst>
            </p:cNvPr>
            <p:cNvSpPr txBox="1"/>
            <p:nvPr/>
          </p:nvSpPr>
          <p:spPr>
            <a:xfrm>
              <a:off x="9687058" y="2806210"/>
              <a:ext cx="5562600" cy="584775"/>
            </a:xfrm>
            <a:prstGeom prst="rect">
              <a:avLst/>
            </a:prstGeom>
            <a:noFill/>
          </p:spPr>
          <p:txBody>
            <a:bodyPr wrap="square" rtlCol="0">
              <a:spAutoFit/>
            </a:bodyPr>
            <a:lstStyle/>
            <a:p>
              <a:r>
                <a:rPr lang="es-ES" sz="3200" dirty="0">
                  <a:latin typeface="Segoe UI" panose="020B0502040204020203" pitchFamily="34" charset="0"/>
                </a:rPr>
                <a:t>✅</a:t>
              </a:r>
              <a:r>
                <a:rPr lang="es-ES" sz="3200" b="1" dirty="0" err="1"/>
                <a:t>Decision‑maker</a:t>
              </a:r>
              <a:r>
                <a:rPr lang="es-ES" sz="3200" b="1" dirty="0"/>
                <a:t> </a:t>
              </a:r>
              <a:r>
                <a:rPr lang="es-ES" sz="3200" b="1" dirty="0" err="1"/>
                <a:t>checklist</a:t>
              </a:r>
              <a:endParaRPr lang="es-ES" sz="3200" b="1" dirty="0"/>
            </a:p>
          </p:txBody>
        </p:sp>
        <p:sp>
          <p:nvSpPr>
            <p:cNvPr id="15" name="CuadroTexto 14">
              <a:extLst>
                <a:ext uri="{FF2B5EF4-FFF2-40B4-BE49-F238E27FC236}">
                  <a16:creationId xmlns:a16="http://schemas.microsoft.com/office/drawing/2014/main" id="{50D82E00-7C16-F0AE-A8DD-E5FECAE08794}"/>
                </a:ext>
              </a:extLst>
            </p:cNvPr>
            <p:cNvSpPr txBox="1"/>
            <p:nvPr/>
          </p:nvSpPr>
          <p:spPr>
            <a:xfrm>
              <a:off x="9601200" y="3799934"/>
              <a:ext cx="6324600" cy="3046988"/>
            </a:xfrm>
            <a:prstGeom prst="rect">
              <a:avLst/>
            </a:prstGeom>
            <a:noFill/>
          </p:spPr>
          <p:txBody>
            <a:bodyPr wrap="square" rtlCol="0">
              <a:spAutoFit/>
            </a:bodyPr>
            <a:lstStyle/>
            <a:p>
              <a:r>
                <a:rPr lang="en-US" sz="3200" dirty="0"/>
                <a:t>☐ Is my area affected?</a:t>
              </a:r>
            </a:p>
            <a:p>
              <a:r>
                <a:rPr lang="en-US" sz="3200" dirty="0"/>
                <a:t>☐ When is the critical time window?</a:t>
              </a:r>
            </a:p>
            <a:p>
              <a:r>
                <a:rPr lang="en-US" sz="3200" dirty="0"/>
                <a:t>☐ How severe could the impacts be?</a:t>
              </a:r>
            </a:p>
            <a:p>
              <a:r>
                <a:rPr lang="en-US" sz="3200" dirty="0"/>
                <a:t>☐ Who or what is exposed?</a:t>
              </a:r>
            </a:p>
            <a:p>
              <a:r>
                <a:rPr lang="en-US" sz="3200" dirty="0"/>
                <a:t>☐ What must be done now?</a:t>
              </a:r>
            </a:p>
            <a:p>
              <a:r>
                <a:rPr lang="en-US" sz="3200" dirty="0"/>
                <a:t>☐ What can wait?</a:t>
              </a:r>
              <a:endParaRPr lang="es-ES" sz="3200" dirty="0"/>
            </a:p>
          </p:txBody>
        </p:sp>
      </p:grpSp>
    </p:spTree>
    <p:extLst>
      <p:ext uri="{BB962C8B-B14F-4D97-AF65-F5344CB8AC3E}">
        <p14:creationId xmlns:p14="http://schemas.microsoft.com/office/powerpoint/2010/main" val="2715433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DD863-C4B7-3B48-14C5-7C119896CDC7}"/>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C9FC150-F781-308B-24BF-9D1AD979B1F9}"/>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14D0AA69-75FE-9284-82B2-FEA0C6217C8D}"/>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10B79596-7CBD-B510-CA8A-B67414BDFA5D}"/>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7421A30B-1722-8065-1350-0A26C5671092}"/>
              </a:ext>
            </a:extLst>
          </p:cNvPr>
          <p:cNvSpPr txBox="1"/>
          <p:nvPr/>
        </p:nvSpPr>
        <p:spPr>
          <a:xfrm>
            <a:off x="2895600" y="109150"/>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7908562C-CC5F-E27B-5DAC-A0D078F4B97B}"/>
              </a:ext>
            </a:extLst>
          </p:cNvPr>
          <p:cNvSpPr txBox="1"/>
          <p:nvPr/>
        </p:nvSpPr>
        <p:spPr>
          <a:xfrm>
            <a:off x="1371600" y="2459852"/>
            <a:ext cx="15068630" cy="646331"/>
          </a:xfrm>
          <a:prstGeom prst="rect">
            <a:avLst/>
          </a:prstGeom>
          <a:noFill/>
        </p:spPr>
        <p:txBody>
          <a:bodyPr wrap="square">
            <a:spAutoFit/>
          </a:bodyPr>
          <a:lstStyle/>
          <a:p>
            <a:r>
              <a:rPr lang="fr-FR" sz="3600" b="1" dirty="0"/>
              <a:t>2. </a:t>
            </a:r>
            <a:r>
              <a:rPr lang="en-US" sz="3600" b="1" dirty="0"/>
              <a:t>What an actionable local warning needs</a:t>
            </a:r>
            <a:endParaRPr lang="fr-FR" sz="2800" dirty="0"/>
          </a:p>
        </p:txBody>
      </p:sp>
      <p:pic>
        <p:nvPicPr>
          <p:cNvPr id="4" name="Picture 2" descr="Imagen">
            <a:extLst>
              <a:ext uri="{FF2B5EF4-FFF2-40B4-BE49-F238E27FC236}">
                <a16:creationId xmlns:a16="http://schemas.microsoft.com/office/drawing/2014/main" id="{AA915096-67D7-26AF-15D8-8698E1821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97C72EAC-580A-C4C8-B0CF-A5B756A57860}"/>
              </a:ext>
            </a:extLst>
          </p:cNvPr>
          <p:cNvSpPr txBox="1"/>
          <p:nvPr/>
        </p:nvSpPr>
        <p:spPr>
          <a:xfrm>
            <a:off x="1828800" y="3394782"/>
            <a:ext cx="6629400" cy="5386090"/>
          </a:xfrm>
          <a:prstGeom prst="rect">
            <a:avLst/>
          </a:prstGeom>
          <a:noFill/>
        </p:spPr>
        <p:txBody>
          <a:bodyPr wrap="square" rtlCol="0">
            <a:spAutoFit/>
          </a:bodyPr>
          <a:lstStyle/>
          <a:p>
            <a:r>
              <a:rPr lang="en-US" sz="3200" b="1" dirty="0"/>
              <a:t>To support timely local decisions</a:t>
            </a:r>
          </a:p>
          <a:p>
            <a:endParaRPr lang="en-US" sz="3200" b="1" dirty="0"/>
          </a:p>
          <a:p>
            <a:pPr marL="285750" indent="-285750">
              <a:buFont typeface="Arial" panose="020B0604020202020204" pitchFamily="34" charset="0"/>
              <a:buChar char="•"/>
            </a:pPr>
            <a:r>
              <a:rPr lang="en-US" sz="2800" b="1" dirty="0"/>
              <a:t>Local relevance</a:t>
            </a:r>
            <a:br>
              <a:rPr lang="en-US" sz="2800" dirty="0"/>
            </a:br>
            <a:r>
              <a:rPr lang="en-US" sz="2800" dirty="0"/>
              <a:t>Impacts expressed in local terms</a:t>
            </a:r>
          </a:p>
          <a:p>
            <a:pPr marL="285750" indent="-285750">
              <a:buFont typeface="Arial" panose="020B0604020202020204" pitchFamily="34" charset="0"/>
              <a:buChar char="•"/>
            </a:pPr>
            <a:r>
              <a:rPr lang="en-US" sz="2800" b="1" dirty="0" err="1"/>
              <a:t>Prioritisation</a:t>
            </a:r>
            <a:br>
              <a:rPr lang="en-US" sz="2800" dirty="0"/>
            </a:br>
            <a:r>
              <a:rPr lang="en-US" sz="2800" dirty="0"/>
              <a:t>What is most critical now?</a:t>
            </a:r>
          </a:p>
          <a:p>
            <a:pPr marL="285750" indent="-285750">
              <a:buFont typeface="Arial" panose="020B0604020202020204" pitchFamily="34" charset="0"/>
              <a:buChar char="•"/>
            </a:pPr>
            <a:r>
              <a:rPr lang="en-US" sz="2800" b="1" dirty="0"/>
              <a:t>Action orientation</a:t>
            </a:r>
            <a:br>
              <a:rPr lang="en-US" sz="2800" dirty="0"/>
            </a:br>
            <a:r>
              <a:rPr lang="en-US" sz="2800" dirty="0"/>
              <a:t>Clear and feasible actions</a:t>
            </a:r>
          </a:p>
          <a:p>
            <a:pPr marL="285750" indent="-285750">
              <a:buFont typeface="Arial" panose="020B0604020202020204" pitchFamily="34" charset="0"/>
              <a:buChar char="•"/>
            </a:pPr>
            <a:r>
              <a:rPr lang="en-US" sz="2800" b="1" dirty="0"/>
              <a:t>Timing</a:t>
            </a:r>
            <a:br>
              <a:rPr lang="en-US" sz="2800" dirty="0"/>
            </a:br>
            <a:r>
              <a:rPr lang="en-US" sz="2800" dirty="0"/>
              <a:t>Preparation vs. response windows</a:t>
            </a:r>
          </a:p>
          <a:p>
            <a:pPr marL="285750" indent="-285750">
              <a:buFont typeface="Arial" panose="020B0604020202020204" pitchFamily="34" charset="0"/>
              <a:buChar char="•"/>
            </a:pPr>
            <a:r>
              <a:rPr lang="en-US" sz="2800" b="1" dirty="0"/>
              <a:t>Consistency</a:t>
            </a:r>
            <a:br>
              <a:rPr lang="en-US" sz="2800" dirty="0"/>
            </a:br>
            <a:r>
              <a:rPr lang="en-US" sz="2800" dirty="0"/>
              <a:t>Full coherence with official warnings</a:t>
            </a:r>
          </a:p>
        </p:txBody>
      </p:sp>
      <p:grpSp>
        <p:nvGrpSpPr>
          <p:cNvPr id="12" name="Grupo 11">
            <a:extLst>
              <a:ext uri="{FF2B5EF4-FFF2-40B4-BE49-F238E27FC236}">
                <a16:creationId xmlns:a16="http://schemas.microsoft.com/office/drawing/2014/main" id="{F0F761A3-67B3-DB87-A375-E0C5119AF7D3}"/>
              </a:ext>
            </a:extLst>
          </p:cNvPr>
          <p:cNvGrpSpPr/>
          <p:nvPr/>
        </p:nvGrpSpPr>
        <p:grpSpPr>
          <a:xfrm>
            <a:off x="8001000" y="2875585"/>
            <a:ext cx="8085868" cy="6424483"/>
            <a:chOff x="8001000" y="2875585"/>
            <a:chExt cx="8085868" cy="6424483"/>
          </a:xfrm>
        </p:grpSpPr>
        <p:graphicFrame>
          <p:nvGraphicFramePr>
            <p:cNvPr id="2" name="Diagrama 1">
              <a:extLst>
                <a:ext uri="{FF2B5EF4-FFF2-40B4-BE49-F238E27FC236}">
                  <a16:creationId xmlns:a16="http://schemas.microsoft.com/office/drawing/2014/main" id="{000934E4-9086-CCD0-C3B1-726A1CF859CA}"/>
                </a:ext>
              </a:extLst>
            </p:cNvPr>
            <p:cNvGraphicFramePr/>
            <p:nvPr>
              <p:extLst>
                <p:ext uri="{D42A27DB-BD31-4B8C-83A1-F6EECF244321}">
                  <p14:modId xmlns:p14="http://schemas.microsoft.com/office/powerpoint/2010/main" val="2090205969"/>
                </p:ext>
              </p:extLst>
            </p:nvPr>
          </p:nvGraphicFramePr>
          <p:xfrm>
            <a:off x="8001000" y="2875585"/>
            <a:ext cx="8085868" cy="642448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Gráfico 8" descr="Objetivo con relleno sólido">
              <a:extLst>
                <a:ext uri="{FF2B5EF4-FFF2-40B4-BE49-F238E27FC236}">
                  <a16:creationId xmlns:a16="http://schemas.microsoft.com/office/drawing/2014/main" id="{BFEF4E4B-94C1-0B1C-832C-DB77E32A2B5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49000" y="4926606"/>
              <a:ext cx="833866" cy="833866"/>
            </a:xfrm>
            <a:prstGeom prst="rect">
              <a:avLst/>
            </a:prstGeom>
          </p:spPr>
        </p:pic>
        <p:pic>
          <p:nvPicPr>
            <p:cNvPr id="11" name="Gráfico 10" descr="Reloj con relleno sólido">
              <a:extLst>
                <a:ext uri="{FF2B5EF4-FFF2-40B4-BE49-F238E27FC236}">
                  <a16:creationId xmlns:a16="http://schemas.microsoft.com/office/drawing/2014/main" id="{04553A3D-6F13-664E-0556-0B19544DE0B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2099352" y="6414704"/>
              <a:ext cx="702248" cy="702248"/>
            </a:xfrm>
            <a:prstGeom prst="rect">
              <a:avLst/>
            </a:prstGeom>
          </p:spPr>
        </p:pic>
      </p:grpSp>
      <p:pic>
        <p:nvPicPr>
          <p:cNvPr id="14" name="Gráfico 13" descr="Prioridades con relleno sólido">
            <a:extLst>
              <a:ext uri="{FF2B5EF4-FFF2-40B4-BE49-F238E27FC236}">
                <a16:creationId xmlns:a16="http://schemas.microsoft.com/office/drawing/2014/main" id="{75D77168-CB9A-A9E6-455C-16EA09651F8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1967734" y="4894993"/>
            <a:ext cx="833866" cy="833866"/>
          </a:xfrm>
          <a:prstGeom prst="rect">
            <a:avLst/>
          </a:prstGeom>
        </p:spPr>
      </p:pic>
      <p:pic>
        <p:nvPicPr>
          <p:cNvPr id="16" name="Gráfico 15" descr="Mano con dedo índice apuntando a la derecha con relleno sólido">
            <a:extLst>
              <a:ext uri="{FF2B5EF4-FFF2-40B4-BE49-F238E27FC236}">
                <a16:creationId xmlns:a16="http://schemas.microsoft.com/office/drawing/2014/main" id="{42BA56AA-FE3C-2BFB-F164-C8DCFF0451CF}"/>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1125200" y="6348895"/>
            <a:ext cx="833866" cy="833866"/>
          </a:xfrm>
          <a:prstGeom prst="rect">
            <a:avLst/>
          </a:prstGeom>
        </p:spPr>
      </p:pic>
    </p:spTree>
    <p:extLst>
      <p:ext uri="{BB962C8B-B14F-4D97-AF65-F5344CB8AC3E}">
        <p14:creationId xmlns:p14="http://schemas.microsoft.com/office/powerpoint/2010/main" val="2781237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191C7-6DCE-EA0E-4022-BFB677099831}"/>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D64FC089-839B-0140-3383-752A14FC7444}"/>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729E5EF2-5A15-B1D0-55A1-934EF88460BB}"/>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2" name="TextBox 24">
            <a:extLst>
              <a:ext uri="{FF2B5EF4-FFF2-40B4-BE49-F238E27FC236}">
                <a16:creationId xmlns:a16="http://schemas.microsoft.com/office/drawing/2014/main" id="{BACA6E05-37A8-8200-5F59-962D86C80ED9}"/>
              </a:ext>
            </a:extLst>
          </p:cNvPr>
          <p:cNvSpPr txBox="1"/>
          <p:nvPr/>
        </p:nvSpPr>
        <p:spPr>
          <a:xfrm>
            <a:off x="2938205" y="419100"/>
            <a:ext cx="14968795" cy="885692"/>
          </a:xfrm>
          <a:prstGeom prst="rect">
            <a:avLst/>
          </a:prstGeom>
        </p:spPr>
        <p:txBody>
          <a:bodyPr wrap="square"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GOBEYOND solution: adding regional and local</a:t>
            </a:r>
          </a:p>
        </p:txBody>
      </p:sp>
      <p:pic>
        <p:nvPicPr>
          <p:cNvPr id="11" name="Picture 2" descr="Imagen">
            <a:extLst>
              <a:ext uri="{FF2B5EF4-FFF2-40B4-BE49-F238E27FC236}">
                <a16:creationId xmlns:a16="http://schemas.microsoft.com/office/drawing/2014/main" id="{BEEA4479-A884-8A11-3178-C3BC43FB893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a 15">
            <a:extLst>
              <a:ext uri="{FF2B5EF4-FFF2-40B4-BE49-F238E27FC236}">
                <a16:creationId xmlns:a16="http://schemas.microsoft.com/office/drawing/2014/main" id="{3E9CBE99-2E41-7F7E-D260-C140A9318AF1}"/>
              </a:ext>
            </a:extLst>
          </p:cNvPr>
          <p:cNvGraphicFramePr>
            <a:graphicFrameLocks noGrp="1"/>
          </p:cNvGraphicFramePr>
          <p:nvPr/>
        </p:nvGraphicFramePr>
        <p:xfrm>
          <a:off x="11490910" y="2503171"/>
          <a:ext cx="6653098" cy="8212468"/>
        </p:xfrm>
        <a:graphic>
          <a:graphicData uri="http://schemas.openxmlformats.org/drawingml/2006/table">
            <a:tbl>
              <a:tblPr/>
              <a:tblGrid>
                <a:gridCol w="6653098">
                  <a:extLst>
                    <a:ext uri="{9D8B030D-6E8A-4147-A177-3AD203B41FA5}">
                      <a16:colId xmlns:a16="http://schemas.microsoft.com/office/drawing/2014/main" val="1191689705"/>
                    </a:ext>
                  </a:extLst>
                </a:gridCol>
              </a:tblGrid>
              <a:tr h="6586689">
                <a:tc>
                  <a:txBody>
                    <a:bodyPr/>
                    <a:lstStyle/>
                    <a:p>
                      <a:pPr fontAlgn="t">
                        <a:lnSpc>
                          <a:spcPct val="100000"/>
                        </a:lnSpc>
                        <a:buNone/>
                      </a:pPr>
                      <a:r>
                        <a:rPr lang="en-US" sz="2800" b="0" i="0" dirty="0">
                          <a:effectLst/>
                          <a:latin typeface="Segoe UI" panose="020B0502040204020203" pitchFamily="34" charset="0"/>
                        </a:rPr>
                        <a:t>1️⃣ </a:t>
                      </a:r>
                      <a:r>
                        <a:rPr lang="en-US" sz="2800" b="1" i="0" dirty="0">
                          <a:effectLst/>
                          <a:latin typeface="Segoe UI" panose="020B0502040204020203" pitchFamily="34" charset="0"/>
                        </a:rPr>
                        <a:t>Official warning</a:t>
                      </a:r>
                      <a:endParaRPr lang="en-US" sz="2800" b="0" i="0" dirty="0">
                        <a:effectLst/>
                        <a:latin typeface="Segoe UI" panose="020B0502040204020203" pitchFamily="34" charset="0"/>
                      </a:endParaRPr>
                    </a:p>
                    <a:p>
                      <a:pPr fontAlgn="t">
                        <a:lnSpc>
                          <a:spcPct val="100000"/>
                        </a:lnSpc>
                        <a:buFont typeface="Arial" panose="020B0604020202020204" pitchFamily="34" charset="0"/>
                        <a:buChar char="•"/>
                      </a:pPr>
                      <a:r>
                        <a:rPr lang="en-US" sz="2800" b="0" i="0" dirty="0">
                          <a:effectLst/>
                          <a:latin typeface="Segoe UI" panose="020B0502040204020203" pitchFamily="34" charset="0"/>
                        </a:rPr>
                        <a:t>Regional orange warning for heavy rainfall</a:t>
                      </a:r>
                    </a:p>
                    <a:p>
                      <a:pPr fontAlgn="t">
                        <a:lnSpc>
                          <a:spcPct val="100000"/>
                        </a:lnSpc>
                        <a:buNone/>
                      </a:pPr>
                      <a:r>
                        <a:rPr lang="en-US" sz="2800" b="0" i="0" dirty="0">
                          <a:effectLst/>
                          <a:latin typeface="Segoe UI" panose="020B0502040204020203" pitchFamily="34" charset="0"/>
                        </a:rPr>
                        <a:t>2️⃣ </a:t>
                      </a:r>
                      <a:r>
                        <a:rPr lang="en-US" sz="2800" b="1" i="0" dirty="0">
                          <a:effectLst/>
                          <a:latin typeface="Segoe UI" panose="020B0502040204020203" pitchFamily="34" charset="0"/>
                        </a:rPr>
                        <a:t>Project contribution</a:t>
                      </a:r>
                      <a:endParaRPr lang="en-US" sz="2800" b="0" i="0" dirty="0">
                        <a:effectLst/>
                        <a:latin typeface="Segoe UI" panose="020B0502040204020203" pitchFamily="34" charset="0"/>
                      </a:endParaRPr>
                    </a:p>
                    <a:p>
                      <a:pPr fontAlgn="t">
                        <a:lnSpc>
                          <a:spcPct val="100000"/>
                        </a:lnSpc>
                        <a:buFont typeface="Arial" panose="020B0604020202020204" pitchFamily="34" charset="0"/>
                        <a:buChar char="•"/>
                      </a:pPr>
                      <a:r>
                        <a:rPr lang="en-US" sz="2800" b="0" i="0" dirty="0">
                          <a:effectLst/>
                          <a:latin typeface="Segoe UI" panose="020B0502040204020203" pitchFamily="34" charset="0"/>
                        </a:rPr>
                        <a:t>Identification of local flood‑prone areas</a:t>
                      </a:r>
                    </a:p>
                    <a:p>
                      <a:pPr fontAlgn="t">
                        <a:lnSpc>
                          <a:spcPct val="100000"/>
                        </a:lnSpc>
                        <a:buFont typeface="Arial" panose="020B0604020202020204" pitchFamily="34" charset="0"/>
                        <a:buChar char="•"/>
                      </a:pPr>
                      <a:r>
                        <a:rPr lang="en-US" sz="2800" b="0" i="0" dirty="0">
                          <a:effectLst/>
                          <a:latin typeface="Segoe UI" panose="020B0502040204020203" pitchFamily="34" charset="0"/>
                        </a:rPr>
                        <a:t>Expected impacts on specific infrastructure</a:t>
                      </a:r>
                    </a:p>
                    <a:p>
                      <a:pPr fontAlgn="t">
                        <a:lnSpc>
                          <a:spcPct val="100000"/>
                        </a:lnSpc>
                        <a:buFont typeface="Arial" panose="020B0604020202020204" pitchFamily="34" charset="0"/>
                        <a:buChar char="•"/>
                      </a:pPr>
                      <a:r>
                        <a:rPr lang="en-US" sz="2800" b="0" i="0" dirty="0">
                          <a:effectLst/>
                          <a:latin typeface="Segoe UI" panose="020B0502040204020203" pitchFamily="34" charset="0"/>
                        </a:rPr>
                        <a:t>Time window refined for local context</a:t>
                      </a:r>
                    </a:p>
                    <a:p>
                      <a:pPr fontAlgn="t">
                        <a:lnSpc>
                          <a:spcPct val="100000"/>
                        </a:lnSpc>
                        <a:buNone/>
                      </a:pPr>
                      <a:r>
                        <a:rPr lang="en-US" sz="2800" b="0" i="0" dirty="0">
                          <a:effectLst/>
                          <a:latin typeface="Segoe UI" panose="020B0502040204020203" pitchFamily="34" charset="0"/>
                        </a:rPr>
                        <a:t>3️⃣ </a:t>
                      </a:r>
                      <a:r>
                        <a:rPr lang="en-US" sz="2800" b="1" i="0" dirty="0">
                          <a:effectLst/>
                          <a:latin typeface="Segoe UI" panose="020B0502040204020203" pitchFamily="34" charset="0"/>
                        </a:rPr>
                        <a:t>Local impact‑based warning</a:t>
                      </a:r>
                      <a:endParaRPr lang="en-US" sz="2800" b="0" i="0" dirty="0">
                        <a:effectLst/>
                        <a:latin typeface="Segoe UI" panose="020B0502040204020203" pitchFamily="34" charset="0"/>
                      </a:endParaRPr>
                    </a:p>
                    <a:p>
                      <a:pPr fontAlgn="t">
                        <a:lnSpc>
                          <a:spcPct val="100000"/>
                        </a:lnSpc>
                        <a:buFont typeface="Arial" panose="020B0604020202020204" pitchFamily="34" charset="0"/>
                        <a:buChar char="•"/>
                      </a:pPr>
                      <a:r>
                        <a:rPr lang="en-US" sz="2800" b="0" i="0" dirty="0">
                          <a:effectLst/>
                          <a:latin typeface="Segoe UI" panose="020B0502040204020203" pitchFamily="34" charset="0"/>
                        </a:rPr>
                        <a:t>Focus on affected critical points</a:t>
                      </a:r>
                    </a:p>
                    <a:p>
                      <a:pPr fontAlgn="t">
                        <a:lnSpc>
                          <a:spcPct val="100000"/>
                        </a:lnSpc>
                        <a:buFont typeface="Arial" panose="020B0604020202020204" pitchFamily="34" charset="0"/>
                        <a:buChar char="•"/>
                      </a:pPr>
                      <a:r>
                        <a:rPr lang="en-US" sz="2800" b="0" i="0" dirty="0">
                          <a:effectLst/>
                          <a:latin typeface="Segoe UI" panose="020B0502040204020203" pitchFamily="34" charset="0"/>
                        </a:rPr>
                        <a:t>Clear </a:t>
                      </a:r>
                      <a:r>
                        <a:rPr lang="en-US" sz="2800" b="0" i="0" dirty="0" err="1">
                          <a:effectLst/>
                          <a:latin typeface="Segoe UI" panose="020B0502040204020203" pitchFamily="34" charset="0"/>
                        </a:rPr>
                        <a:t>prioritised</a:t>
                      </a:r>
                      <a:r>
                        <a:rPr lang="en-US" sz="2800" b="0" i="0" dirty="0">
                          <a:effectLst/>
                          <a:latin typeface="Segoe UI" panose="020B0502040204020203" pitchFamily="34" charset="0"/>
                        </a:rPr>
                        <a:t> actions</a:t>
                      </a:r>
                    </a:p>
                    <a:p>
                      <a:pPr fontAlgn="t">
                        <a:lnSpc>
                          <a:spcPct val="100000"/>
                        </a:lnSpc>
                        <a:buFont typeface="Arial" panose="020B0604020202020204" pitchFamily="34" charset="0"/>
                        <a:buChar char="•"/>
                      </a:pPr>
                      <a:r>
                        <a:rPr lang="en-US" sz="2800" b="0" i="0" dirty="0">
                          <a:effectLst/>
                          <a:latin typeface="Segoe UI" panose="020B0502040204020203" pitchFamily="34" charset="0"/>
                        </a:rPr>
                        <a:t>Distinction between “prepare” and “act”</a:t>
                      </a:r>
                    </a:p>
                    <a:p>
                      <a:pPr fontAlgn="t">
                        <a:lnSpc>
                          <a:spcPct val="100000"/>
                        </a:lnSpc>
                        <a:buNone/>
                      </a:pPr>
                      <a:r>
                        <a:rPr lang="en-US" sz="2800" b="0" i="0" dirty="0">
                          <a:effectLst/>
                          <a:latin typeface="Segoe UI" panose="020B0502040204020203" pitchFamily="34" charset="0"/>
                        </a:rPr>
                        <a:t>4️⃣ </a:t>
                      </a:r>
                      <a:r>
                        <a:rPr lang="en-US" sz="2800" b="1" i="0" dirty="0">
                          <a:effectLst/>
                          <a:latin typeface="Segoe UI" panose="020B0502040204020203" pitchFamily="34" charset="0"/>
                        </a:rPr>
                        <a:t>Outcome</a:t>
                      </a:r>
                      <a:endParaRPr lang="en-US" sz="2800" b="0" i="0" dirty="0">
                        <a:effectLst/>
                        <a:latin typeface="Segoe UI" panose="020B0502040204020203" pitchFamily="34" charset="0"/>
                      </a:endParaRPr>
                    </a:p>
                    <a:p>
                      <a:pPr fontAlgn="t">
                        <a:lnSpc>
                          <a:spcPct val="100000"/>
                        </a:lnSpc>
                        <a:buFont typeface="Arial" panose="020B0604020202020204" pitchFamily="34" charset="0"/>
                        <a:buChar char="•"/>
                      </a:pPr>
                      <a:r>
                        <a:rPr lang="en-US" sz="2800" b="0" i="0" dirty="0">
                          <a:effectLst/>
                          <a:latin typeface="Segoe UI" panose="020B0502040204020203" pitchFamily="34" charset="0"/>
                        </a:rPr>
                        <a:t>Earlier </a:t>
                      </a:r>
                      <a:r>
                        <a:rPr lang="en-US" sz="2800" b="0" i="0" dirty="0" err="1">
                          <a:effectLst/>
                          <a:latin typeface="Segoe UI" panose="020B0502040204020203" pitchFamily="34" charset="0"/>
                        </a:rPr>
                        <a:t>mobilisation</a:t>
                      </a:r>
                      <a:r>
                        <a:rPr lang="en-US" sz="2800" b="0" i="0" dirty="0">
                          <a:effectLst/>
                          <a:latin typeface="Segoe UI" panose="020B0502040204020203" pitchFamily="34" charset="0"/>
                        </a:rPr>
                        <a:t> of local services</a:t>
                      </a:r>
                    </a:p>
                    <a:p>
                      <a:pPr fontAlgn="t">
                        <a:lnSpc>
                          <a:spcPct val="100000"/>
                        </a:lnSpc>
                        <a:buFont typeface="Arial" panose="020B0604020202020204" pitchFamily="34" charset="0"/>
                        <a:buChar char="•"/>
                      </a:pPr>
                      <a:r>
                        <a:rPr lang="en-US" sz="2800" b="0" i="0" dirty="0">
                          <a:effectLst/>
                          <a:latin typeface="Segoe UI" panose="020B0502040204020203" pitchFamily="34" charset="0"/>
                        </a:rPr>
                        <a:t>More targeted actions</a:t>
                      </a:r>
                    </a:p>
                    <a:p>
                      <a:pPr fontAlgn="t">
                        <a:lnSpc>
                          <a:spcPct val="100000"/>
                        </a:lnSpc>
                        <a:buFont typeface="Arial" panose="020B0604020202020204" pitchFamily="34" charset="0"/>
                        <a:buChar char="•"/>
                      </a:pPr>
                      <a:r>
                        <a:rPr lang="en-US" sz="2800" b="0" i="0" dirty="0">
                          <a:effectLst/>
                          <a:latin typeface="Segoe UI" panose="020B0502040204020203" pitchFamily="34" charset="0"/>
                        </a:rPr>
                        <a:t>Reduced uncertainty for decision‑makers</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2784261692"/>
                  </a:ext>
                </a:extLst>
              </a:tr>
              <a:tr h="866788">
                <a:tc>
                  <a:txBody>
                    <a:bodyPr/>
                    <a:lstStyle/>
                    <a:p>
                      <a:endParaRPr lang="es-ES"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2305183129"/>
                  </a:ext>
                </a:extLst>
              </a:tr>
            </a:tbl>
          </a:graphicData>
        </a:graphic>
      </p:graphicFrame>
      <p:pic>
        <p:nvPicPr>
          <p:cNvPr id="7" name="Imagen 6">
            <a:extLst>
              <a:ext uri="{FF2B5EF4-FFF2-40B4-BE49-F238E27FC236}">
                <a16:creationId xmlns:a16="http://schemas.microsoft.com/office/drawing/2014/main" id="{16C0DB84-575B-4B1D-381B-2CCA2C76AC9E}"/>
              </a:ext>
            </a:extLst>
          </p:cNvPr>
          <p:cNvPicPr>
            <a:picLocks noChangeAspect="1"/>
          </p:cNvPicPr>
          <p:nvPr/>
        </p:nvPicPr>
        <p:blipFill>
          <a:blip r:embed="rId5">
            <a:extLst>
              <a:ext uri="{28A0092B-C50C-407E-A947-70E740481C1C}">
                <a14:useLocalDpi xmlns:a14="http://schemas.microsoft.com/office/drawing/2010/main" val="0"/>
              </a:ext>
            </a:extLst>
          </a:blip>
          <a:srcRect l="7344"/>
          <a:stretch>
            <a:fillRect/>
          </a:stretch>
        </p:blipFill>
        <p:spPr>
          <a:xfrm>
            <a:off x="676355" y="2790638"/>
            <a:ext cx="10629119" cy="5400862"/>
          </a:xfrm>
          <a:prstGeom prst="rect">
            <a:avLst/>
          </a:prstGeom>
        </p:spPr>
      </p:pic>
      <p:sp>
        <p:nvSpPr>
          <p:cNvPr id="8" name="CuadroTexto 7">
            <a:extLst>
              <a:ext uri="{FF2B5EF4-FFF2-40B4-BE49-F238E27FC236}">
                <a16:creationId xmlns:a16="http://schemas.microsoft.com/office/drawing/2014/main" id="{760E76AF-99EF-0781-A2DD-7501226A0B85}"/>
              </a:ext>
            </a:extLst>
          </p:cNvPr>
          <p:cNvSpPr txBox="1"/>
          <p:nvPr/>
        </p:nvSpPr>
        <p:spPr>
          <a:xfrm>
            <a:off x="2743200" y="8039100"/>
            <a:ext cx="3733800" cy="646331"/>
          </a:xfrm>
          <a:prstGeom prst="rect">
            <a:avLst/>
          </a:prstGeom>
          <a:noFill/>
        </p:spPr>
        <p:txBody>
          <a:bodyPr wrap="square" rtlCol="0">
            <a:spAutoFit/>
          </a:bodyPr>
          <a:lstStyle/>
          <a:p>
            <a:pPr algn="ctr"/>
            <a:r>
              <a:rPr lang="es-ES" sz="3600" b="1" dirty="0">
                <a:solidFill>
                  <a:srgbClr val="FF0000"/>
                </a:solidFill>
              </a:rPr>
              <a:t>Regional + Local</a:t>
            </a:r>
            <a:endParaRPr lang="es-ES" b="1" dirty="0">
              <a:solidFill>
                <a:srgbClr val="FF0000"/>
              </a:solidFill>
            </a:endParaRPr>
          </a:p>
        </p:txBody>
      </p:sp>
    </p:spTree>
    <p:extLst>
      <p:ext uri="{BB962C8B-B14F-4D97-AF65-F5344CB8AC3E}">
        <p14:creationId xmlns:p14="http://schemas.microsoft.com/office/powerpoint/2010/main" val="3723321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6282D-606F-BE53-4347-BB0020287D35}"/>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123DE5D5-C1FA-8A65-C3BB-2AE191CC5F35}"/>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23404CE4-DC27-1A67-A97C-73602779C1A4}"/>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2" name="TextBox 24">
            <a:extLst>
              <a:ext uri="{FF2B5EF4-FFF2-40B4-BE49-F238E27FC236}">
                <a16:creationId xmlns:a16="http://schemas.microsoft.com/office/drawing/2014/main" id="{2B636888-D9B8-6205-C469-F5E391B13B03}"/>
              </a:ext>
            </a:extLst>
          </p:cNvPr>
          <p:cNvSpPr txBox="1"/>
          <p:nvPr/>
        </p:nvSpPr>
        <p:spPr>
          <a:xfrm>
            <a:off x="2938205" y="419100"/>
            <a:ext cx="14968795" cy="885692"/>
          </a:xfrm>
          <a:prstGeom prst="rect">
            <a:avLst/>
          </a:prstGeom>
        </p:spPr>
        <p:txBody>
          <a:bodyPr wrap="square"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GOBEYOND solution: adding regional and local</a:t>
            </a:r>
          </a:p>
        </p:txBody>
      </p:sp>
      <p:pic>
        <p:nvPicPr>
          <p:cNvPr id="11" name="Picture 2" descr="Imagen">
            <a:extLst>
              <a:ext uri="{FF2B5EF4-FFF2-40B4-BE49-F238E27FC236}">
                <a16:creationId xmlns:a16="http://schemas.microsoft.com/office/drawing/2014/main" id="{7F98C4F5-21DD-C03D-0466-BA733D751F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upo 25">
            <a:extLst>
              <a:ext uri="{FF2B5EF4-FFF2-40B4-BE49-F238E27FC236}">
                <a16:creationId xmlns:a16="http://schemas.microsoft.com/office/drawing/2014/main" id="{483AE3C2-9E0C-C76E-8A47-50CB6C4F5C49}"/>
              </a:ext>
            </a:extLst>
          </p:cNvPr>
          <p:cNvGrpSpPr/>
          <p:nvPr/>
        </p:nvGrpSpPr>
        <p:grpSpPr>
          <a:xfrm>
            <a:off x="676355" y="1537355"/>
            <a:ext cx="7467829" cy="3329527"/>
            <a:chOff x="1582327" y="1683185"/>
            <a:chExt cx="7467829" cy="3329527"/>
          </a:xfrm>
        </p:grpSpPr>
        <p:pic>
          <p:nvPicPr>
            <p:cNvPr id="13" name="Imagen 12">
              <a:extLst>
                <a:ext uri="{FF2B5EF4-FFF2-40B4-BE49-F238E27FC236}">
                  <a16:creationId xmlns:a16="http://schemas.microsoft.com/office/drawing/2014/main" id="{DDB4C209-3499-74E0-7936-6E07C99F707F}"/>
                </a:ext>
              </a:extLst>
            </p:cNvPr>
            <p:cNvPicPr>
              <a:picLocks noChangeAspect="1"/>
            </p:cNvPicPr>
            <p:nvPr/>
          </p:nvPicPr>
          <p:blipFill>
            <a:blip r:embed="rId5"/>
            <a:stretch>
              <a:fillRect/>
            </a:stretch>
          </p:blipFill>
          <p:spPr>
            <a:xfrm>
              <a:off x="1582327" y="1683185"/>
              <a:ext cx="7467829" cy="3329527"/>
            </a:xfrm>
            <a:prstGeom prst="rect">
              <a:avLst/>
            </a:prstGeom>
          </p:spPr>
        </p:pic>
        <p:sp>
          <p:nvSpPr>
            <p:cNvPr id="17" name="CuadroTexto 16">
              <a:extLst>
                <a:ext uri="{FF2B5EF4-FFF2-40B4-BE49-F238E27FC236}">
                  <a16:creationId xmlns:a16="http://schemas.microsoft.com/office/drawing/2014/main" id="{5903C35E-1D48-72CE-0694-84C235E9C771}"/>
                </a:ext>
              </a:extLst>
            </p:cNvPr>
            <p:cNvSpPr txBox="1"/>
            <p:nvPr/>
          </p:nvSpPr>
          <p:spPr>
            <a:xfrm>
              <a:off x="6254226" y="3621332"/>
              <a:ext cx="1750800" cy="584775"/>
            </a:xfrm>
            <a:prstGeom prst="rect">
              <a:avLst/>
            </a:prstGeom>
            <a:noFill/>
          </p:spPr>
          <p:txBody>
            <a:bodyPr wrap="none" rtlCol="0">
              <a:spAutoFit/>
            </a:bodyPr>
            <a:lstStyle/>
            <a:p>
              <a:r>
                <a:rPr lang="es-ES" sz="3200" b="1" dirty="0">
                  <a:solidFill>
                    <a:srgbClr val="FF0000"/>
                  </a:solidFill>
                </a:rPr>
                <a:t>Estepona</a:t>
              </a:r>
              <a:endParaRPr lang="es-ES" b="1" dirty="0">
                <a:solidFill>
                  <a:srgbClr val="FF0000"/>
                </a:solidFill>
              </a:endParaRPr>
            </a:p>
          </p:txBody>
        </p:sp>
        <p:cxnSp>
          <p:nvCxnSpPr>
            <p:cNvPr id="20" name="Conector recto de flecha 19">
              <a:extLst>
                <a:ext uri="{FF2B5EF4-FFF2-40B4-BE49-F238E27FC236}">
                  <a16:creationId xmlns:a16="http://schemas.microsoft.com/office/drawing/2014/main" id="{36A0B72A-9FA8-9952-021B-41FC1B588D2C}"/>
                </a:ext>
              </a:extLst>
            </p:cNvPr>
            <p:cNvCxnSpPr/>
            <p:nvPr/>
          </p:nvCxnSpPr>
          <p:spPr>
            <a:xfrm flipH="1" flipV="1">
              <a:off x="5873226" y="3740585"/>
              <a:ext cx="381000" cy="152400"/>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pic>
        <p:nvPicPr>
          <p:cNvPr id="22" name="Imagen 21">
            <a:extLst>
              <a:ext uri="{FF2B5EF4-FFF2-40B4-BE49-F238E27FC236}">
                <a16:creationId xmlns:a16="http://schemas.microsoft.com/office/drawing/2014/main" id="{F2131E10-6065-883C-0D3A-5EA281982F9C}"/>
              </a:ext>
            </a:extLst>
          </p:cNvPr>
          <p:cNvPicPr>
            <a:picLocks noChangeAspect="1"/>
          </p:cNvPicPr>
          <p:nvPr/>
        </p:nvPicPr>
        <p:blipFill>
          <a:blip r:embed="rId6"/>
          <a:stretch>
            <a:fillRect/>
          </a:stretch>
        </p:blipFill>
        <p:spPr>
          <a:xfrm>
            <a:off x="10972800" y="1641016"/>
            <a:ext cx="5959497" cy="2664284"/>
          </a:xfrm>
          <a:prstGeom prst="rect">
            <a:avLst/>
          </a:prstGeom>
        </p:spPr>
      </p:pic>
      <p:pic>
        <p:nvPicPr>
          <p:cNvPr id="24" name="Imagen 23">
            <a:extLst>
              <a:ext uri="{FF2B5EF4-FFF2-40B4-BE49-F238E27FC236}">
                <a16:creationId xmlns:a16="http://schemas.microsoft.com/office/drawing/2014/main" id="{0AF26459-5E52-AADA-C1CA-555F56759BE9}"/>
              </a:ext>
            </a:extLst>
          </p:cNvPr>
          <p:cNvPicPr>
            <a:picLocks noChangeAspect="1"/>
          </p:cNvPicPr>
          <p:nvPr/>
        </p:nvPicPr>
        <p:blipFill>
          <a:blip r:embed="rId7"/>
          <a:stretch>
            <a:fillRect/>
          </a:stretch>
        </p:blipFill>
        <p:spPr>
          <a:xfrm>
            <a:off x="4072711" y="4641524"/>
            <a:ext cx="10979874" cy="5657144"/>
          </a:xfrm>
          <a:prstGeom prst="rect">
            <a:avLst/>
          </a:prstGeom>
        </p:spPr>
      </p:pic>
      <p:sp>
        <p:nvSpPr>
          <p:cNvPr id="6" name="Rectángulo 5">
            <a:extLst>
              <a:ext uri="{FF2B5EF4-FFF2-40B4-BE49-F238E27FC236}">
                <a16:creationId xmlns:a16="http://schemas.microsoft.com/office/drawing/2014/main" id="{D515234E-29AE-AEF9-A6E3-1DB2AA82F488}"/>
              </a:ext>
            </a:extLst>
          </p:cNvPr>
          <p:cNvSpPr/>
          <p:nvPr/>
        </p:nvSpPr>
        <p:spPr>
          <a:xfrm>
            <a:off x="381000" y="6069131"/>
            <a:ext cx="3410032" cy="153015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2400" b="1" dirty="0"/>
              <a:t>ANIMAL SHELTER</a:t>
            </a:r>
          </a:p>
          <a:p>
            <a:pPr algn="ctr"/>
            <a:r>
              <a:rPr lang="en-US" sz="2400" b="1" dirty="0"/>
              <a:t>(CLOSE TO RIVER)</a:t>
            </a:r>
          </a:p>
          <a:p>
            <a:pPr algn="ctr"/>
            <a:endParaRPr lang="en-US" sz="2400" b="1" dirty="0"/>
          </a:p>
          <a:p>
            <a:pPr algn="ctr"/>
            <a:r>
              <a:rPr lang="en-US" sz="2400" b="1" dirty="0"/>
              <a:t>CONCRETE ACTIONS</a:t>
            </a:r>
          </a:p>
        </p:txBody>
      </p:sp>
      <p:cxnSp>
        <p:nvCxnSpPr>
          <p:cNvPr id="12" name="Conector recto de flecha 11">
            <a:extLst>
              <a:ext uri="{FF2B5EF4-FFF2-40B4-BE49-F238E27FC236}">
                <a16:creationId xmlns:a16="http://schemas.microsoft.com/office/drawing/2014/main" id="{CE54D06A-5BEB-5123-9A82-626C914FEFD8}"/>
              </a:ext>
            </a:extLst>
          </p:cNvPr>
          <p:cNvCxnSpPr>
            <a:cxnSpLocks/>
            <a:stCxn id="6" idx="3"/>
          </p:cNvCxnSpPr>
          <p:nvPr/>
        </p:nvCxnSpPr>
        <p:spPr>
          <a:xfrm>
            <a:off x="3791032" y="6834210"/>
            <a:ext cx="3752768" cy="1101302"/>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Rectángulo 14">
            <a:extLst>
              <a:ext uri="{FF2B5EF4-FFF2-40B4-BE49-F238E27FC236}">
                <a16:creationId xmlns:a16="http://schemas.microsoft.com/office/drawing/2014/main" id="{C3AAFD75-CA5A-9119-264B-6FAD3B9C6FBB}"/>
              </a:ext>
            </a:extLst>
          </p:cNvPr>
          <p:cNvSpPr/>
          <p:nvPr/>
        </p:nvSpPr>
        <p:spPr>
          <a:xfrm>
            <a:off x="15334264" y="5708662"/>
            <a:ext cx="2648936" cy="153015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2400" b="1" dirty="0"/>
              <a:t>FLOODABLE FORDS</a:t>
            </a:r>
          </a:p>
          <a:p>
            <a:pPr algn="ctr"/>
            <a:endParaRPr lang="en-US" sz="2400" b="1" dirty="0"/>
          </a:p>
          <a:p>
            <a:pPr algn="ctr"/>
            <a:r>
              <a:rPr lang="en-US" sz="2400" b="1" dirty="0"/>
              <a:t>CONCRETE ACTIONS</a:t>
            </a:r>
          </a:p>
        </p:txBody>
      </p:sp>
      <p:cxnSp>
        <p:nvCxnSpPr>
          <p:cNvPr id="18" name="Conector recto de flecha 17">
            <a:extLst>
              <a:ext uri="{FF2B5EF4-FFF2-40B4-BE49-F238E27FC236}">
                <a16:creationId xmlns:a16="http://schemas.microsoft.com/office/drawing/2014/main" id="{B099C9B0-A504-FB93-83C8-302869F8C306}"/>
              </a:ext>
            </a:extLst>
          </p:cNvPr>
          <p:cNvCxnSpPr>
            <a:cxnSpLocks/>
            <a:stCxn id="15" idx="1"/>
          </p:cNvCxnSpPr>
          <p:nvPr/>
        </p:nvCxnSpPr>
        <p:spPr>
          <a:xfrm flipH="1">
            <a:off x="10591800" y="6473741"/>
            <a:ext cx="4742464" cy="879559"/>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Conector recto de flecha 29">
            <a:extLst>
              <a:ext uri="{FF2B5EF4-FFF2-40B4-BE49-F238E27FC236}">
                <a16:creationId xmlns:a16="http://schemas.microsoft.com/office/drawing/2014/main" id="{9CE394DF-5B1F-1C2C-0701-B34C0990777E}"/>
              </a:ext>
            </a:extLst>
          </p:cNvPr>
          <p:cNvCxnSpPr>
            <a:cxnSpLocks/>
            <a:stCxn id="15" idx="1"/>
          </p:cNvCxnSpPr>
          <p:nvPr/>
        </p:nvCxnSpPr>
        <p:spPr>
          <a:xfrm flipH="1">
            <a:off x="10591800" y="6473741"/>
            <a:ext cx="4742464" cy="1933143"/>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766155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a:extLst>
            <a:ext uri="{FF2B5EF4-FFF2-40B4-BE49-F238E27FC236}">
              <a16:creationId xmlns:a16="http://schemas.microsoft.com/office/drawing/2014/main" id="{C0098EC7-E547-559E-9667-01BD6EE7E4D2}"/>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0030AA36-9CD8-FB18-1747-7523130A2529}"/>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a:p>
        </p:txBody>
      </p:sp>
      <p:sp>
        <p:nvSpPr>
          <p:cNvPr id="24" name="TextBox 24">
            <a:extLst>
              <a:ext uri="{FF2B5EF4-FFF2-40B4-BE49-F238E27FC236}">
                <a16:creationId xmlns:a16="http://schemas.microsoft.com/office/drawing/2014/main" id="{F95C6204-5F33-6BB4-E75F-F4F77AA69516}"/>
              </a:ext>
            </a:extLst>
          </p:cNvPr>
          <p:cNvSpPr txBox="1"/>
          <p:nvPr/>
        </p:nvSpPr>
        <p:spPr>
          <a:xfrm>
            <a:off x="2866274" y="495300"/>
            <a:ext cx="11078326" cy="885692"/>
          </a:xfrm>
          <a:prstGeom prst="rect">
            <a:avLst/>
          </a:prstGeom>
        </p:spPr>
        <p:txBody>
          <a:bodyPr wrap="square"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Overview of the EMA’s main functions</a:t>
            </a:r>
          </a:p>
        </p:txBody>
      </p:sp>
      <p:sp>
        <p:nvSpPr>
          <p:cNvPr id="40" name="TextBox 40">
            <a:extLst>
              <a:ext uri="{FF2B5EF4-FFF2-40B4-BE49-F238E27FC236}">
                <a16:creationId xmlns:a16="http://schemas.microsoft.com/office/drawing/2014/main" id="{3D8F5D68-AB70-7F39-B997-3026F3007CE2}"/>
              </a:ext>
            </a:extLst>
          </p:cNvPr>
          <p:cNvSpPr txBox="1"/>
          <p:nvPr/>
        </p:nvSpPr>
        <p:spPr>
          <a:xfrm>
            <a:off x="1665689" y="1610288"/>
            <a:ext cx="10744200" cy="756361"/>
          </a:xfrm>
          <a:prstGeom prst="rect">
            <a:avLst/>
          </a:prstGeom>
        </p:spPr>
        <p:txBody>
          <a:bodyPr wrap="square" lIns="0" tIns="0" rIns="0" bIns="0" rtlCol="0" anchor="t">
            <a:spAutoFit/>
          </a:bodyPr>
          <a:lstStyle/>
          <a:p>
            <a:pPr>
              <a:lnSpc>
                <a:spcPts val="2859"/>
              </a:lnSpc>
              <a:spcBef>
                <a:spcPct val="0"/>
              </a:spcBef>
            </a:pPr>
            <a:r>
              <a:rPr lang="en-US" sz="2800" b="1" dirty="0">
                <a:solidFill>
                  <a:srgbClr val="000000"/>
                </a:solidFill>
                <a:latin typeface="Helvetica Now" panose="020B0604020202020204" charset="0"/>
                <a:ea typeface="Helvetica Now Bold"/>
                <a:cs typeface="Helvetica Now Bold"/>
                <a:sym typeface="Helvetica Now Bold"/>
              </a:rPr>
              <a:t>Andalusian Agency for Emergency Management (EMA): From Warning to Coordinated Action</a:t>
            </a:r>
            <a:endParaRPr lang="en-US" sz="2800" dirty="0">
              <a:solidFill>
                <a:srgbClr val="000000"/>
              </a:solidFill>
              <a:latin typeface="Helvetica Now" panose="020B0604020202020204" charset="0"/>
              <a:ea typeface="Helvetica Now Bold"/>
              <a:cs typeface="Helvetica Now Bold"/>
              <a:sym typeface="Helvetica Now Bold"/>
            </a:endParaRPr>
          </a:p>
        </p:txBody>
      </p:sp>
      <p:graphicFrame>
        <p:nvGraphicFramePr>
          <p:cNvPr id="28" name="Diagrama 27">
            <a:extLst>
              <a:ext uri="{FF2B5EF4-FFF2-40B4-BE49-F238E27FC236}">
                <a16:creationId xmlns:a16="http://schemas.microsoft.com/office/drawing/2014/main" id="{509D0B81-DDC0-BB12-4553-B2C911757D7E}"/>
              </a:ext>
            </a:extLst>
          </p:cNvPr>
          <p:cNvGraphicFramePr/>
          <p:nvPr>
            <p:extLst>
              <p:ext uri="{D42A27DB-BD31-4B8C-83A1-F6EECF244321}">
                <p14:modId xmlns:p14="http://schemas.microsoft.com/office/powerpoint/2010/main" val="3731445974"/>
              </p:ext>
            </p:extLst>
          </p:nvPr>
        </p:nvGraphicFramePr>
        <p:xfrm>
          <a:off x="13182601" y="1663700"/>
          <a:ext cx="4419603" cy="812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26" name="Picture 2" descr="Imagen">
            <a:extLst>
              <a:ext uri="{FF2B5EF4-FFF2-40B4-BE49-F238E27FC236}">
                <a16:creationId xmlns:a16="http://schemas.microsoft.com/office/drawing/2014/main" id="{99DE0F32-62F0-F080-F2C2-C97DDFF7535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4187" y="8197527"/>
            <a:ext cx="1999149" cy="19828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creenshot_20240410_125735_com.facebook.katana_edit_325663347822181">
            <a:extLst>
              <a:ext uri="{FF2B5EF4-FFF2-40B4-BE49-F238E27FC236}">
                <a16:creationId xmlns:a16="http://schemas.microsoft.com/office/drawing/2014/main" id="{FEE91D64-668D-0711-1D3F-DD835C18F78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5200" y="7024335"/>
            <a:ext cx="3619500" cy="269116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ndalucía tendrá una gran unidad con 5.000 efectivos para hacer frente ...">
            <a:extLst>
              <a:ext uri="{FF2B5EF4-FFF2-40B4-BE49-F238E27FC236}">
                <a16:creationId xmlns:a16="http://schemas.microsoft.com/office/drawing/2014/main" id="{CB0FAA8B-CE34-394F-9AD4-A21ECE6AB4AF}"/>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77100" y="7024335"/>
            <a:ext cx="3895438" cy="2691165"/>
          </a:xfrm>
          <a:prstGeom prst="rect">
            <a:avLst/>
          </a:prstGeom>
          <a:noFill/>
          <a:extLst>
            <a:ext uri="{909E8E84-426E-40DD-AFC4-6F175D3DCCD1}">
              <a14:hiddenFill xmlns:a14="http://schemas.microsoft.com/office/drawing/2010/main">
                <a:solidFill>
                  <a:srgbClr val="FFFFFF"/>
                </a:solidFill>
              </a14:hiddenFill>
            </a:ext>
          </a:extLst>
        </p:spPr>
      </p:pic>
      <p:sp>
        <p:nvSpPr>
          <p:cNvPr id="32" name="CuadroTexto 31">
            <a:extLst>
              <a:ext uri="{FF2B5EF4-FFF2-40B4-BE49-F238E27FC236}">
                <a16:creationId xmlns:a16="http://schemas.microsoft.com/office/drawing/2014/main" id="{E91EC78F-7A4E-D09F-D953-51265C4E5E1C}"/>
              </a:ext>
            </a:extLst>
          </p:cNvPr>
          <p:cNvSpPr txBox="1"/>
          <p:nvPr/>
        </p:nvSpPr>
        <p:spPr>
          <a:xfrm>
            <a:off x="1828800" y="2400300"/>
            <a:ext cx="10744200" cy="4893647"/>
          </a:xfrm>
          <a:prstGeom prst="rect">
            <a:avLst/>
          </a:prstGeom>
          <a:noFill/>
        </p:spPr>
        <p:txBody>
          <a:bodyPr wrap="square" rtlCol="0">
            <a:spAutoFit/>
          </a:bodyPr>
          <a:lstStyle/>
          <a:p>
            <a:pPr fontAlgn="t">
              <a:lnSpc>
                <a:spcPct val="100000"/>
              </a:lnSpc>
              <a:buNone/>
            </a:pPr>
            <a:r>
              <a:rPr lang="en-US" sz="2400" i="1" dirty="0">
                <a:latin typeface="Helvetica Now" panose="020B0604020202020204" charset="0"/>
              </a:rPr>
              <a:t>Integrated emergency management under a single command</a:t>
            </a:r>
          </a:p>
          <a:p>
            <a:pPr fontAlgn="t">
              <a:lnSpc>
                <a:spcPct val="100000"/>
              </a:lnSpc>
              <a:buNone/>
            </a:pPr>
            <a:endParaRPr lang="en-US" sz="2400" dirty="0">
              <a:latin typeface="Helvetica Now" panose="020B0604020202020204" charset="0"/>
            </a:endParaRPr>
          </a:p>
          <a:p>
            <a:pPr fontAlgn="t">
              <a:lnSpc>
                <a:spcPct val="100000"/>
              </a:lnSpc>
              <a:buFont typeface="Arial" panose="020B0604020202020204" pitchFamily="34" charset="0"/>
              <a:buChar char="•"/>
            </a:pPr>
            <a:r>
              <a:rPr lang="en-US" sz="2400" b="1" dirty="0">
                <a:latin typeface="Helvetica Now" panose="020B0604020202020204" charset="0"/>
              </a:rPr>
              <a:t>Planning and preparedness</a:t>
            </a:r>
            <a:r>
              <a:rPr lang="en-US" sz="2400" dirty="0">
                <a:latin typeface="Helvetica Now" panose="020B0604020202020204" charset="0"/>
              </a:rPr>
              <a:t> for natural and technological risks</a:t>
            </a:r>
          </a:p>
          <a:p>
            <a:pPr fontAlgn="t">
              <a:lnSpc>
                <a:spcPct val="100000"/>
              </a:lnSpc>
              <a:buFont typeface="Arial" panose="020B0604020202020204" pitchFamily="34" charset="0"/>
              <a:buChar char="•"/>
            </a:pPr>
            <a:r>
              <a:rPr lang="en-US" sz="2400" b="1" dirty="0">
                <a:latin typeface="Helvetica Now" panose="020B0604020202020204" charset="0"/>
              </a:rPr>
              <a:t>Managing public warnings and citizen assistance</a:t>
            </a:r>
            <a:r>
              <a:rPr lang="en-US" sz="2400" dirty="0">
                <a:latin typeface="Helvetica Now" panose="020B0604020202020204" charset="0"/>
              </a:rPr>
              <a:t> through 112</a:t>
            </a:r>
          </a:p>
          <a:p>
            <a:pPr fontAlgn="t">
              <a:lnSpc>
                <a:spcPct val="100000"/>
              </a:lnSpc>
              <a:buFont typeface="Arial" panose="020B0604020202020204" pitchFamily="34" charset="0"/>
              <a:buChar char="•"/>
            </a:pPr>
            <a:r>
              <a:rPr lang="en-US" sz="2400" b="1" dirty="0">
                <a:latin typeface="Helvetica Now" panose="020B0604020202020204" charset="0"/>
              </a:rPr>
              <a:t>Supporting decision‑making</a:t>
            </a:r>
            <a:r>
              <a:rPr lang="en-US" sz="2400" dirty="0">
                <a:latin typeface="Helvetica Now" panose="020B0604020202020204" charset="0"/>
              </a:rPr>
              <a:t> with real‑time information</a:t>
            </a:r>
          </a:p>
          <a:p>
            <a:pPr fontAlgn="t">
              <a:lnSpc>
                <a:spcPct val="100000"/>
              </a:lnSpc>
              <a:buFont typeface="Arial" panose="020B0604020202020204" pitchFamily="34" charset="0"/>
              <a:buChar char="•"/>
            </a:pPr>
            <a:r>
              <a:rPr lang="en-US" sz="2400" b="1" dirty="0">
                <a:latin typeface="Helvetica Now" panose="020B0604020202020204" charset="0"/>
              </a:rPr>
              <a:t>Coordinating operational actions</a:t>
            </a:r>
            <a:r>
              <a:rPr lang="en-US" sz="2400" dirty="0">
                <a:latin typeface="Helvetica Now" panose="020B0604020202020204" charset="0"/>
              </a:rPr>
              <a:t> under a single command structure</a:t>
            </a:r>
          </a:p>
          <a:p>
            <a:pPr fontAlgn="t">
              <a:lnSpc>
                <a:spcPct val="100000"/>
              </a:lnSpc>
              <a:buFont typeface="Arial" panose="020B0604020202020204" pitchFamily="34" charset="0"/>
              <a:buChar char="•"/>
            </a:pPr>
            <a:r>
              <a:rPr lang="en-US" sz="2400" b="1" dirty="0">
                <a:latin typeface="Helvetica Now" panose="020B0604020202020204" charset="0"/>
              </a:rPr>
              <a:t>Strengthening capacity</a:t>
            </a:r>
            <a:r>
              <a:rPr lang="en-US" sz="2400" dirty="0">
                <a:latin typeface="Helvetica Now" panose="020B0604020202020204" charset="0"/>
              </a:rPr>
              <a:t> through training, exercises and continuous improvement</a:t>
            </a:r>
          </a:p>
          <a:p>
            <a:pPr fontAlgn="t">
              <a:lnSpc>
                <a:spcPct val="100000"/>
              </a:lnSpc>
              <a:buFont typeface="Arial" panose="020B0604020202020204" pitchFamily="34" charset="0"/>
              <a:buChar char="•"/>
            </a:pPr>
            <a:endParaRPr lang="en-US" sz="2400" dirty="0">
              <a:latin typeface="Helvetica Now" panose="020B0604020202020204" charset="0"/>
            </a:endParaRPr>
          </a:p>
          <a:p>
            <a:pPr fontAlgn="t">
              <a:lnSpc>
                <a:spcPct val="100000"/>
              </a:lnSpc>
              <a:buNone/>
            </a:pPr>
            <a:r>
              <a:rPr lang="en-US" sz="2400" b="1" dirty="0">
                <a:latin typeface="Helvetica Now" panose="020B0604020202020204" charset="0"/>
              </a:rPr>
              <a:t>Scope:</a:t>
            </a:r>
            <a:r>
              <a:rPr lang="en-US" sz="2400" dirty="0">
                <a:latin typeface="Helvetica Now" panose="020B0604020202020204" charset="0"/>
              </a:rPr>
              <a:t> Andalusia, Spain</a:t>
            </a:r>
            <a:br>
              <a:rPr lang="en-US" sz="2400" dirty="0">
                <a:latin typeface="Helvetica Now" panose="020B0604020202020204" charset="0"/>
              </a:rPr>
            </a:br>
            <a:r>
              <a:rPr lang="en-US" sz="2400" b="1" dirty="0">
                <a:latin typeface="Helvetica Now" panose="020B0604020202020204" charset="0"/>
              </a:rPr>
              <a:t>Role:</a:t>
            </a:r>
            <a:r>
              <a:rPr lang="en-US" sz="2400" dirty="0">
                <a:latin typeface="Helvetica Now" panose="020B0604020202020204" charset="0"/>
              </a:rPr>
              <a:t> Strategic coordination, decision support and operational leadership and capacity</a:t>
            </a:r>
          </a:p>
          <a:p>
            <a:endParaRPr lang="es-ES" sz="2400" dirty="0"/>
          </a:p>
        </p:txBody>
      </p:sp>
      <p:pic>
        <p:nvPicPr>
          <p:cNvPr id="34" name="Gráfico 33" descr="Portapapeles comprobado con relleno sólido">
            <a:extLst>
              <a:ext uri="{FF2B5EF4-FFF2-40B4-BE49-F238E27FC236}">
                <a16:creationId xmlns:a16="http://schemas.microsoft.com/office/drawing/2014/main" id="{464CA189-D33D-AF4B-2BFF-159A2B1AE06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7145004" y="1380992"/>
            <a:ext cx="914400" cy="914400"/>
          </a:xfrm>
          <a:prstGeom prst="rect">
            <a:avLst/>
          </a:prstGeom>
        </p:spPr>
      </p:pic>
      <p:pic>
        <p:nvPicPr>
          <p:cNvPr id="36" name="Gráfico 35" descr="Timbre con relleno sólido">
            <a:extLst>
              <a:ext uri="{FF2B5EF4-FFF2-40B4-BE49-F238E27FC236}">
                <a16:creationId xmlns:a16="http://schemas.microsoft.com/office/drawing/2014/main" id="{728E8F3D-B2B7-8683-5F43-F61A2015922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7174501" y="2783018"/>
            <a:ext cx="914400" cy="914400"/>
          </a:xfrm>
          <a:prstGeom prst="rect">
            <a:avLst/>
          </a:prstGeom>
        </p:spPr>
      </p:pic>
      <p:pic>
        <p:nvPicPr>
          <p:cNvPr id="38" name="Gráfico 37" descr="Balanza de la justicia con relleno sólido">
            <a:extLst>
              <a:ext uri="{FF2B5EF4-FFF2-40B4-BE49-F238E27FC236}">
                <a16:creationId xmlns:a16="http://schemas.microsoft.com/office/drawing/2014/main" id="{CDD8E136-DA4E-A33E-5CB9-25BE2871F63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7297404" y="4428133"/>
            <a:ext cx="914400" cy="914400"/>
          </a:xfrm>
          <a:prstGeom prst="rect">
            <a:avLst/>
          </a:prstGeom>
        </p:spPr>
      </p:pic>
      <p:pic>
        <p:nvPicPr>
          <p:cNvPr id="41" name="Gráfico 40" descr="Conexiones con relleno sólido">
            <a:extLst>
              <a:ext uri="{FF2B5EF4-FFF2-40B4-BE49-F238E27FC236}">
                <a16:creationId xmlns:a16="http://schemas.microsoft.com/office/drawing/2014/main" id="{01D52D1F-C420-8FF0-E33E-159D9C4FBDA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7174501" y="6132383"/>
            <a:ext cx="914400" cy="914400"/>
          </a:xfrm>
          <a:prstGeom prst="rect">
            <a:avLst/>
          </a:prstGeom>
        </p:spPr>
      </p:pic>
      <p:pic>
        <p:nvPicPr>
          <p:cNvPr id="43" name="Gráfico 42" descr="Ambulancia con relleno sólido">
            <a:extLst>
              <a:ext uri="{FF2B5EF4-FFF2-40B4-BE49-F238E27FC236}">
                <a16:creationId xmlns:a16="http://schemas.microsoft.com/office/drawing/2014/main" id="{968C43F4-B936-956C-F53E-7F2E6CFA4008}"/>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17297404" y="7610919"/>
            <a:ext cx="914400" cy="914400"/>
          </a:xfrm>
          <a:prstGeom prst="rect">
            <a:avLst/>
          </a:prstGeom>
        </p:spPr>
      </p:pic>
    </p:spTree>
    <p:extLst>
      <p:ext uri="{BB962C8B-B14F-4D97-AF65-F5344CB8AC3E}">
        <p14:creationId xmlns:p14="http://schemas.microsoft.com/office/powerpoint/2010/main" val="3829466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55008-1D3A-6D8F-F151-04DD506E6BE4}"/>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397BDC3F-55F6-C644-D5B7-D3C6B1DFC22C}"/>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9ACD9050-191A-9E76-BA39-3A0F2FC15A38}"/>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59F7DC2C-B884-E369-7907-6E4641AF6E8D}"/>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A2442817-46FE-0761-410D-FC2268B636FA}"/>
              </a:ext>
            </a:extLst>
          </p:cNvPr>
          <p:cNvSpPr txBox="1"/>
          <p:nvPr/>
        </p:nvSpPr>
        <p:spPr>
          <a:xfrm>
            <a:off x="3048000" y="379393"/>
            <a:ext cx="13477835" cy="954107"/>
          </a:xfrm>
          <a:prstGeom prst="rect">
            <a:avLst/>
          </a:prstGeom>
          <a:noFill/>
        </p:spPr>
        <p:txBody>
          <a:bodyPr wrap="square">
            <a:spAutoFit/>
          </a:bodyPr>
          <a:lstStyle/>
          <a:p>
            <a:r>
              <a:rPr lang="en-US" sz="2800" dirty="0"/>
              <a:t>FROM EARLY WARNING TO ACTION</a:t>
            </a:r>
          </a:p>
          <a:p>
            <a:r>
              <a:rPr lang="en-US" sz="2800" dirty="0"/>
              <a:t>Local implementations of the Site-specific Warnings</a:t>
            </a:r>
          </a:p>
        </p:txBody>
      </p:sp>
      <p:sp>
        <p:nvSpPr>
          <p:cNvPr id="30" name="ZoneTexte 29">
            <a:extLst>
              <a:ext uri="{FF2B5EF4-FFF2-40B4-BE49-F238E27FC236}">
                <a16:creationId xmlns:a16="http://schemas.microsoft.com/office/drawing/2014/main" id="{92F05A4A-718F-1089-F2EC-3F788FE31B90}"/>
              </a:ext>
            </a:extLst>
          </p:cNvPr>
          <p:cNvSpPr txBox="1"/>
          <p:nvPr/>
        </p:nvSpPr>
        <p:spPr>
          <a:xfrm>
            <a:off x="1066800" y="4266337"/>
            <a:ext cx="15068630" cy="1754326"/>
          </a:xfrm>
          <a:prstGeom prst="rect">
            <a:avLst/>
          </a:prstGeom>
          <a:noFill/>
        </p:spPr>
        <p:txBody>
          <a:bodyPr wrap="square">
            <a:spAutoFit/>
          </a:bodyPr>
          <a:lstStyle/>
          <a:p>
            <a:r>
              <a:rPr lang="en-US" sz="3600" b="1" dirty="0"/>
              <a:t>What are the main challenges in implementing local impact-based warnings in practice, and how can they complement, rather than compete, with existing official warning systems?</a:t>
            </a:r>
            <a:endParaRPr lang="fr-FR" sz="2800" dirty="0"/>
          </a:p>
        </p:txBody>
      </p:sp>
    </p:spTree>
    <p:extLst>
      <p:ext uri="{BB962C8B-B14F-4D97-AF65-F5344CB8AC3E}">
        <p14:creationId xmlns:p14="http://schemas.microsoft.com/office/powerpoint/2010/main" val="1719008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6F822-7E0D-F827-7D7C-C9F382AE8DA9}"/>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D0A3C8B7-7E7D-EF76-16C8-2031FA8F0763}"/>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D2907D30-2659-76AC-B7C3-96D671F3EF81}"/>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61EB3754-51C9-9312-9817-573BE83FF9C9}"/>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id="{FDB5F1F3-2C31-31F4-041A-2B4A996C2030}"/>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sp>
        <p:nvSpPr>
          <p:cNvPr id="30" name="ZoneTexte 29">
            <a:extLst>
              <a:ext uri="{FF2B5EF4-FFF2-40B4-BE49-F238E27FC236}">
                <a16:creationId xmlns:a16="http://schemas.microsoft.com/office/drawing/2014/main" id="{F15E76B4-5382-EDD4-4D57-D6E85FFE5970}"/>
              </a:ext>
            </a:extLst>
          </p:cNvPr>
          <p:cNvSpPr txBox="1"/>
          <p:nvPr/>
        </p:nvSpPr>
        <p:spPr>
          <a:xfrm>
            <a:off x="1371600" y="2124213"/>
            <a:ext cx="15068630" cy="646331"/>
          </a:xfrm>
          <a:prstGeom prst="rect">
            <a:avLst/>
          </a:prstGeom>
          <a:noFill/>
        </p:spPr>
        <p:txBody>
          <a:bodyPr wrap="square">
            <a:spAutoFit/>
          </a:bodyPr>
          <a:lstStyle/>
          <a:p>
            <a:r>
              <a:rPr lang="fr-FR" sz="3600" b="1" dirty="0"/>
              <a:t>1. </a:t>
            </a:r>
            <a:r>
              <a:rPr lang="en-US" sz="3600" b="1" dirty="0"/>
              <a:t>What official warnings do well          /        What local actors still need</a:t>
            </a:r>
            <a:endParaRPr lang="fr-FR" sz="2800" dirty="0"/>
          </a:p>
        </p:txBody>
      </p:sp>
      <p:pic>
        <p:nvPicPr>
          <p:cNvPr id="4" name="Picture 2" descr="Imagen">
            <a:extLst>
              <a:ext uri="{FF2B5EF4-FFF2-40B4-BE49-F238E27FC236}">
                <a16:creationId xmlns:a16="http://schemas.microsoft.com/office/drawing/2014/main" id="{43F15177-76D3-55B5-5EA7-431D1A4A17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1">
            <a:extLst>
              <a:ext uri="{FF2B5EF4-FFF2-40B4-BE49-F238E27FC236}">
                <a16:creationId xmlns:a16="http://schemas.microsoft.com/office/drawing/2014/main" id="{3B2636EA-8F95-9800-1D52-3F1B71948B4C}"/>
              </a:ext>
            </a:extLst>
          </p:cNvPr>
          <p:cNvSpPr txBox="1"/>
          <p:nvPr/>
        </p:nvSpPr>
        <p:spPr>
          <a:xfrm>
            <a:off x="914400" y="3244657"/>
            <a:ext cx="7696200" cy="6124754"/>
          </a:xfrm>
          <a:prstGeom prst="rect">
            <a:avLst/>
          </a:prstGeom>
          <a:noFill/>
        </p:spPr>
        <p:txBody>
          <a:bodyPr wrap="square" rtlCol="0">
            <a:spAutoFit/>
          </a:bodyPr>
          <a:lstStyle/>
          <a:p>
            <a:pPr marL="457200" indent="-457200">
              <a:buFont typeface="Wingdings" panose="05000000000000000000" pitchFamily="2" charset="2"/>
              <a:buChar char="à"/>
            </a:pPr>
            <a:r>
              <a:rPr lang="en-US" sz="2800" b="1" dirty="0">
                <a:sym typeface="Wingdings" panose="05000000000000000000" pitchFamily="2" charset="2"/>
              </a:rPr>
              <a:t>Reliable and authoritative information</a:t>
            </a:r>
            <a:br>
              <a:rPr lang="en-US" sz="2800" dirty="0">
                <a:sym typeface="Wingdings" panose="05000000000000000000" pitchFamily="2" charset="2"/>
              </a:rPr>
            </a:br>
            <a:r>
              <a:rPr lang="en-US" sz="2800" dirty="0">
                <a:sym typeface="Wingdings" panose="05000000000000000000" pitchFamily="2" charset="2"/>
              </a:rPr>
              <a:t>Issued by trusted national / regional authorities</a:t>
            </a:r>
          </a:p>
          <a:p>
            <a:pPr marL="457200" indent="-457200">
              <a:buFont typeface="Wingdings" panose="05000000000000000000" pitchFamily="2" charset="2"/>
              <a:buChar char="à"/>
            </a:pPr>
            <a:r>
              <a:rPr lang="en-US" sz="2800" b="1" dirty="0">
                <a:sym typeface="Wingdings" panose="05000000000000000000" pitchFamily="2" charset="2"/>
              </a:rPr>
              <a:t>Wide territorial coverage</a:t>
            </a:r>
            <a:br>
              <a:rPr lang="en-US" sz="2800" dirty="0">
                <a:sym typeface="Wingdings" panose="05000000000000000000" pitchFamily="2" charset="2"/>
              </a:rPr>
            </a:br>
            <a:r>
              <a:rPr lang="en-US" sz="2800" dirty="0">
                <a:sym typeface="Wingdings" panose="05000000000000000000" pitchFamily="2" charset="2"/>
              </a:rPr>
              <a:t>Same warning framework for large areas and populations</a:t>
            </a:r>
          </a:p>
          <a:p>
            <a:pPr marL="457200" indent="-457200">
              <a:buFont typeface="Wingdings" panose="05000000000000000000" pitchFamily="2" charset="2"/>
              <a:buChar char="à"/>
            </a:pPr>
            <a:r>
              <a:rPr lang="en-US" sz="2800" b="1" dirty="0">
                <a:sym typeface="Wingdings" panose="05000000000000000000" pitchFamily="2" charset="2"/>
              </a:rPr>
              <a:t>Consistent thresholds and procedures</a:t>
            </a:r>
            <a:br>
              <a:rPr lang="en-US" sz="2800" dirty="0">
                <a:sym typeface="Wingdings" panose="05000000000000000000" pitchFamily="2" charset="2"/>
              </a:rPr>
            </a:br>
            <a:r>
              <a:rPr lang="en-US" sz="2800" dirty="0">
                <a:sym typeface="Wingdings" panose="05000000000000000000" pitchFamily="2" charset="2"/>
              </a:rPr>
              <a:t>Clear criteria, legally </a:t>
            </a:r>
            <a:r>
              <a:rPr lang="en-US" sz="2800" dirty="0" err="1">
                <a:sym typeface="Wingdings" panose="05000000000000000000" pitchFamily="2" charset="2"/>
              </a:rPr>
              <a:t>recognised</a:t>
            </a:r>
            <a:r>
              <a:rPr lang="en-US" sz="2800" dirty="0">
                <a:sym typeface="Wingdings" panose="05000000000000000000" pitchFamily="2" charset="2"/>
              </a:rPr>
              <a:t> and well documented</a:t>
            </a:r>
          </a:p>
          <a:p>
            <a:pPr marL="457200" indent="-457200">
              <a:buFont typeface="Wingdings" panose="05000000000000000000" pitchFamily="2" charset="2"/>
              <a:buChar char="à"/>
            </a:pPr>
            <a:r>
              <a:rPr lang="en-US" sz="2800" b="1" dirty="0">
                <a:sym typeface="Wingdings" panose="05000000000000000000" pitchFamily="2" charset="2"/>
              </a:rPr>
              <a:t>Early detection and monitoring capacity</a:t>
            </a:r>
            <a:br>
              <a:rPr lang="en-US" sz="2800" b="1" dirty="0">
                <a:sym typeface="Wingdings" panose="05000000000000000000" pitchFamily="2" charset="2"/>
              </a:rPr>
            </a:br>
            <a:r>
              <a:rPr lang="en-US" sz="2800" dirty="0">
                <a:sym typeface="Wingdings" panose="05000000000000000000" pitchFamily="2" charset="2"/>
              </a:rPr>
              <a:t>Strong forecasting, observation and modelling systems</a:t>
            </a:r>
          </a:p>
          <a:p>
            <a:pPr marL="457200" indent="-457200">
              <a:buFont typeface="Wingdings" panose="05000000000000000000" pitchFamily="2" charset="2"/>
              <a:buChar char="à"/>
            </a:pPr>
            <a:r>
              <a:rPr lang="en-US" sz="2800" b="1" dirty="0">
                <a:sym typeface="Wingdings" panose="05000000000000000000" pitchFamily="2" charset="2"/>
              </a:rPr>
              <a:t>Formal communication channels</a:t>
            </a:r>
            <a:br>
              <a:rPr lang="en-US" sz="2800" dirty="0">
                <a:sym typeface="Wingdings" panose="05000000000000000000" pitchFamily="2" charset="2"/>
              </a:rPr>
            </a:br>
            <a:r>
              <a:rPr lang="en-US" sz="2800" dirty="0">
                <a:sym typeface="Wingdings" panose="05000000000000000000" pitchFamily="2" charset="2"/>
              </a:rPr>
              <a:t>Established dissemination through media and institutions</a:t>
            </a:r>
          </a:p>
        </p:txBody>
      </p:sp>
      <p:sp>
        <p:nvSpPr>
          <p:cNvPr id="23" name="ZoneTexte 1">
            <a:extLst>
              <a:ext uri="{FF2B5EF4-FFF2-40B4-BE49-F238E27FC236}">
                <a16:creationId xmlns:a16="http://schemas.microsoft.com/office/drawing/2014/main" id="{4EBAADEC-DFED-76CF-BBBE-D2E18C6680F5}"/>
              </a:ext>
            </a:extLst>
          </p:cNvPr>
          <p:cNvSpPr txBox="1"/>
          <p:nvPr/>
        </p:nvSpPr>
        <p:spPr>
          <a:xfrm>
            <a:off x="9296400" y="3244657"/>
            <a:ext cx="7368376" cy="6555641"/>
          </a:xfrm>
          <a:prstGeom prst="rect">
            <a:avLst/>
          </a:prstGeom>
          <a:noFill/>
        </p:spPr>
        <p:txBody>
          <a:bodyPr wrap="square" rtlCol="0">
            <a:spAutoFit/>
          </a:bodyPr>
          <a:lstStyle/>
          <a:p>
            <a:pPr marL="457200" indent="-457200">
              <a:buFont typeface="Wingdings" panose="05000000000000000000" pitchFamily="2" charset="2"/>
              <a:buChar char="à"/>
            </a:pPr>
            <a:r>
              <a:rPr lang="en-US" sz="2800" b="1" dirty="0">
                <a:sym typeface="Wingdings" panose="05000000000000000000" pitchFamily="2" charset="2"/>
              </a:rPr>
              <a:t>Location&amp;Time‑specific impact information</a:t>
            </a:r>
            <a:br>
              <a:rPr lang="en-US" sz="2800" b="1" dirty="0">
                <a:sym typeface="Wingdings" panose="05000000000000000000" pitchFamily="2" charset="2"/>
              </a:rPr>
            </a:br>
            <a:r>
              <a:rPr lang="en-US" sz="2800" dirty="0">
                <a:sym typeface="Wingdings" panose="05000000000000000000" pitchFamily="2" charset="2"/>
              </a:rPr>
              <a:t>When and what exactly will be affected here (streets, </a:t>
            </a:r>
            <a:r>
              <a:rPr lang="en-US" sz="2800" dirty="0" err="1">
                <a:sym typeface="Wingdings" panose="05000000000000000000" pitchFamily="2" charset="2"/>
              </a:rPr>
              <a:t>neighbourhoods</a:t>
            </a:r>
            <a:r>
              <a:rPr lang="en-US" sz="2800" dirty="0">
                <a:sym typeface="Wingdings" panose="05000000000000000000" pitchFamily="2" charset="2"/>
              </a:rPr>
              <a:t>, assets)?</a:t>
            </a:r>
          </a:p>
          <a:p>
            <a:pPr marL="457200" indent="-457200">
              <a:buFont typeface="Wingdings" panose="05000000000000000000" pitchFamily="2" charset="2"/>
              <a:buChar char="à"/>
            </a:pPr>
            <a:r>
              <a:rPr lang="en-US" sz="2800" b="1" dirty="0">
                <a:sym typeface="Wingdings" panose="05000000000000000000" pitchFamily="2" charset="2"/>
              </a:rPr>
              <a:t>Clear guidance on expected actions</a:t>
            </a:r>
            <a:br>
              <a:rPr lang="en-US" sz="2800" b="1" dirty="0">
                <a:sym typeface="Wingdings" panose="05000000000000000000" pitchFamily="2" charset="2"/>
              </a:rPr>
            </a:br>
            <a:r>
              <a:rPr lang="en-US" sz="2800" dirty="0">
                <a:sym typeface="Wingdings" panose="05000000000000000000" pitchFamily="2" charset="2"/>
              </a:rPr>
              <a:t>What should municipalities do now at this warning level?</a:t>
            </a:r>
          </a:p>
          <a:p>
            <a:pPr marL="457200" indent="-457200">
              <a:buFont typeface="Wingdings" panose="05000000000000000000" pitchFamily="2" charset="2"/>
              <a:buChar char="à"/>
            </a:pPr>
            <a:r>
              <a:rPr lang="en-US" sz="2800" b="1" dirty="0">
                <a:sym typeface="Wingdings" panose="05000000000000000000" pitchFamily="2" charset="2"/>
              </a:rPr>
              <a:t>More lead time for operational decisions</a:t>
            </a:r>
            <a:br>
              <a:rPr lang="en-US" sz="2800" b="1" dirty="0">
                <a:sym typeface="Wingdings" panose="05000000000000000000" pitchFamily="2" charset="2"/>
              </a:rPr>
            </a:br>
            <a:r>
              <a:rPr lang="en-US" sz="2800" dirty="0">
                <a:sym typeface="Wingdings" panose="05000000000000000000" pitchFamily="2" charset="2"/>
              </a:rPr>
              <a:t>Enough anticipation to </a:t>
            </a:r>
            <a:r>
              <a:rPr lang="en-US" sz="2800" dirty="0" err="1">
                <a:sym typeface="Wingdings" panose="05000000000000000000" pitchFamily="2" charset="2"/>
              </a:rPr>
              <a:t>mobilise</a:t>
            </a:r>
            <a:r>
              <a:rPr lang="en-US" sz="2800" dirty="0">
                <a:sym typeface="Wingdings" panose="05000000000000000000" pitchFamily="2" charset="2"/>
              </a:rPr>
              <a:t> resources and implement measures</a:t>
            </a:r>
          </a:p>
          <a:p>
            <a:pPr marL="457200" indent="-457200">
              <a:buFont typeface="Wingdings" panose="05000000000000000000" pitchFamily="2" charset="2"/>
              <a:buChar char="à"/>
            </a:pPr>
            <a:r>
              <a:rPr lang="en-US" sz="2800" b="1" dirty="0">
                <a:sym typeface="Wingdings" panose="05000000000000000000" pitchFamily="2" charset="2"/>
              </a:rPr>
              <a:t>Integration of local knowledge</a:t>
            </a:r>
            <a:br>
              <a:rPr lang="en-US" sz="2800" b="1" dirty="0">
                <a:sym typeface="Wingdings" panose="05000000000000000000" pitchFamily="2" charset="2"/>
              </a:rPr>
            </a:br>
            <a:r>
              <a:rPr lang="en-US" sz="2800" dirty="0">
                <a:sym typeface="Wingdings" panose="05000000000000000000" pitchFamily="2" charset="2"/>
              </a:rPr>
              <a:t>Critical points, past events, vulnerable groups, informal realities</a:t>
            </a:r>
          </a:p>
          <a:p>
            <a:pPr marL="457200" indent="-457200">
              <a:buFont typeface="Wingdings" panose="05000000000000000000" pitchFamily="2" charset="2"/>
              <a:buChar char="à"/>
            </a:pPr>
            <a:r>
              <a:rPr lang="en-US" sz="2800" b="1" dirty="0">
                <a:sym typeface="Wingdings" panose="05000000000000000000" pitchFamily="2" charset="2"/>
              </a:rPr>
              <a:t>Simple and actionable messages</a:t>
            </a:r>
            <a:br>
              <a:rPr lang="en-US" sz="2800" b="1" dirty="0">
                <a:sym typeface="Wingdings" panose="05000000000000000000" pitchFamily="2" charset="2"/>
              </a:rPr>
            </a:br>
            <a:r>
              <a:rPr lang="en-US" sz="2800" dirty="0">
                <a:sym typeface="Wingdings" panose="05000000000000000000" pitchFamily="2" charset="2"/>
              </a:rPr>
              <a:t>Less technical language, more decision‑oriented information</a:t>
            </a:r>
          </a:p>
        </p:txBody>
      </p:sp>
    </p:spTree>
    <p:extLst>
      <p:ext uri="{BB962C8B-B14F-4D97-AF65-F5344CB8AC3E}">
        <p14:creationId xmlns:p14="http://schemas.microsoft.com/office/powerpoint/2010/main" val="3284705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6CF26-49B6-DB50-CD44-A7818C1A9371}"/>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CF68A28A-DF47-F134-42D3-6415B12AFB5E}"/>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ABA59FC9-49F6-81F8-95FD-018F0575E0A3}"/>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389F7BE6-0A9C-68E7-2228-94250C029BC8}"/>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30" name="ZoneTexte 29">
            <a:extLst>
              <a:ext uri="{FF2B5EF4-FFF2-40B4-BE49-F238E27FC236}">
                <a16:creationId xmlns:a16="http://schemas.microsoft.com/office/drawing/2014/main" id="{139CFCA9-99AB-79CF-B472-AEE411675813}"/>
              </a:ext>
            </a:extLst>
          </p:cNvPr>
          <p:cNvSpPr txBox="1"/>
          <p:nvPr/>
        </p:nvSpPr>
        <p:spPr>
          <a:xfrm>
            <a:off x="1371600" y="2124213"/>
            <a:ext cx="15068630" cy="646331"/>
          </a:xfrm>
          <a:prstGeom prst="rect">
            <a:avLst/>
          </a:prstGeom>
          <a:noFill/>
        </p:spPr>
        <p:txBody>
          <a:bodyPr wrap="square">
            <a:spAutoFit/>
          </a:bodyPr>
          <a:lstStyle/>
          <a:p>
            <a:r>
              <a:rPr lang="fr-FR" sz="3600" b="1" dirty="0"/>
              <a:t>2. </a:t>
            </a:r>
            <a:r>
              <a:rPr lang="en-US" sz="3600" b="1" dirty="0"/>
              <a:t>Key implementation challenges.</a:t>
            </a:r>
            <a:endParaRPr lang="fr-FR" sz="2800" dirty="0"/>
          </a:p>
        </p:txBody>
      </p:sp>
      <p:pic>
        <p:nvPicPr>
          <p:cNvPr id="10" name="Picture 2" descr="Imagen">
            <a:extLst>
              <a:ext uri="{FF2B5EF4-FFF2-40B4-BE49-F238E27FC236}">
                <a16:creationId xmlns:a16="http://schemas.microsoft.com/office/drawing/2014/main" id="{5D691131-5C46-EC11-8D96-FFF14287B42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5" name="ZoneTexte 1">
            <a:extLst>
              <a:ext uri="{FF2B5EF4-FFF2-40B4-BE49-F238E27FC236}">
                <a16:creationId xmlns:a16="http://schemas.microsoft.com/office/drawing/2014/main" id="{1E44B936-445B-4CDB-959D-0783C49F50B0}"/>
              </a:ext>
            </a:extLst>
          </p:cNvPr>
          <p:cNvSpPr txBox="1"/>
          <p:nvPr/>
        </p:nvSpPr>
        <p:spPr>
          <a:xfrm>
            <a:off x="3495715" y="3244657"/>
            <a:ext cx="10820400" cy="5262979"/>
          </a:xfrm>
          <a:prstGeom prst="rect">
            <a:avLst/>
          </a:prstGeom>
          <a:noFill/>
        </p:spPr>
        <p:txBody>
          <a:bodyPr wrap="square" rtlCol="0">
            <a:spAutoFit/>
          </a:bodyPr>
          <a:lstStyle/>
          <a:p>
            <a:r>
              <a:rPr lang="en-US" sz="2800" b="1" dirty="0">
                <a:sym typeface="Wingdings" panose="05000000000000000000" pitchFamily="2" charset="2"/>
              </a:rPr>
              <a:t>Implementing local impact‑based warnings</a:t>
            </a:r>
          </a:p>
          <a:p>
            <a:endParaRPr lang="en-US" sz="2800" b="1" dirty="0">
              <a:sym typeface="Wingdings" panose="05000000000000000000" pitchFamily="2" charset="2"/>
            </a:endParaRPr>
          </a:p>
          <a:p>
            <a:pPr marL="457200" indent="-457200">
              <a:buFont typeface="Wingdings" panose="05000000000000000000" pitchFamily="2" charset="2"/>
              <a:buChar char="à"/>
            </a:pPr>
            <a:r>
              <a:rPr lang="en-US" sz="2800" b="1" dirty="0">
                <a:sym typeface="Wingdings" panose="05000000000000000000" pitchFamily="2" charset="2"/>
              </a:rPr>
              <a:t>Scale mismatch</a:t>
            </a:r>
          </a:p>
          <a:p>
            <a:r>
              <a:rPr lang="en-US" sz="2800" b="1" dirty="0">
                <a:sym typeface="Wingdings" panose="05000000000000000000" pitchFamily="2" charset="2"/>
              </a:rPr>
              <a:t>	</a:t>
            </a:r>
            <a:r>
              <a:rPr lang="en-US" sz="2800" dirty="0">
                <a:sym typeface="Wingdings" panose="05000000000000000000" pitchFamily="2" charset="2"/>
              </a:rPr>
              <a:t>Regional warnings vs. site‑specific impacts</a:t>
            </a:r>
          </a:p>
          <a:p>
            <a:pPr marL="457200" indent="-457200">
              <a:buFont typeface="Wingdings" panose="05000000000000000000" pitchFamily="2" charset="2"/>
              <a:buChar char="à"/>
            </a:pPr>
            <a:r>
              <a:rPr lang="en-US" sz="2800" b="1" dirty="0">
                <a:sym typeface="Wingdings" panose="05000000000000000000" pitchFamily="2" charset="2"/>
              </a:rPr>
              <a:t>From warning to impact</a:t>
            </a:r>
          </a:p>
          <a:p>
            <a:r>
              <a:rPr lang="en-US" sz="2800" dirty="0">
                <a:sym typeface="Wingdings" panose="05000000000000000000" pitchFamily="2" charset="2"/>
              </a:rPr>
              <a:t>	Difficulty translating warning levels into concrete local impacts</a:t>
            </a:r>
            <a:endParaRPr lang="en-US" sz="2800" b="1" dirty="0">
              <a:sym typeface="Wingdings" panose="05000000000000000000" pitchFamily="2" charset="2"/>
            </a:endParaRPr>
          </a:p>
          <a:p>
            <a:pPr marL="457200" indent="-457200">
              <a:buFont typeface="Wingdings" panose="05000000000000000000" pitchFamily="2" charset="2"/>
              <a:buChar char="à"/>
            </a:pPr>
            <a:r>
              <a:rPr lang="en-US" sz="2800" b="1" dirty="0">
                <a:sym typeface="Wingdings" panose="05000000000000000000" pitchFamily="2" charset="2"/>
              </a:rPr>
              <a:t>Limited local data </a:t>
            </a:r>
          </a:p>
          <a:p>
            <a:r>
              <a:rPr lang="en-US" sz="2800" dirty="0">
                <a:sym typeface="Wingdings" panose="05000000000000000000" pitchFamily="2" charset="2"/>
              </a:rPr>
              <a:t>	Exposure and vulnerability often not standardized</a:t>
            </a:r>
          </a:p>
          <a:p>
            <a:pPr marL="457200" indent="-457200">
              <a:buFont typeface="Wingdings" panose="05000000000000000000" pitchFamily="2" charset="2"/>
              <a:buChar char="à"/>
            </a:pPr>
            <a:r>
              <a:rPr lang="en-US" sz="2800" b="1" dirty="0">
                <a:sym typeface="Wingdings" panose="05000000000000000000" pitchFamily="2" charset="2"/>
              </a:rPr>
              <a:t>Institutional coordination </a:t>
            </a:r>
          </a:p>
          <a:p>
            <a:r>
              <a:rPr lang="en-US" sz="2800" dirty="0">
                <a:sym typeface="Wingdings" panose="05000000000000000000" pitchFamily="2" charset="2"/>
              </a:rPr>
              <a:t>	Risk of confusion about roles and responsibilities</a:t>
            </a:r>
          </a:p>
          <a:p>
            <a:pPr marL="457200" indent="-457200">
              <a:buFont typeface="Wingdings" panose="05000000000000000000" pitchFamily="2" charset="2"/>
              <a:buChar char="à"/>
            </a:pPr>
            <a:r>
              <a:rPr lang="en-US" sz="2800" b="1" dirty="0">
                <a:sym typeface="Wingdings" panose="05000000000000000000" pitchFamily="2" charset="2"/>
              </a:rPr>
              <a:t>Uneven local capacity </a:t>
            </a:r>
          </a:p>
          <a:p>
            <a:r>
              <a:rPr lang="en-US" sz="2800" dirty="0">
                <a:sym typeface="Wingdings" panose="05000000000000000000" pitchFamily="2" charset="2"/>
              </a:rPr>
              <a:t>	Not all municipalities have technical resources</a:t>
            </a:r>
          </a:p>
        </p:txBody>
      </p:sp>
      <p:sp>
        <p:nvSpPr>
          <p:cNvPr id="16" name="ZoneTexte 5">
            <a:extLst>
              <a:ext uri="{FF2B5EF4-FFF2-40B4-BE49-F238E27FC236}">
                <a16:creationId xmlns:a16="http://schemas.microsoft.com/office/drawing/2014/main" id="{92D6517C-AB51-8F76-C979-0CBBACC00584}"/>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spTree>
    <p:extLst>
      <p:ext uri="{BB962C8B-B14F-4D97-AF65-F5344CB8AC3E}">
        <p14:creationId xmlns:p14="http://schemas.microsoft.com/office/powerpoint/2010/main" val="1906226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6B0D-8CC9-3496-4DC3-E5426D54B0E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8121AB3-89D7-90A8-FADE-48A403567480}"/>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553EC893-DD00-2FDD-7DA0-832750898186}"/>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2E728C58-26CD-6F1F-CF99-CA8D045BCAF3}"/>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4" name="Picture 2" descr="Imagen">
            <a:extLst>
              <a:ext uri="{FF2B5EF4-FFF2-40B4-BE49-F238E27FC236}">
                <a16:creationId xmlns:a16="http://schemas.microsoft.com/office/drawing/2014/main" id="{B1736B83-1475-0D5B-2158-23743D902D1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1">
            <a:extLst>
              <a:ext uri="{FF2B5EF4-FFF2-40B4-BE49-F238E27FC236}">
                <a16:creationId xmlns:a16="http://schemas.microsoft.com/office/drawing/2014/main" id="{3538BD06-84A3-390D-44C8-67D2DCEF8E47}"/>
              </a:ext>
            </a:extLst>
          </p:cNvPr>
          <p:cNvSpPr txBox="1"/>
          <p:nvPr/>
        </p:nvSpPr>
        <p:spPr>
          <a:xfrm>
            <a:off x="2133600" y="2933700"/>
            <a:ext cx="10820400" cy="5693866"/>
          </a:xfrm>
          <a:prstGeom prst="rect">
            <a:avLst/>
          </a:prstGeom>
          <a:noFill/>
        </p:spPr>
        <p:txBody>
          <a:bodyPr wrap="square" rtlCol="0">
            <a:spAutoFit/>
          </a:bodyPr>
          <a:lstStyle/>
          <a:p>
            <a:r>
              <a:rPr lang="en-US" sz="2800" b="1" dirty="0">
                <a:sym typeface="Wingdings" panose="05000000000000000000" pitchFamily="2" charset="2"/>
              </a:rPr>
              <a:t>Key principle: </a:t>
            </a:r>
            <a:r>
              <a:rPr lang="en-US" sz="2800" dirty="0">
                <a:sym typeface="Wingdings" panose="05000000000000000000" pitchFamily="2" charset="2"/>
              </a:rPr>
              <a:t>local warnings should bridge the gap between hazard‑based warnings and site‑specific impacts.</a:t>
            </a:r>
          </a:p>
          <a:p>
            <a:endParaRPr lang="en-US" sz="2800" b="1" dirty="0">
              <a:sym typeface="Wingdings" panose="05000000000000000000" pitchFamily="2" charset="2"/>
            </a:endParaRPr>
          </a:p>
          <a:p>
            <a:r>
              <a:rPr lang="en-US" sz="2800" b="1" dirty="0">
                <a:sym typeface="Wingdings" panose="05000000000000000000" pitchFamily="2" charset="2"/>
              </a:rPr>
              <a:t>How local warnings should work</a:t>
            </a:r>
          </a:p>
          <a:p>
            <a:endParaRPr lang="en-US" sz="2800" b="1" dirty="0">
              <a:sym typeface="Wingdings" panose="05000000000000000000" pitchFamily="2" charset="2"/>
            </a:endParaRPr>
          </a:p>
          <a:p>
            <a:pPr marL="457200" indent="-457200">
              <a:buFont typeface="Arial" panose="020B0604020202020204" pitchFamily="34" charset="0"/>
              <a:buChar char="•"/>
            </a:pPr>
            <a:r>
              <a:rPr lang="en-US" sz="2800" dirty="0">
                <a:sym typeface="Wingdings" panose="05000000000000000000" pitchFamily="2" charset="2"/>
              </a:rPr>
              <a:t>Always </a:t>
            </a:r>
            <a:r>
              <a:rPr lang="en-US" sz="2800" b="1" dirty="0">
                <a:sym typeface="Wingdings" panose="05000000000000000000" pitchFamily="2" charset="2"/>
              </a:rPr>
              <a:t>explicitly linked </a:t>
            </a:r>
            <a:r>
              <a:rPr lang="en-US" sz="2800" dirty="0">
                <a:sym typeface="Wingdings" panose="05000000000000000000" pitchFamily="2" charset="2"/>
              </a:rPr>
              <a:t>to official warning systems</a:t>
            </a:r>
          </a:p>
          <a:p>
            <a:pPr marL="457200" indent="-457200">
              <a:buFont typeface="Arial" panose="020B0604020202020204" pitchFamily="34" charset="0"/>
              <a:buChar char="•"/>
            </a:pPr>
            <a:r>
              <a:rPr lang="en-US" sz="2800" dirty="0">
                <a:sym typeface="Wingdings" panose="05000000000000000000" pitchFamily="2" charset="2"/>
              </a:rPr>
              <a:t>Do </a:t>
            </a:r>
            <a:r>
              <a:rPr lang="en-US" sz="2800" b="1" dirty="0">
                <a:sym typeface="Wingdings" panose="05000000000000000000" pitchFamily="2" charset="2"/>
              </a:rPr>
              <a:t>not change </a:t>
            </a:r>
            <a:r>
              <a:rPr lang="en-US" sz="2800" dirty="0">
                <a:sym typeface="Wingdings" panose="05000000000000000000" pitchFamily="2" charset="2"/>
              </a:rPr>
              <a:t>alert levels</a:t>
            </a:r>
          </a:p>
          <a:p>
            <a:pPr marL="457200" indent="-457200">
              <a:buFont typeface="Arial" panose="020B0604020202020204" pitchFamily="34" charset="0"/>
              <a:buChar char="•"/>
            </a:pPr>
            <a:r>
              <a:rPr lang="en-US" sz="2800" dirty="0">
                <a:sym typeface="Wingdings" panose="05000000000000000000" pitchFamily="2" charset="2"/>
              </a:rPr>
              <a:t>Add value by providing: </a:t>
            </a:r>
          </a:p>
          <a:p>
            <a:pPr marL="1371600" lvl="2" indent="-457200">
              <a:buFont typeface="Arial" panose="020B0604020202020204" pitchFamily="34" charset="0"/>
              <a:buChar char="•"/>
            </a:pPr>
            <a:r>
              <a:rPr lang="en-US" sz="2800" dirty="0">
                <a:sym typeface="Wingdings" panose="05000000000000000000" pitchFamily="2" charset="2"/>
              </a:rPr>
              <a:t>Detailed vulnerability</a:t>
            </a:r>
          </a:p>
          <a:p>
            <a:pPr marL="1371600" lvl="2" indent="-457200">
              <a:buFont typeface="Arial" panose="020B0604020202020204" pitchFamily="34" charset="0"/>
              <a:buChar char="•"/>
            </a:pPr>
            <a:r>
              <a:rPr lang="en-US" sz="2800" dirty="0">
                <a:sym typeface="Wingdings" panose="05000000000000000000" pitchFamily="2" charset="2"/>
              </a:rPr>
              <a:t>expected local impacts</a:t>
            </a:r>
          </a:p>
          <a:p>
            <a:pPr marL="1371600" lvl="2" indent="-457200">
              <a:buFont typeface="Arial" panose="020B0604020202020204" pitchFamily="34" charset="0"/>
              <a:buChar char="•"/>
            </a:pPr>
            <a:r>
              <a:rPr lang="en-US" sz="2800" dirty="0">
                <a:sym typeface="Wingdings" panose="05000000000000000000" pitchFamily="2" charset="2"/>
              </a:rPr>
              <a:t>priority areas / sectors</a:t>
            </a:r>
          </a:p>
          <a:p>
            <a:pPr marL="1371600" lvl="2" indent="-457200">
              <a:buFont typeface="Arial" panose="020B0604020202020204" pitchFamily="34" charset="0"/>
              <a:buChar char="•"/>
            </a:pPr>
            <a:r>
              <a:rPr lang="en-US" sz="2800" dirty="0">
                <a:sym typeface="Wingdings" panose="05000000000000000000" pitchFamily="2" charset="2"/>
              </a:rPr>
              <a:t>recommended actions</a:t>
            </a:r>
          </a:p>
          <a:p>
            <a:pPr marL="457200" indent="-457200">
              <a:buFont typeface="Arial" panose="020B0604020202020204" pitchFamily="34" charset="0"/>
              <a:buChar char="•"/>
            </a:pPr>
            <a:r>
              <a:rPr lang="en-US" sz="2800" dirty="0">
                <a:sym typeface="Wingdings" panose="05000000000000000000" pitchFamily="2" charset="2"/>
              </a:rPr>
              <a:t>Use official warnings as the </a:t>
            </a:r>
            <a:r>
              <a:rPr lang="en-US" sz="2800" b="1" dirty="0">
                <a:sym typeface="Wingdings" panose="05000000000000000000" pitchFamily="2" charset="2"/>
              </a:rPr>
              <a:t>common reference</a:t>
            </a:r>
          </a:p>
        </p:txBody>
      </p:sp>
      <p:sp>
        <p:nvSpPr>
          <p:cNvPr id="10" name="ZoneTexte 5">
            <a:extLst>
              <a:ext uri="{FF2B5EF4-FFF2-40B4-BE49-F238E27FC236}">
                <a16:creationId xmlns:a16="http://schemas.microsoft.com/office/drawing/2014/main" id="{55D43989-8B75-CABB-C764-41341D1824D0}"/>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sp>
        <p:nvSpPr>
          <p:cNvPr id="16" name="ZoneTexte 29">
            <a:extLst>
              <a:ext uri="{FF2B5EF4-FFF2-40B4-BE49-F238E27FC236}">
                <a16:creationId xmlns:a16="http://schemas.microsoft.com/office/drawing/2014/main" id="{7C0958D5-71BF-0317-8BD4-BB3853BD5D2D}"/>
              </a:ext>
            </a:extLst>
          </p:cNvPr>
          <p:cNvSpPr txBox="1"/>
          <p:nvPr/>
        </p:nvSpPr>
        <p:spPr>
          <a:xfrm>
            <a:off x="1371600" y="2124213"/>
            <a:ext cx="15068630" cy="646331"/>
          </a:xfrm>
          <a:prstGeom prst="rect">
            <a:avLst/>
          </a:prstGeom>
          <a:noFill/>
        </p:spPr>
        <p:txBody>
          <a:bodyPr wrap="square">
            <a:spAutoFit/>
          </a:bodyPr>
          <a:lstStyle/>
          <a:p>
            <a:r>
              <a:rPr lang="fr-FR" sz="3600" b="1" dirty="0"/>
              <a:t>3. </a:t>
            </a:r>
            <a:r>
              <a:rPr lang="en-US" sz="3600" b="1" dirty="0"/>
              <a:t>Complementarity model / not </a:t>
            </a:r>
            <a:r>
              <a:rPr lang="en-US" sz="3600" b="1" dirty="0" err="1"/>
              <a:t>competion</a:t>
            </a:r>
            <a:r>
              <a:rPr lang="en-US" sz="3600" b="1" dirty="0"/>
              <a:t>.</a:t>
            </a:r>
            <a:endParaRPr lang="fr-FR" sz="2800" dirty="0"/>
          </a:p>
        </p:txBody>
      </p:sp>
      <p:pic>
        <p:nvPicPr>
          <p:cNvPr id="5122" name="Picture 2" descr="Puede ser una imagen de texto que dice &quot;Jueves 5 de febrero AVISO NARANJA POR FUERTES VIENTOS HI Rachas máximas: 90 km/h. Vientos de componente oeste La Junta de Andalucía suspende las clases en colegiose institutos en provincia de Almería. La Junta también cierra los Centros de Participación Activa los Centros de Dia para Personas Mayores. Ayuntamiento de Berja cierra Parque Alpujarra, Parque del Pabellón Deportes) Parque Félix Rodríguez prohibe el resto parques, además limita la actividad el Campo de Fútbol Salva Sevilla y en las pistas exteriores del Ante cualquier emergencia, llame al 112 Berjo&quot;">
            <a:extLst>
              <a:ext uri="{FF2B5EF4-FFF2-40B4-BE49-F238E27FC236}">
                <a16:creationId xmlns:a16="http://schemas.microsoft.com/office/drawing/2014/main" id="{81B45D75-3AF8-4608-D3A1-337BCC2CE18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406" r="8740" b="3594"/>
          <a:stretch>
            <a:fillRect/>
          </a:stretch>
        </p:blipFill>
        <p:spPr bwMode="auto">
          <a:xfrm>
            <a:off x="10896600" y="3465439"/>
            <a:ext cx="5257800" cy="6117750"/>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8">
            <a:extLst>
              <a:ext uri="{FF2B5EF4-FFF2-40B4-BE49-F238E27FC236}">
                <a16:creationId xmlns:a16="http://schemas.microsoft.com/office/drawing/2014/main" id="{D342EF38-65F9-5275-B81D-7342379C3CA8}"/>
              </a:ext>
            </a:extLst>
          </p:cNvPr>
          <p:cNvSpPr/>
          <p:nvPr/>
        </p:nvSpPr>
        <p:spPr>
          <a:xfrm>
            <a:off x="14401800" y="1714500"/>
            <a:ext cx="3410032" cy="153015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Official warning issued </a:t>
            </a:r>
          </a:p>
          <a:p>
            <a:pPr algn="ctr"/>
            <a:r>
              <a:rPr lang="en-US" dirty="0"/>
              <a:t>Local, impact‑based decisions</a:t>
            </a:r>
          </a:p>
          <a:p>
            <a:pPr algn="ctr"/>
            <a:r>
              <a:rPr lang="en-US" dirty="0"/>
              <a:t>– Closure of parks</a:t>
            </a:r>
          </a:p>
          <a:p>
            <a:pPr algn="ctr"/>
            <a:r>
              <a:rPr lang="en-US" dirty="0"/>
              <a:t>– Preventive measures for population</a:t>
            </a:r>
          </a:p>
        </p:txBody>
      </p:sp>
      <p:cxnSp>
        <p:nvCxnSpPr>
          <p:cNvPr id="22" name="Conector: angular 21">
            <a:extLst>
              <a:ext uri="{FF2B5EF4-FFF2-40B4-BE49-F238E27FC236}">
                <a16:creationId xmlns:a16="http://schemas.microsoft.com/office/drawing/2014/main" id="{91D172D0-5726-1E88-AC52-3C03B7F8A574}"/>
              </a:ext>
            </a:extLst>
          </p:cNvPr>
          <p:cNvCxnSpPr>
            <a:stCxn id="19" idx="1"/>
            <a:endCxn id="5122" idx="0"/>
          </p:cNvCxnSpPr>
          <p:nvPr/>
        </p:nvCxnSpPr>
        <p:spPr>
          <a:xfrm rot="10800000" flipV="1">
            <a:off x="13525500" y="2479579"/>
            <a:ext cx="876300" cy="985860"/>
          </a:xfrm>
          <a:prstGeom prst="bentConnector2">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5618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EF038-DFBC-B3E8-E384-CAD22C4EFB50}"/>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6E2524B5-E9BE-FBC3-969F-AEC31B62B3B7}"/>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5F8876A4-783E-18B9-AF02-1DB1EFA7ACA5}"/>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C6B2C74A-E7E7-6581-7B9D-75CA2AF3CF24}"/>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30" name="ZoneTexte 29">
            <a:extLst>
              <a:ext uri="{FF2B5EF4-FFF2-40B4-BE49-F238E27FC236}">
                <a16:creationId xmlns:a16="http://schemas.microsoft.com/office/drawing/2014/main" id="{F9FCA895-6A72-F8DE-E19F-E33A667CE2E8}"/>
              </a:ext>
            </a:extLst>
          </p:cNvPr>
          <p:cNvSpPr txBox="1"/>
          <p:nvPr/>
        </p:nvSpPr>
        <p:spPr>
          <a:xfrm>
            <a:off x="1295400" y="2019987"/>
            <a:ext cx="14397727" cy="646331"/>
          </a:xfrm>
          <a:prstGeom prst="rect">
            <a:avLst/>
          </a:prstGeom>
          <a:noFill/>
        </p:spPr>
        <p:txBody>
          <a:bodyPr wrap="square">
            <a:spAutoFit/>
          </a:bodyPr>
          <a:lstStyle/>
          <a:p>
            <a:r>
              <a:rPr lang="fr-FR" sz="3600" b="1" dirty="0"/>
              <a:t>4. </a:t>
            </a:r>
            <a:r>
              <a:rPr lang="en-US" sz="3600" b="1" dirty="0"/>
              <a:t>Example.</a:t>
            </a:r>
            <a:endParaRPr lang="fr-FR" sz="2800" dirty="0"/>
          </a:p>
        </p:txBody>
      </p:sp>
      <p:pic>
        <p:nvPicPr>
          <p:cNvPr id="4" name="Picture 2" descr="Imagen">
            <a:extLst>
              <a:ext uri="{FF2B5EF4-FFF2-40B4-BE49-F238E27FC236}">
                <a16:creationId xmlns:a16="http://schemas.microsoft.com/office/drawing/2014/main" id="{AD527023-C408-6D51-E453-F5D851B1C8F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5">
            <a:extLst>
              <a:ext uri="{FF2B5EF4-FFF2-40B4-BE49-F238E27FC236}">
                <a16:creationId xmlns:a16="http://schemas.microsoft.com/office/drawing/2014/main" id="{48455094-E7AA-73EF-18E4-619DF59F2892}"/>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pic>
        <p:nvPicPr>
          <p:cNvPr id="3" name="Imagen 2">
            <a:extLst>
              <a:ext uri="{FF2B5EF4-FFF2-40B4-BE49-F238E27FC236}">
                <a16:creationId xmlns:a16="http://schemas.microsoft.com/office/drawing/2014/main" id="{A230BA0D-6736-D85B-8832-A0BE50E5845D}"/>
              </a:ext>
            </a:extLst>
          </p:cNvPr>
          <p:cNvPicPr>
            <a:picLocks noChangeAspect="1"/>
          </p:cNvPicPr>
          <p:nvPr/>
        </p:nvPicPr>
        <p:blipFill>
          <a:blip r:embed="rId6"/>
          <a:stretch>
            <a:fillRect/>
          </a:stretch>
        </p:blipFill>
        <p:spPr>
          <a:xfrm>
            <a:off x="543164" y="3494901"/>
            <a:ext cx="5326227" cy="2407365"/>
          </a:xfrm>
          <a:prstGeom prst="rect">
            <a:avLst/>
          </a:prstGeom>
        </p:spPr>
      </p:pic>
      <p:pic>
        <p:nvPicPr>
          <p:cNvPr id="6" name="Imagen 5">
            <a:extLst>
              <a:ext uri="{FF2B5EF4-FFF2-40B4-BE49-F238E27FC236}">
                <a16:creationId xmlns:a16="http://schemas.microsoft.com/office/drawing/2014/main" id="{42C828F1-24A9-1125-5297-4E064E546E31}"/>
              </a:ext>
            </a:extLst>
          </p:cNvPr>
          <p:cNvPicPr>
            <a:picLocks noChangeAspect="1"/>
          </p:cNvPicPr>
          <p:nvPr/>
        </p:nvPicPr>
        <p:blipFill>
          <a:blip r:embed="rId7"/>
          <a:stretch>
            <a:fillRect/>
          </a:stretch>
        </p:blipFill>
        <p:spPr>
          <a:xfrm>
            <a:off x="442674" y="6187417"/>
            <a:ext cx="5426718" cy="2461283"/>
          </a:xfrm>
          <a:prstGeom prst="rect">
            <a:avLst/>
          </a:prstGeom>
          <a:effectLst>
            <a:outerShdw blurRad="50800" dist="38100" dir="2700000" algn="tl" rotWithShape="0">
              <a:prstClr val="black">
                <a:alpha val="40000"/>
              </a:prstClr>
            </a:outerShdw>
          </a:effectLst>
        </p:spPr>
      </p:pic>
      <p:sp>
        <p:nvSpPr>
          <p:cNvPr id="7" name="Rectángulo 6">
            <a:extLst>
              <a:ext uri="{FF2B5EF4-FFF2-40B4-BE49-F238E27FC236}">
                <a16:creationId xmlns:a16="http://schemas.microsoft.com/office/drawing/2014/main" id="{1EFE47CD-AD18-A531-B372-8845FBAB5EBE}"/>
              </a:ext>
            </a:extLst>
          </p:cNvPr>
          <p:cNvSpPr/>
          <p:nvPr/>
        </p:nvSpPr>
        <p:spPr>
          <a:xfrm>
            <a:off x="914400" y="5614663"/>
            <a:ext cx="1774279" cy="287603"/>
          </a:xfrm>
          <a:prstGeom prst="rect">
            <a:avLst/>
          </a:prstGeom>
          <a:solidFill>
            <a:srgbClr val="FFFFFF"/>
          </a:solidFill>
          <a:ln w="0">
            <a:solidFill>
              <a:srgbClr val="000000"/>
            </a:solidFill>
          </a:ln>
          <a:effectLst>
            <a:outerShdw dist="101823" dir="2700000">
              <a:srgbClr val="808080"/>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s-ES" sz="1300" b="1" spc="-1" dirty="0">
                <a:solidFill>
                  <a:srgbClr val="FF0000"/>
                </a:solidFill>
                <a:latin typeface="Arial"/>
                <a:ea typeface="DejaVu Sans"/>
              </a:rPr>
              <a:t>RAIN WARNINGS</a:t>
            </a:r>
            <a:endParaRPr lang="es-ES" sz="1300" b="0" strike="noStrike" spc="-1" dirty="0">
              <a:latin typeface="Arial"/>
            </a:endParaRPr>
          </a:p>
        </p:txBody>
      </p:sp>
      <p:sp>
        <p:nvSpPr>
          <p:cNvPr id="8" name="Rectángulo 7">
            <a:extLst>
              <a:ext uri="{FF2B5EF4-FFF2-40B4-BE49-F238E27FC236}">
                <a16:creationId xmlns:a16="http://schemas.microsoft.com/office/drawing/2014/main" id="{E7AD0ADD-1AD7-52C3-DCA5-318D1792638A}"/>
              </a:ext>
            </a:extLst>
          </p:cNvPr>
          <p:cNvSpPr/>
          <p:nvPr/>
        </p:nvSpPr>
        <p:spPr>
          <a:xfrm>
            <a:off x="914400" y="8349172"/>
            <a:ext cx="1774279" cy="287603"/>
          </a:xfrm>
          <a:prstGeom prst="rect">
            <a:avLst/>
          </a:prstGeom>
          <a:solidFill>
            <a:srgbClr val="FFFFFF"/>
          </a:solidFill>
          <a:ln w="0">
            <a:solidFill>
              <a:srgbClr val="000000"/>
            </a:solidFill>
          </a:ln>
          <a:effectLst>
            <a:outerShdw dist="101823" dir="2700000">
              <a:srgbClr val="808080"/>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s-ES" sz="1300" b="1" spc="-1" dirty="0">
                <a:solidFill>
                  <a:srgbClr val="FF0000"/>
                </a:solidFill>
                <a:latin typeface="Arial"/>
                <a:ea typeface="DejaVu Sans"/>
              </a:rPr>
              <a:t>WIND WARNINGS</a:t>
            </a:r>
            <a:endParaRPr lang="es-ES" sz="1300" b="0" strike="noStrike" spc="-1" dirty="0">
              <a:latin typeface="Arial"/>
            </a:endParaRPr>
          </a:p>
        </p:txBody>
      </p:sp>
      <p:pic>
        <p:nvPicPr>
          <p:cNvPr id="8194" name="Picture 2" descr="Enviado mensaje Es-Alert a los telefonos de 47 municipos andaluces por la  borrasca">
            <a:extLst>
              <a:ext uri="{FF2B5EF4-FFF2-40B4-BE49-F238E27FC236}">
                <a16:creationId xmlns:a16="http://schemas.microsoft.com/office/drawing/2014/main" id="{3E79757E-E471-6AE9-05BC-10D0CE35BF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0020" y="3425764"/>
            <a:ext cx="9489581" cy="5336316"/>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93D32797-A87F-6319-E3BC-9580B1BAE499}"/>
              </a:ext>
            </a:extLst>
          </p:cNvPr>
          <p:cNvSpPr txBox="1"/>
          <p:nvPr/>
        </p:nvSpPr>
        <p:spPr>
          <a:xfrm>
            <a:off x="1941231" y="2615739"/>
            <a:ext cx="2593531" cy="523220"/>
          </a:xfrm>
          <a:prstGeom prst="rect">
            <a:avLst/>
          </a:prstGeom>
          <a:noFill/>
        </p:spPr>
        <p:txBody>
          <a:bodyPr wrap="none" rtlCol="0">
            <a:spAutoFit/>
          </a:bodyPr>
          <a:lstStyle/>
          <a:p>
            <a:r>
              <a:rPr lang="es-ES" sz="2800" b="1" dirty="0">
                <a:solidFill>
                  <a:srgbClr val="FF0000"/>
                </a:solidFill>
              </a:rPr>
              <a:t>3 </a:t>
            </a:r>
            <a:r>
              <a:rPr lang="es-ES" sz="2800" b="1" dirty="0" err="1">
                <a:solidFill>
                  <a:srgbClr val="FF0000"/>
                </a:solidFill>
              </a:rPr>
              <a:t>February</a:t>
            </a:r>
            <a:r>
              <a:rPr lang="es-ES" sz="2800" b="1" dirty="0">
                <a:solidFill>
                  <a:srgbClr val="FF0000"/>
                </a:solidFill>
              </a:rPr>
              <a:t> 2026</a:t>
            </a:r>
            <a:endParaRPr lang="es-ES" b="1" dirty="0">
              <a:solidFill>
                <a:srgbClr val="FF0000"/>
              </a:solidFill>
            </a:endParaRPr>
          </a:p>
        </p:txBody>
      </p:sp>
      <p:graphicFrame>
        <p:nvGraphicFramePr>
          <p:cNvPr id="11" name="Tabla 10">
            <a:extLst>
              <a:ext uri="{FF2B5EF4-FFF2-40B4-BE49-F238E27FC236}">
                <a16:creationId xmlns:a16="http://schemas.microsoft.com/office/drawing/2014/main" id="{61BC6AF4-2060-2B77-8BD1-95C827BE2881}"/>
              </a:ext>
            </a:extLst>
          </p:cNvPr>
          <p:cNvGraphicFramePr>
            <a:graphicFrameLocks noGrp="1"/>
          </p:cNvGraphicFramePr>
          <p:nvPr>
            <p:extLst>
              <p:ext uri="{D42A27DB-BD31-4B8C-83A1-F6EECF244321}">
                <p14:modId xmlns:p14="http://schemas.microsoft.com/office/powerpoint/2010/main" val="3291545862"/>
              </p:ext>
            </p:extLst>
          </p:nvPr>
        </p:nvGraphicFramePr>
        <p:xfrm>
          <a:off x="6858000" y="1944708"/>
          <a:ext cx="8229600" cy="1554480"/>
        </p:xfrm>
        <a:graphic>
          <a:graphicData uri="http://schemas.openxmlformats.org/drawingml/2006/table">
            <a:tbl>
              <a:tblPr/>
              <a:tblGrid>
                <a:gridCol w="8229600">
                  <a:extLst>
                    <a:ext uri="{9D8B030D-6E8A-4147-A177-3AD203B41FA5}">
                      <a16:colId xmlns:a16="http://schemas.microsoft.com/office/drawing/2014/main" val="2440309371"/>
                    </a:ext>
                  </a:extLst>
                </a:gridCol>
              </a:tblGrid>
              <a:tr h="0">
                <a:tc>
                  <a:txBody>
                    <a:bodyPr/>
                    <a:lstStyle/>
                    <a:p>
                      <a:pPr fontAlgn="t">
                        <a:lnSpc>
                          <a:spcPct val="100000"/>
                        </a:lnSpc>
                        <a:buNone/>
                      </a:pPr>
                      <a:r>
                        <a:rPr lang="en-US" sz="2400" b="0" i="0" dirty="0">
                          <a:effectLst/>
                          <a:latin typeface="+mj-lt"/>
                        </a:rPr>
                        <a:t>ES‑Alert plays a key role by </a:t>
                      </a:r>
                      <a:r>
                        <a:rPr lang="en-US" sz="2400" b="1" i="0" dirty="0">
                          <a:effectLst/>
                          <a:latin typeface="+mj-lt"/>
                        </a:rPr>
                        <a:t>shortening the last mile</a:t>
                      </a:r>
                      <a:r>
                        <a:rPr lang="en-US" sz="2400" b="0" i="0" dirty="0">
                          <a:effectLst/>
                          <a:latin typeface="+mj-lt"/>
                        </a:rPr>
                        <a:t>:</a:t>
                      </a:r>
                      <a:br>
                        <a:rPr lang="en-US" sz="2400" b="0" i="0" dirty="0">
                          <a:effectLst/>
                          <a:latin typeface="+mj-lt"/>
                        </a:rPr>
                      </a:br>
                      <a:r>
                        <a:rPr lang="en-US" sz="2400" b="0" i="0" dirty="0">
                          <a:effectLst/>
                          <a:latin typeface="+mj-lt"/>
                        </a:rPr>
                        <a:t>direct, immediate communication from authorities to citizens in the affected area.</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1525980155"/>
                  </a:ext>
                </a:extLst>
              </a:tr>
              <a:tr h="0">
                <a:tc>
                  <a:txBody>
                    <a:bodyPr/>
                    <a:lstStyle/>
                    <a:p>
                      <a:endParaRPr lang="es-ES"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229261181"/>
                  </a:ext>
                </a:extLst>
              </a:tr>
            </a:tbl>
          </a:graphicData>
        </a:graphic>
      </p:graphicFrame>
      <p:graphicFrame>
        <p:nvGraphicFramePr>
          <p:cNvPr id="12" name="Tabla 11">
            <a:extLst>
              <a:ext uri="{FF2B5EF4-FFF2-40B4-BE49-F238E27FC236}">
                <a16:creationId xmlns:a16="http://schemas.microsoft.com/office/drawing/2014/main" id="{964BE8FF-03A5-DA68-6AC3-723DB8A13CA8}"/>
              </a:ext>
            </a:extLst>
          </p:cNvPr>
          <p:cNvGraphicFramePr>
            <a:graphicFrameLocks noGrp="1"/>
          </p:cNvGraphicFramePr>
          <p:nvPr>
            <p:extLst>
              <p:ext uri="{D42A27DB-BD31-4B8C-83A1-F6EECF244321}">
                <p14:modId xmlns:p14="http://schemas.microsoft.com/office/powerpoint/2010/main" val="3380285601"/>
              </p:ext>
            </p:extLst>
          </p:nvPr>
        </p:nvGraphicFramePr>
        <p:xfrm>
          <a:off x="7040010" y="8988126"/>
          <a:ext cx="8229600" cy="1066800"/>
        </p:xfrm>
        <a:graphic>
          <a:graphicData uri="http://schemas.openxmlformats.org/drawingml/2006/table">
            <a:tbl>
              <a:tblPr/>
              <a:tblGrid>
                <a:gridCol w="8229600">
                  <a:extLst>
                    <a:ext uri="{9D8B030D-6E8A-4147-A177-3AD203B41FA5}">
                      <a16:colId xmlns:a16="http://schemas.microsoft.com/office/drawing/2014/main" val="1237240333"/>
                    </a:ext>
                  </a:extLst>
                </a:gridCol>
              </a:tblGrid>
              <a:tr h="0">
                <a:tc>
                  <a:txBody>
                    <a:bodyPr/>
                    <a:lstStyle/>
                    <a:p>
                      <a:pPr fontAlgn="t">
                        <a:lnSpc>
                          <a:spcPct val="100000"/>
                        </a:lnSpc>
                        <a:buNone/>
                      </a:pPr>
                      <a:r>
                        <a:rPr lang="en-US" sz="2000" b="0" i="0" dirty="0">
                          <a:effectLst/>
                          <a:latin typeface="Segoe UI" panose="020B0502040204020203" pitchFamily="34" charset="0"/>
                        </a:rPr>
                        <a:t>ES‑Alert enables direct communication — but requires clear rules to avoid confusion and over‑alerting.</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1709825673"/>
                  </a:ext>
                </a:extLst>
              </a:tr>
              <a:tr h="0">
                <a:tc>
                  <a:txBody>
                    <a:bodyPr/>
                    <a:lstStyle/>
                    <a:p>
                      <a:endParaRPr lang="es-ES"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3109153910"/>
                  </a:ext>
                </a:extLst>
              </a:tr>
            </a:tbl>
          </a:graphicData>
        </a:graphic>
      </p:graphicFrame>
    </p:spTree>
    <p:extLst>
      <p:ext uri="{BB962C8B-B14F-4D97-AF65-F5344CB8AC3E}">
        <p14:creationId xmlns:p14="http://schemas.microsoft.com/office/powerpoint/2010/main" val="2148427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84D27-33F4-9083-DD4E-61FA18D4A9E5}"/>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ACA6017A-0748-66BC-5DA8-9643E5024371}"/>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FE947DD4-A447-8314-9F3C-B406C3C97BDE}"/>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CB926463-8350-2013-B6FA-76F706320FA6}"/>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30" name="ZoneTexte 29">
            <a:extLst>
              <a:ext uri="{FF2B5EF4-FFF2-40B4-BE49-F238E27FC236}">
                <a16:creationId xmlns:a16="http://schemas.microsoft.com/office/drawing/2014/main" id="{DEEE0053-F4CC-A298-6A66-C20C520A1BFC}"/>
              </a:ext>
            </a:extLst>
          </p:cNvPr>
          <p:cNvSpPr txBox="1"/>
          <p:nvPr/>
        </p:nvSpPr>
        <p:spPr>
          <a:xfrm>
            <a:off x="1295400" y="2019987"/>
            <a:ext cx="14397727" cy="646331"/>
          </a:xfrm>
          <a:prstGeom prst="rect">
            <a:avLst/>
          </a:prstGeom>
          <a:noFill/>
        </p:spPr>
        <p:txBody>
          <a:bodyPr wrap="square">
            <a:spAutoFit/>
          </a:bodyPr>
          <a:lstStyle/>
          <a:p>
            <a:r>
              <a:rPr lang="fr-FR" sz="3600" b="1" dirty="0"/>
              <a:t>4. </a:t>
            </a:r>
            <a:r>
              <a:rPr lang="en-US" sz="3600" b="1" dirty="0"/>
              <a:t>Example.</a:t>
            </a:r>
            <a:endParaRPr lang="fr-FR" sz="2800" dirty="0"/>
          </a:p>
        </p:txBody>
      </p:sp>
      <p:pic>
        <p:nvPicPr>
          <p:cNvPr id="4" name="Picture 2" descr="Imagen">
            <a:extLst>
              <a:ext uri="{FF2B5EF4-FFF2-40B4-BE49-F238E27FC236}">
                <a16:creationId xmlns:a16="http://schemas.microsoft.com/office/drawing/2014/main" id="{F41B2DD2-0954-F369-48C4-C659B72814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5">
            <a:extLst>
              <a:ext uri="{FF2B5EF4-FFF2-40B4-BE49-F238E27FC236}">
                <a16:creationId xmlns:a16="http://schemas.microsoft.com/office/drawing/2014/main" id="{1B51FE85-DF82-3F27-F8FB-F16BE7E9A560}"/>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pic>
        <p:nvPicPr>
          <p:cNvPr id="18" name="Imagen 17">
            <a:extLst>
              <a:ext uri="{FF2B5EF4-FFF2-40B4-BE49-F238E27FC236}">
                <a16:creationId xmlns:a16="http://schemas.microsoft.com/office/drawing/2014/main" id="{5A4D6A5B-ABA8-CB4E-5214-0C0AFF520C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14341" y="2031391"/>
            <a:ext cx="3310329" cy="7361079"/>
          </a:xfrm>
          <a:prstGeom prst="rect">
            <a:avLst/>
          </a:prstGeom>
        </p:spPr>
      </p:pic>
      <p:pic>
        <p:nvPicPr>
          <p:cNvPr id="11" name="Imagen 10">
            <a:extLst>
              <a:ext uri="{FF2B5EF4-FFF2-40B4-BE49-F238E27FC236}">
                <a16:creationId xmlns:a16="http://schemas.microsoft.com/office/drawing/2014/main" id="{EDF57158-5B7C-1E19-6FE9-1C2BF21F6F6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0627" y="1948123"/>
            <a:ext cx="3427074" cy="7620682"/>
          </a:xfrm>
          <a:prstGeom prst="rect">
            <a:avLst/>
          </a:prstGeom>
        </p:spPr>
      </p:pic>
      <p:sp>
        <p:nvSpPr>
          <p:cNvPr id="12" name="CuadroTexto 11">
            <a:extLst>
              <a:ext uri="{FF2B5EF4-FFF2-40B4-BE49-F238E27FC236}">
                <a16:creationId xmlns:a16="http://schemas.microsoft.com/office/drawing/2014/main" id="{4423C28A-85DA-2FBC-0F6F-31C8E2B0DE77}"/>
              </a:ext>
            </a:extLst>
          </p:cNvPr>
          <p:cNvSpPr txBox="1"/>
          <p:nvPr/>
        </p:nvSpPr>
        <p:spPr>
          <a:xfrm>
            <a:off x="13254285" y="3663512"/>
            <a:ext cx="3814515" cy="2308324"/>
          </a:xfrm>
          <a:prstGeom prst="rect">
            <a:avLst/>
          </a:prstGeom>
          <a:noFill/>
        </p:spPr>
        <p:txBody>
          <a:bodyPr wrap="square" rtlCol="0">
            <a:spAutoFit/>
          </a:bodyPr>
          <a:lstStyle/>
          <a:p>
            <a:r>
              <a:rPr lang="en-US" sz="2400" b="1" dirty="0">
                <a:solidFill>
                  <a:srgbClr val="FF0000"/>
                </a:solidFill>
              </a:rPr>
              <a:t>MESSAGE CONTENTS</a:t>
            </a:r>
          </a:p>
          <a:p>
            <a:pPr marL="285750" indent="-285750">
              <a:buFont typeface="Arial" panose="020B0604020202020204" pitchFamily="34" charset="0"/>
              <a:buChar char="•"/>
            </a:pPr>
            <a:r>
              <a:rPr lang="en-US" sz="2400" dirty="0">
                <a:solidFill>
                  <a:srgbClr val="FF0000"/>
                </a:solidFill>
              </a:rPr>
              <a:t>Suspension of classes in 7 of 8 provinces</a:t>
            </a:r>
          </a:p>
          <a:p>
            <a:pPr marL="285750" indent="-285750">
              <a:buFont typeface="Arial" panose="020B0604020202020204" pitchFamily="34" charset="0"/>
              <a:buChar char="•"/>
            </a:pPr>
            <a:r>
              <a:rPr lang="en-US" sz="2400" dirty="0">
                <a:solidFill>
                  <a:srgbClr val="FF0000"/>
                </a:solidFill>
              </a:rPr>
              <a:t>Regional plan: level 2</a:t>
            </a:r>
          </a:p>
          <a:p>
            <a:pPr marL="285750" indent="-285750">
              <a:buFont typeface="Arial" panose="020B0604020202020204" pitchFamily="34" charset="0"/>
              <a:buChar char="•"/>
            </a:pPr>
            <a:r>
              <a:rPr lang="en-US" sz="2400" dirty="0">
                <a:solidFill>
                  <a:srgbClr val="FF0000"/>
                </a:solidFill>
              </a:rPr>
              <a:t>Avoid non-essential travel</a:t>
            </a:r>
          </a:p>
          <a:p>
            <a:pPr marL="285750" indent="-285750">
              <a:buFont typeface="Arial" panose="020B0604020202020204" pitchFamily="34" charset="0"/>
              <a:buChar char="•"/>
            </a:pPr>
            <a:r>
              <a:rPr lang="en-US" sz="2400" dirty="0">
                <a:solidFill>
                  <a:srgbClr val="FF0000"/>
                </a:solidFill>
              </a:rPr>
              <a:t>Follow official sources</a:t>
            </a:r>
            <a:endParaRPr lang="es-ES" sz="2400" dirty="0">
              <a:solidFill>
                <a:srgbClr val="FF0000"/>
              </a:solidFill>
            </a:endParaRPr>
          </a:p>
        </p:txBody>
      </p:sp>
      <p:sp>
        <p:nvSpPr>
          <p:cNvPr id="14" name="CuadroTexto 13">
            <a:extLst>
              <a:ext uri="{FF2B5EF4-FFF2-40B4-BE49-F238E27FC236}">
                <a16:creationId xmlns:a16="http://schemas.microsoft.com/office/drawing/2014/main" id="{773940D5-21FF-F0C2-3259-41F355FBD532}"/>
              </a:ext>
            </a:extLst>
          </p:cNvPr>
          <p:cNvSpPr txBox="1"/>
          <p:nvPr/>
        </p:nvSpPr>
        <p:spPr>
          <a:xfrm>
            <a:off x="676355" y="3373366"/>
            <a:ext cx="5114845" cy="4339650"/>
          </a:xfrm>
          <a:prstGeom prst="rect">
            <a:avLst/>
          </a:prstGeom>
          <a:noFill/>
        </p:spPr>
        <p:txBody>
          <a:bodyPr wrap="square" rtlCol="0">
            <a:spAutoFit/>
          </a:bodyPr>
          <a:lstStyle/>
          <a:p>
            <a:r>
              <a:rPr lang="en-US" sz="2800" b="1" dirty="0"/>
              <a:t>Reducing exposure through existing communication channels</a:t>
            </a:r>
          </a:p>
          <a:p>
            <a:endParaRPr lang="en-US" sz="2800" b="1" dirty="0"/>
          </a:p>
          <a:p>
            <a:pPr marL="285750" indent="-285750">
              <a:buFont typeface="Arial" panose="020B0604020202020204" pitchFamily="34" charset="0"/>
              <a:buChar char="•"/>
            </a:pPr>
            <a:r>
              <a:rPr lang="en-US" sz="2400" dirty="0"/>
              <a:t>School communication systems provide direct and trusted access to families</a:t>
            </a:r>
          </a:p>
          <a:p>
            <a:pPr marL="285750" indent="-285750">
              <a:buFont typeface="Arial" panose="020B0604020202020204" pitchFamily="34" charset="0"/>
              <a:buChar char="•"/>
            </a:pPr>
            <a:r>
              <a:rPr lang="en-US" sz="2400" dirty="0"/>
              <a:t>Suspension of classes leads to immediate reduction of exposure and mobility</a:t>
            </a:r>
          </a:p>
          <a:p>
            <a:pPr marL="285750" indent="-285750">
              <a:buFont typeface="Arial" panose="020B0604020202020204" pitchFamily="34" charset="0"/>
              <a:buChar char="•"/>
            </a:pPr>
            <a:r>
              <a:rPr lang="en-US" sz="2400" dirty="0"/>
              <a:t>Local impact is achieved without additional warning complexity</a:t>
            </a:r>
          </a:p>
        </p:txBody>
      </p:sp>
      <p:sp>
        <p:nvSpPr>
          <p:cNvPr id="15" name="CuadroTexto 14">
            <a:extLst>
              <a:ext uri="{FF2B5EF4-FFF2-40B4-BE49-F238E27FC236}">
                <a16:creationId xmlns:a16="http://schemas.microsoft.com/office/drawing/2014/main" id="{D5F77911-8708-EC4C-FEEE-2ED64EDC73A6}"/>
              </a:ext>
            </a:extLst>
          </p:cNvPr>
          <p:cNvSpPr txBox="1"/>
          <p:nvPr/>
        </p:nvSpPr>
        <p:spPr>
          <a:xfrm>
            <a:off x="1941231" y="2615739"/>
            <a:ext cx="2593531" cy="523220"/>
          </a:xfrm>
          <a:prstGeom prst="rect">
            <a:avLst/>
          </a:prstGeom>
          <a:noFill/>
        </p:spPr>
        <p:txBody>
          <a:bodyPr wrap="none" rtlCol="0">
            <a:spAutoFit/>
          </a:bodyPr>
          <a:lstStyle/>
          <a:p>
            <a:r>
              <a:rPr lang="es-ES" sz="2800" b="1" dirty="0">
                <a:solidFill>
                  <a:srgbClr val="FF0000"/>
                </a:solidFill>
              </a:rPr>
              <a:t>3 </a:t>
            </a:r>
            <a:r>
              <a:rPr lang="es-ES" sz="2800" b="1" dirty="0" err="1">
                <a:solidFill>
                  <a:srgbClr val="FF0000"/>
                </a:solidFill>
              </a:rPr>
              <a:t>February</a:t>
            </a:r>
            <a:r>
              <a:rPr lang="es-ES" sz="2800" b="1" dirty="0">
                <a:solidFill>
                  <a:srgbClr val="FF0000"/>
                </a:solidFill>
              </a:rPr>
              <a:t> 2026</a:t>
            </a:r>
            <a:endParaRPr lang="es-ES" b="1" dirty="0">
              <a:solidFill>
                <a:srgbClr val="FF0000"/>
              </a:solidFill>
            </a:endParaRPr>
          </a:p>
        </p:txBody>
      </p:sp>
    </p:spTree>
    <p:extLst>
      <p:ext uri="{BB962C8B-B14F-4D97-AF65-F5344CB8AC3E}">
        <p14:creationId xmlns:p14="http://schemas.microsoft.com/office/powerpoint/2010/main" val="729105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185A7-1718-8394-6505-6C659F57F8AC}"/>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62117AF6-FFD9-A8DB-1D8B-2911001E1B86}"/>
              </a:ext>
            </a:extLst>
          </p:cNvPr>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a:extLst>
              <a:ext uri="{FF2B5EF4-FFF2-40B4-BE49-F238E27FC236}">
                <a16:creationId xmlns:a16="http://schemas.microsoft.com/office/drawing/2014/main" id="{A36E2B02-F29C-0008-81AF-BEAAA1A50826}"/>
              </a:ext>
            </a:extLst>
          </p:cNvPr>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5" name="Rectangle 1">
            <a:extLst>
              <a:ext uri="{FF2B5EF4-FFF2-40B4-BE49-F238E27FC236}">
                <a16:creationId xmlns:a16="http://schemas.microsoft.com/office/drawing/2014/main" id="{4CD1E928-713E-92AD-4154-81C158E7B45D}"/>
              </a:ext>
            </a:extLst>
          </p:cNvPr>
          <p:cNvSpPr>
            <a:spLocks noChangeArrowheads="1"/>
          </p:cNvSpPr>
          <p:nvPr/>
        </p:nvSpPr>
        <p:spPr bwMode="auto">
          <a:xfrm>
            <a:off x="0" y="90100"/>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chemeClr val="tx1"/>
                </a:solidFill>
                <a:effectLst/>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30" name="ZoneTexte 29">
            <a:extLst>
              <a:ext uri="{FF2B5EF4-FFF2-40B4-BE49-F238E27FC236}">
                <a16:creationId xmlns:a16="http://schemas.microsoft.com/office/drawing/2014/main" id="{D2BBCE41-F57C-6B9C-9FFE-B6091D068E5A}"/>
              </a:ext>
            </a:extLst>
          </p:cNvPr>
          <p:cNvSpPr txBox="1"/>
          <p:nvPr/>
        </p:nvSpPr>
        <p:spPr>
          <a:xfrm>
            <a:off x="1295400" y="2019987"/>
            <a:ext cx="14397727" cy="646331"/>
          </a:xfrm>
          <a:prstGeom prst="rect">
            <a:avLst/>
          </a:prstGeom>
          <a:noFill/>
        </p:spPr>
        <p:txBody>
          <a:bodyPr wrap="square">
            <a:spAutoFit/>
          </a:bodyPr>
          <a:lstStyle/>
          <a:p>
            <a:r>
              <a:rPr lang="fr-FR" sz="3600" b="1" dirty="0"/>
              <a:t>4. </a:t>
            </a:r>
            <a:r>
              <a:rPr lang="en-US" sz="3600" b="1" dirty="0"/>
              <a:t>Example: Site‑specific warnings for EMA‑INFOCA surveillance towers.</a:t>
            </a:r>
            <a:endParaRPr lang="fr-FR" sz="2800" dirty="0"/>
          </a:p>
        </p:txBody>
      </p:sp>
      <p:pic>
        <p:nvPicPr>
          <p:cNvPr id="4" name="Picture 2" descr="Imagen">
            <a:extLst>
              <a:ext uri="{FF2B5EF4-FFF2-40B4-BE49-F238E27FC236}">
                <a16:creationId xmlns:a16="http://schemas.microsoft.com/office/drawing/2014/main" id="{E32B8960-2B63-E1E0-9539-2E177E0137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8" y="9045364"/>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5">
            <a:extLst>
              <a:ext uri="{FF2B5EF4-FFF2-40B4-BE49-F238E27FC236}">
                <a16:creationId xmlns:a16="http://schemas.microsoft.com/office/drawing/2014/main" id="{704A0C92-5A65-D4CA-50FE-7ADFAC599F98}"/>
              </a:ext>
            </a:extLst>
          </p:cNvPr>
          <p:cNvSpPr txBox="1"/>
          <p:nvPr/>
        </p:nvSpPr>
        <p:spPr>
          <a:xfrm>
            <a:off x="2971800" y="495300"/>
            <a:ext cx="13477835" cy="954107"/>
          </a:xfrm>
          <a:prstGeom prst="rect">
            <a:avLst/>
          </a:prstGeom>
          <a:noFill/>
        </p:spPr>
        <p:txBody>
          <a:bodyPr wrap="square">
            <a:spAutoFit/>
          </a:bodyPr>
          <a:lstStyle/>
          <a:p>
            <a:r>
              <a:rPr lang="fr-FR" sz="2800" dirty="0"/>
              <a:t>What are the main challenges in </a:t>
            </a:r>
            <a:r>
              <a:rPr lang="fr-FR" sz="2800" dirty="0" err="1"/>
              <a:t>implementing</a:t>
            </a:r>
            <a:r>
              <a:rPr lang="fr-FR" sz="2800" dirty="0"/>
              <a:t> local impact-</a:t>
            </a:r>
            <a:r>
              <a:rPr lang="fr-FR" sz="2800" dirty="0" err="1"/>
              <a:t>based</a:t>
            </a:r>
            <a:r>
              <a:rPr lang="fr-FR" sz="2800" dirty="0"/>
              <a:t> warnings in practice, and how can </a:t>
            </a:r>
            <a:r>
              <a:rPr lang="fr-FR" sz="2800" dirty="0" err="1"/>
              <a:t>they</a:t>
            </a:r>
            <a:r>
              <a:rPr lang="fr-FR" sz="2800" dirty="0"/>
              <a:t> </a:t>
            </a:r>
            <a:r>
              <a:rPr lang="fr-FR" sz="2800" dirty="0" err="1"/>
              <a:t>complement</a:t>
            </a:r>
            <a:r>
              <a:rPr lang="fr-FR" sz="2800" dirty="0"/>
              <a:t>, </a:t>
            </a:r>
            <a:r>
              <a:rPr lang="fr-FR" sz="2800" dirty="0" err="1"/>
              <a:t>rather</a:t>
            </a:r>
            <a:r>
              <a:rPr lang="fr-FR" sz="2800" dirty="0"/>
              <a:t> </a:t>
            </a:r>
            <a:r>
              <a:rPr lang="fr-FR" sz="2800" dirty="0" err="1"/>
              <a:t>than</a:t>
            </a:r>
            <a:r>
              <a:rPr lang="fr-FR" sz="2800" dirty="0"/>
              <a:t> </a:t>
            </a:r>
            <a:r>
              <a:rPr lang="fr-FR" sz="2800" dirty="0" err="1"/>
              <a:t>compete</a:t>
            </a:r>
            <a:r>
              <a:rPr lang="fr-FR" sz="2800" dirty="0"/>
              <a:t>, </a:t>
            </a:r>
            <a:r>
              <a:rPr lang="fr-FR" sz="2800" dirty="0" err="1"/>
              <a:t>with</a:t>
            </a:r>
            <a:r>
              <a:rPr lang="fr-FR" sz="2800" dirty="0"/>
              <a:t> </a:t>
            </a:r>
            <a:r>
              <a:rPr lang="fr-FR" sz="2800" dirty="0" err="1"/>
              <a:t>existing</a:t>
            </a:r>
            <a:r>
              <a:rPr lang="fr-FR" sz="2800" dirty="0"/>
              <a:t> official warning </a:t>
            </a:r>
            <a:r>
              <a:rPr lang="fr-FR" sz="2800" dirty="0" err="1"/>
              <a:t>systems</a:t>
            </a:r>
            <a:r>
              <a:rPr lang="fr-FR" sz="2800" dirty="0"/>
              <a:t>?</a:t>
            </a:r>
          </a:p>
        </p:txBody>
      </p:sp>
      <p:sp>
        <p:nvSpPr>
          <p:cNvPr id="12" name="CuadroTexto 11">
            <a:extLst>
              <a:ext uri="{FF2B5EF4-FFF2-40B4-BE49-F238E27FC236}">
                <a16:creationId xmlns:a16="http://schemas.microsoft.com/office/drawing/2014/main" id="{96D14EAF-0C1D-4655-889F-68E50223DA86}"/>
              </a:ext>
            </a:extLst>
          </p:cNvPr>
          <p:cNvSpPr txBox="1"/>
          <p:nvPr/>
        </p:nvSpPr>
        <p:spPr>
          <a:xfrm>
            <a:off x="10734715" y="3289942"/>
            <a:ext cx="6629400" cy="5755422"/>
          </a:xfrm>
          <a:prstGeom prst="rect">
            <a:avLst/>
          </a:prstGeom>
          <a:noFill/>
        </p:spPr>
        <p:txBody>
          <a:bodyPr wrap="square" rtlCol="0">
            <a:spAutoFit/>
          </a:bodyPr>
          <a:lstStyle/>
          <a:p>
            <a:r>
              <a:rPr lang="en-US" sz="2800" b="1" dirty="0">
                <a:solidFill>
                  <a:srgbClr val="FF0000"/>
                </a:solidFill>
              </a:rPr>
              <a:t>Why impact‑based warnings</a:t>
            </a:r>
          </a:p>
          <a:p>
            <a:endParaRPr lang="en-US" sz="2400" b="1" dirty="0">
              <a:solidFill>
                <a:srgbClr val="FF0000"/>
              </a:solidFill>
            </a:endParaRPr>
          </a:p>
          <a:p>
            <a:pPr marL="342900" indent="-342900">
              <a:buFont typeface="Arial" panose="020B0604020202020204" pitchFamily="34" charset="0"/>
              <a:buChar char="•"/>
            </a:pPr>
            <a:r>
              <a:rPr lang="en-US" sz="2400" dirty="0">
                <a:solidFill>
                  <a:srgbClr val="FF0000"/>
                </a:solidFill>
              </a:rPr>
              <a:t>Official alerts = </a:t>
            </a:r>
            <a:r>
              <a:rPr lang="en-US" sz="2400" b="1" dirty="0">
                <a:solidFill>
                  <a:srgbClr val="FF0000"/>
                </a:solidFill>
              </a:rPr>
              <a:t>hazard</a:t>
            </a:r>
          </a:p>
          <a:p>
            <a:pPr marL="342900" indent="-342900">
              <a:buFont typeface="Arial" panose="020B0604020202020204" pitchFamily="34" charset="0"/>
              <a:buChar char="•"/>
            </a:pPr>
            <a:r>
              <a:rPr lang="en-US" sz="2400" dirty="0">
                <a:solidFill>
                  <a:srgbClr val="FF0000"/>
                </a:solidFill>
              </a:rPr>
              <a:t>Operators need site‑specific impacts: </a:t>
            </a:r>
          </a:p>
          <a:p>
            <a:pPr marL="1257300" lvl="2" indent="-342900">
              <a:buFont typeface="Wingdings" panose="05000000000000000000" pitchFamily="2" charset="2"/>
              <a:buChar char="ü"/>
            </a:pPr>
            <a:r>
              <a:rPr lang="en-US" sz="2400" dirty="0">
                <a:solidFill>
                  <a:srgbClr val="FF0000"/>
                </a:solidFill>
              </a:rPr>
              <a:t>Is this tower affected?</a:t>
            </a:r>
          </a:p>
          <a:p>
            <a:pPr marL="1257300" lvl="2" indent="-342900">
              <a:buFont typeface="Wingdings" panose="05000000000000000000" pitchFamily="2" charset="2"/>
              <a:buChar char="ü"/>
            </a:pPr>
            <a:r>
              <a:rPr lang="en-US" sz="2400" dirty="0">
                <a:solidFill>
                  <a:srgbClr val="FF0000"/>
                </a:solidFill>
              </a:rPr>
              <a:t>Is it safe to operate?</a:t>
            </a:r>
          </a:p>
          <a:p>
            <a:pPr marL="1257300" lvl="2" indent="-342900">
              <a:buFont typeface="Wingdings" panose="05000000000000000000" pitchFamily="2" charset="2"/>
              <a:buChar char="ü"/>
            </a:pPr>
            <a:r>
              <a:rPr lang="en-US" sz="2400" dirty="0">
                <a:solidFill>
                  <a:srgbClr val="FF0000"/>
                </a:solidFill>
              </a:rPr>
              <a:t>What action is needed </a:t>
            </a:r>
            <a:r>
              <a:rPr lang="en-US" sz="2400" b="1" dirty="0">
                <a:solidFill>
                  <a:srgbClr val="FF0000"/>
                </a:solidFill>
              </a:rPr>
              <a:t>now</a:t>
            </a:r>
            <a:r>
              <a:rPr lang="en-US" sz="2400" dirty="0">
                <a:solidFill>
                  <a:srgbClr val="FF0000"/>
                </a:solidFill>
              </a:rPr>
              <a:t>?</a:t>
            </a:r>
          </a:p>
          <a:p>
            <a:endParaRPr lang="en-US" sz="2400" dirty="0">
              <a:solidFill>
                <a:srgbClr val="FF0000"/>
              </a:solidFill>
            </a:endParaRPr>
          </a:p>
          <a:p>
            <a:r>
              <a:rPr lang="en-US" sz="2800" b="1" dirty="0">
                <a:solidFill>
                  <a:srgbClr val="FF0000"/>
                </a:solidFill>
              </a:rPr>
              <a:t>From warning to action</a:t>
            </a:r>
          </a:p>
          <a:p>
            <a:endParaRPr lang="en-US" sz="2400" b="1" dirty="0">
              <a:solidFill>
                <a:srgbClr val="FF0000"/>
              </a:solidFill>
            </a:endParaRPr>
          </a:p>
          <a:p>
            <a:pPr marL="342900" indent="-342900">
              <a:buFont typeface="Arial" panose="020B0604020202020204" pitchFamily="34" charset="0"/>
              <a:buChar char="•"/>
            </a:pPr>
            <a:r>
              <a:rPr lang="en-US" sz="2400" dirty="0">
                <a:solidFill>
                  <a:srgbClr val="FF0000"/>
                </a:solidFill>
              </a:rPr>
              <a:t>Adjust working hours</a:t>
            </a:r>
          </a:p>
          <a:p>
            <a:pPr marL="342900" indent="-342900">
              <a:buFont typeface="Arial" panose="020B0604020202020204" pitchFamily="34" charset="0"/>
              <a:buChar char="•"/>
            </a:pPr>
            <a:r>
              <a:rPr lang="en-US" sz="2400" dirty="0">
                <a:solidFill>
                  <a:srgbClr val="FF0000"/>
                </a:solidFill>
              </a:rPr>
              <a:t>Preventive measures</a:t>
            </a:r>
          </a:p>
          <a:p>
            <a:pPr marL="342900" indent="-342900">
              <a:buFont typeface="Arial" panose="020B0604020202020204" pitchFamily="34" charset="0"/>
              <a:buChar char="•"/>
            </a:pPr>
            <a:r>
              <a:rPr lang="en-US" sz="2400" dirty="0">
                <a:solidFill>
                  <a:srgbClr val="FF0000"/>
                </a:solidFill>
              </a:rPr>
              <a:t>Temporary evacuation</a:t>
            </a:r>
          </a:p>
          <a:p>
            <a:pPr marL="342900" indent="-342900">
              <a:buFont typeface="Arial" panose="020B0604020202020204" pitchFamily="34" charset="0"/>
              <a:buChar char="•"/>
            </a:pPr>
            <a:r>
              <a:rPr lang="en-US" sz="2400" b="1" dirty="0">
                <a:solidFill>
                  <a:srgbClr val="FF0000"/>
                </a:solidFill>
              </a:rPr>
              <a:t>Single operational channel</a:t>
            </a:r>
            <a:r>
              <a:rPr lang="en-US" sz="2400" dirty="0">
                <a:solidFill>
                  <a:srgbClr val="FF0000"/>
                </a:solidFill>
              </a:rPr>
              <a:t>, with possible two‑way alert from the tower</a:t>
            </a:r>
          </a:p>
        </p:txBody>
      </p:sp>
      <p:sp>
        <p:nvSpPr>
          <p:cNvPr id="14" name="CuadroTexto 13">
            <a:extLst>
              <a:ext uri="{FF2B5EF4-FFF2-40B4-BE49-F238E27FC236}">
                <a16:creationId xmlns:a16="http://schemas.microsoft.com/office/drawing/2014/main" id="{62BD5F58-889F-B126-F5C7-B434C0B48614}"/>
              </a:ext>
            </a:extLst>
          </p:cNvPr>
          <p:cNvSpPr txBox="1"/>
          <p:nvPr/>
        </p:nvSpPr>
        <p:spPr>
          <a:xfrm>
            <a:off x="676355" y="3373366"/>
            <a:ext cx="4962445" cy="5509200"/>
          </a:xfrm>
          <a:prstGeom prst="rect">
            <a:avLst/>
          </a:prstGeom>
          <a:noFill/>
        </p:spPr>
        <p:txBody>
          <a:bodyPr wrap="square" rtlCol="0">
            <a:spAutoFit/>
          </a:bodyPr>
          <a:lstStyle/>
          <a:p>
            <a:r>
              <a:rPr lang="en-US" sz="2800" b="1" dirty="0"/>
              <a:t>Highly exposed critical assets</a:t>
            </a:r>
          </a:p>
          <a:p>
            <a:endParaRPr lang="en-US" sz="2800" b="1" dirty="0"/>
          </a:p>
          <a:p>
            <a:pPr marL="285750" indent="-285750">
              <a:buFont typeface="Arial" panose="020B0604020202020204" pitchFamily="34" charset="0"/>
              <a:buChar char="•"/>
            </a:pPr>
            <a:r>
              <a:rPr lang="en-US" sz="2400" dirty="0"/>
              <a:t>Remote towers in extreme conditions</a:t>
            </a:r>
          </a:p>
          <a:p>
            <a:pPr marL="285750" indent="-285750">
              <a:buFont typeface="Arial" panose="020B0604020202020204" pitchFamily="34" charset="0"/>
              <a:buChar char="•"/>
            </a:pPr>
            <a:r>
              <a:rPr lang="en-US" sz="2400" dirty="0"/>
              <a:t>Risk to </a:t>
            </a:r>
            <a:r>
              <a:rPr lang="en-US" sz="2400" b="1" dirty="0"/>
              <a:t>staff safety </a:t>
            </a:r>
            <a:r>
              <a:rPr lang="en-US" sz="2400" dirty="0"/>
              <a:t>and </a:t>
            </a:r>
            <a:r>
              <a:rPr lang="en-US" sz="2400" b="1" dirty="0"/>
              <a:t>operational continuity</a:t>
            </a:r>
          </a:p>
          <a:p>
            <a:endParaRPr lang="en-US" sz="2400" b="1" dirty="0"/>
          </a:p>
          <a:p>
            <a:r>
              <a:rPr lang="en-US" sz="2800" b="1" dirty="0"/>
              <a:t>Main risks</a:t>
            </a:r>
          </a:p>
          <a:p>
            <a:endParaRPr lang="en-US" sz="2800" b="1" dirty="0"/>
          </a:p>
          <a:p>
            <a:pPr marL="285750" indent="-285750">
              <a:buFont typeface="Arial" panose="020B0604020202020204" pitchFamily="34" charset="0"/>
              <a:buChar char="•"/>
            </a:pPr>
            <a:r>
              <a:rPr lang="en-US" sz="2400" dirty="0"/>
              <a:t>🌡️ Extreme heat (primary)</a:t>
            </a:r>
          </a:p>
          <a:p>
            <a:pPr marL="285750" indent="-285750">
              <a:buFont typeface="Arial" panose="020B0604020202020204" pitchFamily="34" charset="0"/>
              <a:buChar char="•"/>
            </a:pPr>
            <a:r>
              <a:rPr lang="en-US" sz="2400" dirty="0"/>
              <a:t>💨 Wind · ⚡ Lightning</a:t>
            </a:r>
          </a:p>
          <a:p>
            <a:pPr marL="285750" indent="-285750">
              <a:buFont typeface="Arial" panose="020B0604020202020204" pitchFamily="34" charset="0"/>
              <a:buChar char="•"/>
            </a:pPr>
            <a:r>
              <a:rPr lang="en-US" sz="2400" dirty="0"/>
              <a:t>🌧️ Flooding &amp; access disruption</a:t>
            </a:r>
          </a:p>
          <a:p>
            <a:pPr marL="285750" indent="-285750">
              <a:buFont typeface="Arial" panose="020B0604020202020204" pitchFamily="34" charset="0"/>
              <a:buChar char="•"/>
            </a:pPr>
            <a:r>
              <a:rPr lang="en-US" sz="2400" dirty="0"/>
              <a:t>🐜 Other incidents requiring evacuation</a:t>
            </a:r>
          </a:p>
        </p:txBody>
      </p:sp>
      <p:pic>
        <p:nvPicPr>
          <p:cNvPr id="8" name="Imagen 7">
            <a:extLst>
              <a:ext uri="{FF2B5EF4-FFF2-40B4-BE49-F238E27FC236}">
                <a16:creationId xmlns:a16="http://schemas.microsoft.com/office/drawing/2014/main" id="{A4FE24A9-1024-A9E3-402E-D189CE8BF3E5}"/>
              </a:ext>
            </a:extLst>
          </p:cNvPr>
          <p:cNvPicPr>
            <a:picLocks noChangeAspect="1"/>
          </p:cNvPicPr>
          <p:nvPr/>
        </p:nvPicPr>
        <p:blipFill>
          <a:blip r:embed="rId6"/>
          <a:stretch>
            <a:fillRect/>
          </a:stretch>
        </p:blipFill>
        <p:spPr>
          <a:xfrm>
            <a:off x="6019800" y="3341128"/>
            <a:ext cx="4086225" cy="5448300"/>
          </a:xfrm>
          <a:prstGeom prst="rect">
            <a:avLst/>
          </a:prstGeom>
        </p:spPr>
      </p:pic>
    </p:spTree>
    <p:extLst>
      <p:ext uri="{BB962C8B-B14F-4D97-AF65-F5344CB8AC3E}">
        <p14:creationId xmlns:p14="http://schemas.microsoft.com/office/powerpoint/2010/main" val="3798660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 un document nou" ma:contentTypeScope="" ma:versionID="0d095f1a0a8df672ef89b36bdaaa14d1">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d3419e411107b9cc85622c29c847db23"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es de la imatge"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Compartit amb"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 compartit amb detal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ipus de contingut"/>
        <xsd:element ref="dc:title" minOccurs="0" maxOccurs="1" ma:index="1"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bfcba79-d443-45bf-b014-09fff2be58f3" xsi:nil="true"/>
    <lcf76f155ced4ddcb4097134ff3c332f xmlns="94f751b9-4261-4688-b649-65449679d052">
      <Terms xmlns="http://schemas.microsoft.com/office/infopath/2007/PartnerControls"/>
    </lcf76f155ced4ddcb4097134ff3c332f>
    <Status xmlns="94f751b9-4261-4688-b649-65449679d052">In progress</Status>
  </documentManagement>
</p:properties>
</file>

<file path=customXml/itemProps1.xml><?xml version="1.0" encoding="utf-8"?>
<ds:datastoreItem xmlns:ds="http://schemas.openxmlformats.org/officeDocument/2006/customXml" ds:itemID="{F8729FA3-0E10-488E-8E7F-13E23BF461FD}">
  <ds:schemaRefs>
    <ds:schemaRef ds:uri="http://schemas.microsoft.com/sharepoint/v3/contenttype/forms"/>
  </ds:schemaRefs>
</ds:datastoreItem>
</file>

<file path=customXml/itemProps2.xml><?xml version="1.0" encoding="utf-8"?>
<ds:datastoreItem xmlns:ds="http://schemas.openxmlformats.org/officeDocument/2006/customXml" ds:itemID="{E5C97AE6-5A33-4067-AA0F-2D48B142CD38}"/>
</file>

<file path=customXml/itemProps3.xml><?xml version="1.0" encoding="utf-8"?>
<ds:datastoreItem xmlns:ds="http://schemas.openxmlformats.org/officeDocument/2006/customXml" ds:itemID="{F090C132-20CC-4C33-A492-4297E787B288}">
  <ds:schemaRefs>
    <ds:schemaRef ds:uri="http://schemas.microsoft.com/office/2006/metadata/properties"/>
    <ds:schemaRef ds:uri="http://schemas.microsoft.com/office/infopath/2007/PartnerControls"/>
    <ds:schemaRef ds:uri="1bfcba79-d443-45bf-b014-09fff2be58f3"/>
    <ds:schemaRef ds:uri="94f751b9-4261-4688-b649-65449679d052"/>
  </ds:schemaRefs>
</ds:datastoreItem>
</file>

<file path=docProps/app.xml><?xml version="1.0" encoding="utf-8"?>
<Properties xmlns="http://schemas.openxmlformats.org/officeDocument/2006/extended-properties" xmlns:vt="http://schemas.openxmlformats.org/officeDocument/2006/docPropsVTypes">
  <TotalTime>1015</TotalTime>
  <Words>2066</Words>
  <Application>Microsoft Office PowerPoint</Application>
  <PresentationFormat>Personalizado</PresentationFormat>
  <Paragraphs>256</Paragraphs>
  <Slides>15</Slides>
  <Notes>14</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15</vt:i4>
      </vt:variant>
    </vt:vector>
  </HeadingPairs>
  <TitlesOfParts>
    <vt:vector size="24" baseType="lpstr">
      <vt:lpstr>Wingdings</vt:lpstr>
      <vt:lpstr>Helvetica Now Light</vt:lpstr>
      <vt:lpstr>Calibri</vt:lpstr>
      <vt:lpstr>Segoe UI</vt:lpstr>
      <vt:lpstr>Helvetica Now</vt:lpstr>
      <vt:lpstr>Arial</vt:lpstr>
      <vt:lpstr>Aptos</vt:lpstr>
      <vt:lpstr>Helvetica Now Bold</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GOBEYOND Presentation</dc:title>
  <dc:creator>Guillaume Charpy</dc:creator>
  <cp:lastModifiedBy>ANTONIO SANTIAGO GAHETE</cp:lastModifiedBy>
  <cp:revision>125</cp:revision>
  <dcterms:created xsi:type="dcterms:W3CDTF">2006-08-16T00:00:00Z</dcterms:created>
  <dcterms:modified xsi:type="dcterms:W3CDTF">2026-04-21T05:39:26Z</dcterms:modified>
  <dc:identifier>DAGMf6uPk0Y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ies>
</file>