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70" r:id="rId5"/>
    <p:sldId id="260" r:id="rId6"/>
    <p:sldId id="261" r:id="rId7"/>
    <p:sldId id="266" r:id="rId8"/>
    <p:sldId id="267" r:id="rId9"/>
  </p:sldIdLst>
  <p:sldSz cx="12192000" cy="6858000"/>
  <p:notesSz cx="6858000" cy="9144000"/>
  <p:embeddedFontLst>
    <p:embeddedFont>
      <p:font typeface="DM Sans" pitchFamily="2" charset="77"/>
      <p:regular r:id="rId11"/>
      <p:bold r:id="rId12"/>
      <p:italic r:id="rId13"/>
      <p:boldItalic r:id="rId14"/>
    </p:embeddedFont>
    <p:embeddedFont>
      <p:font typeface="DM Sans Medium"/>
      <p:regular r:id="rId15"/>
      <p:bold r:id="rId16"/>
      <p:italic r:id="rId17"/>
      <p:boldItalic r:id="rId18"/>
    </p:embeddedFont>
    <p:embeddedFont>
      <p:font typeface="Merriweather" pitchFamily="2" charset="77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79EE78-0018-4043-AA35-AD29FDD45411}" v="235" dt="2026-04-17T09:36:55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30"/>
    <p:restoredTop sz="94629"/>
  </p:normalViewPr>
  <p:slideViewPr>
    <p:cSldViewPr snapToGrid="0">
      <p:cViewPr varScale="1">
        <p:scale>
          <a:sx n="93" d="100"/>
          <a:sy n="93" d="100"/>
        </p:scale>
        <p:origin x="232" y="3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microsoft.com/office/2016/11/relationships/changesInfo" Target="changesInfos/changesInfo1.xml"/><Relationship Id="rId30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uno Miguel de Sousa" userId="b5bed848-7f3c-4f78-b63c-46a1758bbe13" providerId="ADAL" clId="{C0D41386-C324-5802-8106-D460AC4E8651}"/>
    <pc:docChg chg="undo custSel modSld">
      <pc:chgData name="Nuno Miguel de Sousa" userId="b5bed848-7f3c-4f78-b63c-46a1758bbe13" providerId="ADAL" clId="{C0D41386-C324-5802-8106-D460AC4E8651}" dt="2026-04-17T09:38:01" v="281" actId="478"/>
      <pc:docMkLst>
        <pc:docMk/>
      </pc:docMkLst>
      <pc:sldChg chg="addSp modSp mod">
        <pc:chgData name="Nuno Miguel de Sousa" userId="b5bed848-7f3c-4f78-b63c-46a1758bbe13" providerId="ADAL" clId="{C0D41386-C324-5802-8106-D460AC4E8651}" dt="2026-04-17T09:35:40.600" v="222" actId="1076"/>
        <pc:sldMkLst>
          <pc:docMk/>
          <pc:sldMk cId="0" sldId="256"/>
        </pc:sldMkLst>
        <pc:picChg chg="add mod">
          <ac:chgData name="Nuno Miguel de Sousa" userId="b5bed848-7f3c-4f78-b63c-46a1758bbe13" providerId="ADAL" clId="{C0D41386-C324-5802-8106-D460AC4E8651}" dt="2026-04-17T09:35:40.600" v="222" actId="1076"/>
          <ac:picMkLst>
            <pc:docMk/>
            <pc:sldMk cId="0" sldId="256"/>
            <ac:picMk id="3" creationId="{4B7FF391-70B5-C081-A8F7-5D0B849225C5}"/>
          </ac:picMkLst>
        </pc:picChg>
      </pc:sldChg>
      <pc:sldChg chg="addSp modSp mod">
        <pc:chgData name="Nuno Miguel de Sousa" userId="b5bed848-7f3c-4f78-b63c-46a1758bbe13" providerId="ADAL" clId="{C0D41386-C324-5802-8106-D460AC4E8651}" dt="2026-04-17T09:36:24.557" v="228" actId="1076"/>
        <pc:sldMkLst>
          <pc:docMk/>
          <pc:sldMk cId="0" sldId="257"/>
        </pc:sldMkLst>
        <pc:picChg chg="mod">
          <ac:chgData name="Nuno Miguel de Sousa" userId="b5bed848-7f3c-4f78-b63c-46a1758bbe13" providerId="ADAL" clId="{C0D41386-C324-5802-8106-D460AC4E8651}" dt="2026-04-17T09:36:19.137" v="227" actId="1076"/>
          <ac:picMkLst>
            <pc:docMk/>
            <pc:sldMk cId="0" sldId="257"/>
            <ac:picMk id="3" creationId="{ED74A533-23C9-D432-0857-6C6BAFB8C7EF}"/>
          </ac:picMkLst>
        </pc:picChg>
        <pc:picChg chg="add mod">
          <ac:chgData name="Nuno Miguel de Sousa" userId="b5bed848-7f3c-4f78-b63c-46a1758bbe13" providerId="ADAL" clId="{C0D41386-C324-5802-8106-D460AC4E8651}" dt="2026-04-17T09:36:24.557" v="228" actId="1076"/>
          <ac:picMkLst>
            <pc:docMk/>
            <pc:sldMk cId="0" sldId="257"/>
            <ac:picMk id="4" creationId="{BCDA190E-66F8-F4E2-8913-7571EB284BC5}"/>
          </ac:picMkLst>
        </pc:picChg>
      </pc:sldChg>
      <pc:sldChg chg="addSp delSp modSp mod modAnim">
        <pc:chgData name="Nuno Miguel de Sousa" userId="b5bed848-7f3c-4f78-b63c-46a1758bbe13" providerId="ADAL" clId="{C0D41386-C324-5802-8106-D460AC4E8651}" dt="2026-04-17T09:36:33.538" v="230"/>
        <pc:sldMkLst>
          <pc:docMk/>
          <pc:sldMk cId="0" sldId="258"/>
        </pc:sldMkLst>
        <pc:spChg chg="mod">
          <ac:chgData name="Nuno Miguel de Sousa" userId="b5bed848-7f3c-4f78-b63c-46a1758bbe13" providerId="ADAL" clId="{C0D41386-C324-5802-8106-D460AC4E8651}" dt="2026-04-14T16:19:47.371" v="215" actId="20577"/>
          <ac:spMkLst>
            <pc:docMk/>
            <pc:sldMk cId="0" sldId="258"/>
            <ac:spMk id="4" creationId="{7F307921-436C-8C54-58AB-4CF1B89C07F5}"/>
          </ac:spMkLst>
        </pc:spChg>
        <pc:picChg chg="add mod">
          <ac:chgData name="Nuno Miguel de Sousa" userId="b5bed848-7f3c-4f78-b63c-46a1758bbe13" providerId="ADAL" clId="{C0D41386-C324-5802-8106-D460AC4E8651}" dt="2026-04-17T09:36:33.538" v="230"/>
          <ac:picMkLst>
            <pc:docMk/>
            <pc:sldMk cId="0" sldId="258"/>
            <ac:picMk id="2" creationId="{32C4A288-854E-A96E-9028-82EE7320DA70}"/>
          </ac:picMkLst>
        </pc:picChg>
        <pc:picChg chg="add mod">
          <ac:chgData name="Nuno Miguel de Sousa" userId="b5bed848-7f3c-4f78-b63c-46a1758bbe13" providerId="ADAL" clId="{C0D41386-C324-5802-8106-D460AC4E8651}" dt="2026-04-17T09:36:33.538" v="230"/>
          <ac:picMkLst>
            <pc:docMk/>
            <pc:sldMk cId="0" sldId="258"/>
            <ac:picMk id="5" creationId="{56B7A440-32FC-809B-43F2-80123D838FF3}"/>
          </ac:picMkLst>
        </pc:picChg>
        <pc:picChg chg="del">
          <ac:chgData name="Nuno Miguel de Sousa" userId="b5bed848-7f3c-4f78-b63c-46a1758bbe13" providerId="ADAL" clId="{C0D41386-C324-5802-8106-D460AC4E8651}" dt="2026-04-17T09:36:32.428" v="229" actId="478"/>
          <ac:picMkLst>
            <pc:docMk/>
            <pc:sldMk cId="0" sldId="258"/>
            <ac:picMk id="8" creationId="{364BEBB9-4869-6B6F-FCE4-BA8E50184D50}"/>
          </ac:picMkLst>
        </pc:picChg>
      </pc:sldChg>
      <pc:sldChg chg="addSp delSp modSp mod">
        <pc:chgData name="Nuno Miguel de Sousa" userId="b5bed848-7f3c-4f78-b63c-46a1758bbe13" providerId="ADAL" clId="{C0D41386-C324-5802-8106-D460AC4E8651}" dt="2026-04-17T09:36:42.112" v="234"/>
        <pc:sldMkLst>
          <pc:docMk/>
          <pc:sldMk cId="0" sldId="260"/>
        </pc:sldMkLst>
        <pc:picChg chg="del">
          <ac:chgData name="Nuno Miguel de Sousa" userId="b5bed848-7f3c-4f78-b63c-46a1758bbe13" providerId="ADAL" clId="{C0D41386-C324-5802-8106-D460AC4E8651}" dt="2026-04-17T09:36:41.560" v="233" actId="478"/>
          <ac:picMkLst>
            <pc:docMk/>
            <pc:sldMk cId="0" sldId="260"/>
            <ac:picMk id="2" creationId="{9C59A98C-1888-D06B-3154-80E24A5D2854}"/>
          </ac:picMkLst>
        </pc:picChg>
        <pc:picChg chg="add mod">
          <ac:chgData name="Nuno Miguel de Sousa" userId="b5bed848-7f3c-4f78-b63c-46a1758bbe13" providerId="ADAL" clId="{C0D41386-C324-5802-8106-D460AC4E8651}" dt="2026-04-17T09:36:42.112" v="234"/>
          <ac:picMkLst>
            <pc:docMk/>
            <pc:sldMk cId="0" sldId="260"/>
            <ac:picMk id="3" creationId="{A83B5E4F-2617-BF42-D939-EADE577F2197}"/>
          </ac:picMkLst>
        </pc:picChg>
        <pc:picChg chg="add mod">
          <ac:chgData name="Nuno Miguel de Sousa" userId="b5bed848-7f3c-4f78-b63c-46a1758bbe13" providerId="ADAL" clId="{C0D41386-C324-5802-8106-D460AC4E8651}" dt="2026-04-17T09:36:42.112" v="234"/>
          <ac:picMkLst>
            <pc:docMk/>
            <pc:sldMk cId="0" sldId="260"/>
            <ac:picMk id="4" creationId="{D22F42FD-D3D4-A6CB-EE33-11D7A0A6E0F9}"/>
          </ac:picMkLst>
        </pc:picChg>
      </pc:sldChg>
      <pc:sldChg chg="addSp delSp modSp mod">
        <pc:chgData name="Nuno Miguel de Sousa" userId="b5bed848-7f3c-4f78-b63c-46a1758bbe13" providerId="ADAL" clId="{C0D41386-C324-5802-8106-D460AC4E8651}" dt="2026-04-17T09:36:46.628" v="236"/>
        <pc:sldMkLst>
          <pc:docMk/>
          <pc:sldMk cId="0" sldId="261"/>
        </pc:sldMkLst>
        <pc:picChg chg="del">
          <ac:chgData name="Nuno Miguel de Sousa" userId="b5bed848-7f3c-4f78-b63c-46a1758bbe13" providerId="ADAL" clId="{C0D41386-C324-5802-8106-D460AC4E8651}" dt="2026-04-17T09:36:46.057" v="235" actId="478"/>
          <ac:picMkLst>
            <pc:docMk/>
            <pc:sldMk cId="0" sldId="261"/>
            <ac:picMk id="2" creationId="{3F311180-D2E4-D6F5-2241-AD722D83EC50}"/>
          </ac:picMkLst>
        </pc:picChg>
        <pc:picChg chg="add mod">
          <ac:chgData name="Nuno Miguel de Sousa" userId="b5bed848-7f3c-4f78-b63c-46a1758bbe13" providerId="ADAL" clId="{C0D41386-C324-5802-8106-D460AC4E8651}" dt="2026-04-17T09:36:46.628" v="236"/>
          <ac:picMkLst>
            <pc:docMk/>
            <pc:sldMk cId="0" sldId="261"/>
            <ac:picMk id="3" creationId="{1DBC59B0-D653-7952-4774-B91034F8502F}"/>
          </ac:picMkLst>
        </pc:picChg>
        <pc:picChg chg="add mod">
          <ac:chgData name="Nuno Miguel de Sousa" userId="b5bed848-7f3c-4f78-b63c-46a1758bbe13" providerId="ADAL" clId="{C0D41386-C324-5802-8106-D460AC4E8651}" dt="2026-04-17T09:36:46.628" v="236"/>
          <ac:picMkLst>
            <pc:docMk/>
            <pc:sldMk cId="0" sldId="261"/>
            <ac:picMk id="4" creationId="{9D293839-4034-C743-FE3F-CF57974B24A2}"/>
          </ac:picMkLst>
        </pc:picChg>
      </pc:sldChg>
      <pc:sldChg chg="addSp delSp modSp mod">
        <pc:chgData name="Nuno Miguel de Sousa" userId="b5bed848-7f3c-4f78-b63c-46a1758bbe13" providerId="ADAL" clId="{C0D41386-C324-5802-8106-D460AC4E8651}" dt="2026-04-17T09:36:51.204" v="238"/>
        <pc:sldMkLst>
          <pc:docMk/>
          <pc:sldMk cId="0" sldId="266"/>
        </pc:sldMkLst>
        <pc:picChg chg="del">
          <ac:chgData name="Nuno Miguel de Sousa" userId="b5bed848-7f3c-4f78-b63c-46a1758bbe13" providerId="ADAL" clId="{C0D41386-C324-5802-8106-D460AC4E8651}" dt="2026-04-17T09:36:50.652" v="237" actId="478"/>
          <ac:picMkLst>
            <pc:docMk/>
            <pc:sldMk cId="0" sldId="266"/>
            <ac:picMk id="2" creationId="{DF125AB5-EC41-A27B-17C3-61000C7CED55}"/>
          </ac:picMkLst>
        </pc:picChg>
        <pc:picChg chg="add mod">
          <ac:chgData name="Nuno Miguel de Sousa" userId="b5bed848-7f3c-4f78-b63c-46a1758bbe13" providerId="ADAL" clId="{C0D41386-C324-5802-8106-D460AC4E8651}" dt="2026-04-17T09:36:51.204" v="238"/>
          <ac:picMkLst>
            <pc:docMk/>
            <pc:sldMk cId="0" sldId="266"/>
            <ac:picMk id="3" creationId="{6AD728D3-B3C1-21AC-1106-63DD8117CECF}"/>
          </ac:picMkLst>
        </pc:picChg>
        <pc:picChg chg="add mod">
          <ac:chgData name="Nuno Miguel de Sousa" userId="b5bed848-7f3c-4f78-b63c-46a1758bbe13" providerId="ADAL" clId="{C0D41386-C324-5802-8106-D460AC4E8651}" dt="2026-04-17T09:36:51.204" v="238"/>
          <ac:picMkLst>
            <pc:docMk/>
            <pc:sldMk cId="0" sldId="266"/>
            <ac:picMk id="4" creationId="{135B34B5-8C6B-CA43-FF05-4EE82CE5B102}"/>
          </ac:picMkLst>
        </pc:picChg>
      </pc:sldChg>
      <pc:sldChg chg="addSp delSp modSp mod">
        <pc:chgData name="Nuno Miguel de Sousa" userId="b5bed848-7f3c-4f78-b63c-46a1758bbe13" providerId="ADAL" clId="{C0D41386-C324-5802-8106-D460AC4E8651}" dt="2026-04-17T09:38:01" v="281" actId="478"/>
        <pc:sldMkLst>
          <pc:docMk/>
          <pc:sldMk cId="0" sldId="267"/>
        </pc:sldMkLst>
        <pc:spChg chg="mod">
          <ac:chgData name="Nuno Miguel de Sousa" userId="b5bed848-7f3c-4f78-b63c-46a1758bbe13" providerId="ADAL" clId="{C0D41386-C324-5802-8106-D460AC4E8651}" dt="2026-04-17T09:37:44.055" v="268" actId="1036"/>
          <ac:spMkLst>
            <pc:docMk/>
            <pc:sldMk cId="0" sldId="267"/>
            <ac:spMk id="233" creationId="{00000000-0000-0000-0000-000000000000}"/>
          </ac:spMkLst>
        </pc:spChg>
        <pc:spChg chg="mod">
          <ac:chgData name="Nuno Miguel de Sousa" userId="b5bed848-7f3c-4f78-b63c-46a1758bbe13" providerId="ADAL" clId="{C0D41386-C324-5802-8106-D460AC4E8651}" dt="2026-04-17T09:37:44.055" v="268" actId="1036"/>
          <ac:spMkLst>
            <pc:docMk/>
            <pc:sldMk cId="0" sldId="267"/>
            <ac:spMk id="234" creationId="{00000000-0000-0000-0000-000000000000}"/>
          </ac:spMkLst>
        </pc:spChg>
        <pc:spChg chg="mod">
          <ac:chgData name="Nuno Miguel de Sousa" userId="b5bed848-7f3c-4f78-b63c-46a1758bbe13" providerId="ADAL" clId="{C0D41386-C324-5802-8106-D460AC4E8651}" dt="2026-04-17T09:37:44.055" v="268" actId="1036"/>
          <ac:spMkLst>
            <pc:docMk/>
            <pc:sldMk cId="0" sldId="267"/>
            <ac:spMk id="235" creationId="{00000000-0000-0000-0000-000000000000}"/>
          </ac:spMkLst>
        </pc:spChg>
        <pc:spChg chg="mod">
          <ac:chgData name="Nuno Miguel de Sousa" userId="b5bed848-7f3c-4f78-b63c-46a1758bbe13" providerId="ADAL" clId="{C0D41386-C324-5802-8106-D460AC4E8651}" dt="2026-04-17T09:37:44.055" v="268" actId="1036"/>
          <ac:spMkLst>
            <pc:docMk/>
            <pc:sldMk cId="0" sldId="267"/>
            <ac:spMk id="236" creationId="{00000000-0000-0000-0000-000000000000}"/>
          </ac:spMkLst>
        </pc:spChg>
        <pc:picChg chg="add mod">
          <ac:chgData name="Nuno Miguel de Sousa" userId="b5bed848-7f3c-4f78-b63c-46a1758bbe13" providerId="ADAL" clId="{C0D41386-C324-5802-8106-D460AC4E8651}" dt="2026-04-17T09:37:51.457" v="279" actId="1036"/>
          <ac:picMkLst>
            <pc:docMk/>
            <pc:sldMk cId="0" sldId="267"/>
            <ac:picMk id="2" creationId="{F293EFFE-D640-3495-D338-45945ABF72F1}"/>
          </ac:picMkLst>
        </pc:picChg>
        <pc:picChg chg="add mod">
          <ac:chgData name="Nuno Miguel de Sousa" userId="b5bed848-7f3c-4f78-b63c-46a1758bbe13" providerId="ADAL" clId="{C0D41386-C324-5802-8106-D460AC4E8651}" dt="2026-04-17T09:37:51.457" v="279" actId="1036"/>
          <ac:picMkLst>
            <pc:docMk/>
            <pc:sldMk cId="0" sldId="267"/>
            <ac:picMk id="3" creationId="{C6CC4545-E0EC-3B68-6AA5-A0A9198C0089}"/>
          </ac:picMkLst>
        </pc:picChg>
        <pc:picChg chg="del">
          <ac:chgData name="Nuno Miguel de Sousa" userId="b5bed848-7f3c-4f78-b63c-46a1758bbe13" providerId="ADAL" clId="{C0D41386-C324-5802-8106-D460AC4E8651}" dt="2026-04-17T09:36:55.027" v="239" actId="478"/>
          <ac:picMkLst>
            <pc:docMk/>
            <pc:sldMk cId="0" sldId="267"/>
            <ac:picMk id="4" creationId="{96900ECE-C1BE-DBA4-B2C5-56C20A7F39CE}"/>
          </ac:picMkLst>
        </pc:picChg>
        <pc:picChg chg="del mod">
          <ac:chgData name="Nuno Miguel de Sousa" userId="b5bed848-7f3c-4f78-b63c-46a1758bbe13" providerId="ADAL" clId="{C0D41386-C324-5802-8106-D460AC4E8651}" dt="2026-04-17T09:38:01" v="281" actId="478"/>
          <ac:picMkLst>
            <pc:docMk/>
            <pc:sldMk cId="0" sldId="267"/>
            <ac:picMk id="232" creationId="{00000000-0000-0000-0000-000000000000}"/>
          </ac:picMkLst>
        </pc:picChg>
      </pc:sldChg>
      <pc:sldChg chg="addSp delSp modSp mod modAnim">
        <pc:chgData name="Nuno Miguel de Sousa" userId="b5bed848-7f3c-4f78-b63c-46a1758bbe13" providerId="ADAL" clId="{C0D41386-C324-5802-8106-D460AC4E8651}" dt="2026-04-17T09:36:38.116" v="232"/>
        <pc:sldMkLst>
          <pc:docMk/>
          <pc:sldMk cId="1976656173" sldId="270"/>
        </pc:sldMkLst>
        <pc:picChg chg="del">
          <ac:chgData name="Nuno Miguel de Sousa" userId="b5bed848-7f3c-4f78-b63c-46a1758bbe13" providerId="ADAL" clId="{C0D41386-C324-5802-8106-D460AC4E8651}" dt="2026-04-17T09:36:37.445" v="231" actId="478"/>
          <ac:picMkLst>
            <pc:docMk/>
            <pc:sldMk cId="1976656173" sldId="270"/>
            <ac:picMk id="2" creationId="{E63C6CFC-EACF-FD26-4742-3E7304C000F2}"/>
          </ac:picMkLst>
        </pc:picChg>
        <pc:picChg chg="add mod">
          <ac:chgData name="Nuno Miguel de Sousa" userId="b5bed848-7f3c-4f78-b63c-46a1758bbe13" providerId="ADAL" clId="{C0D41386-C324-5802-8106-D460AC4E8651}" dt="2026-04-17T09:36:38.116" v="232"/>
          <ac:picMkLst>
            <pc:docMk/>
            <pc:sldMk cId="1976656173" sldId="270"/>
            <ac:picMk id="5" creationId="{9EED4429-4938-8D0D-A8D3-84DED124E19E}"/>
          </ac:picMkLst>
        </pc:picChg>
        <pc:picChg chg="add mod">
          <ac:chgData name="Nuno Miguel de Sousa" userId="b5bed848-7f3c-4f78-b63c-46a1758bbe13" providerId="ADAL" clId="{C0D41386-C324-5802-8106-D460AC4E8651}" dt="2026-04-17T09:36:38.116" v="232"/>
          <ac:picMkLst>
            <pc:docMk/>
            <pc:sldMk cId="1976656173" sldId="270"/>
            <ac:picMk id="6" creationId="{85894A47-6FDE-7560-6E7F-06265D7702D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>
          <a:extLst>
            <a:ext uri="{FF2B5EF4-FFF2-40B4-BE49-F238E27FC236}">
              <a16:creationId xmlns:a16="http://schemas.microsoft.com/office/drawing/2014/main" id="{6867611D-8657-0D79-5563-2BDAC6CF2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>
            <a:extLst>
              <a:ext uri="{FF2B5EF4-FFF2-40B4-BE49-F238E27FC236}">
                <a16:creationId xmlns:a16="http://schemas.microsoft.com/office/drawing/2014/main" id="{947E05E0-B664-8582-E2CA-F589CAB428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3:notes">
            <a:extLst>
              <a:ext uri="{FF2B5EF4-FFF2-40B4-BE49-F238E27FC236}">
                <a16:creationId xmlns:a16="http://schemas.microsoft.com/office/drawing/2014/main" id="{9EBB3E2F-7A8A-393A-1C4D-69101C6FD7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278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5.png"/><Relationship Id="rId5" Type="http://schemas.openxmlformats.org/officeDocument/2006/relationships/image" Target="../media/image14.png"/><Relationship Id="rId10" Type="http://schemas.openxmlformats.org/officeDocument/2006/relationships/image" Target="../media/image3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F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3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 txBox="1"/>
          <p:nvPr/>
        </p:nvSpPr>
        <p:spPr>
          <a:xfrm>
            <a:off x="952500" y="1688008"/>
            <a:ext cx="10801350" cy="1828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 dirty="0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Impact-Based</a:t>
            </a:r>
            <a:b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5400" b="1" i="0" u="none" strike="noStrike" cap="none" dirty="0">
                <a:solidFill>
                  <a:srgbClr val="F3F0DF"/>
                </a:solidFill>
                <a:latin typeface="Merriweather"/>
                <a:ea typeface="Merriweather"/>
                <a:cs typeface="Merriweather"/>
                <a:sym typeface="Merriweather"/>
              </a:rPr>
              <a:t>Warning Systems</a:t>
            </a:r>
            <a:endParaRPr dirty="0"/>
          </a:p>
        </p:txBody>
      </p:sp>
      <p:sp>
        <p:nvSpPr>
          <p:cNvPr id="87" name="Google Shape;87;p13"/>
          <p:cNvSpPr txBox="1"/>
          <p:nvPr/>
        </p:nvSpPr>
        <p:spPr>
          <a:xfrm>
            <a:off x="952500" y="3387030"/>
            <a:ext cx="10287000" cy="487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11CAA0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Bridging the Gap from Forecast to Action</a:t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952500" y="4369891"/>
            <a:ext cx="5715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F3F0DF"/>
                </a:solidFill>
                <a:latin typeface="DM Sans"/>
                <a:ea typeface="DM Sans"/>
                <a:cs typeface="DM Sans"/>
                <a:sym typeface="DM Sans"/>
              </a:rPr>
              <a:t>A strategic framework for localizing disaster risk reduction and enhancing decision-making protocols.</a:t>
            </a:r>
            <a:endParaRPr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EEDA2AF-DAED-A77C-1341-7A0E0B4DF43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483" t="35876" r="19561" b="33335"/>
          <a:stretch>
            <a:fillRect/>
          </a:stretch>
        </p:blipFill>
        <p:spPr>
          <a:xfrm>
            <a:off x="386366" y="374543"/>
            <a:ext cx="2803167" cy="9389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515A13-91F6-CD20-30A4-2FEF507B47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" t="22200" r="4087" b="16433"/>
          <a:stretch>
            <a:fillRect/>
          </a:stretch>
        </p:blipFill>
        <p:spPr>
          <a:xfrm>
            <a:off x="8276689" y="270456"/>
            <a:ext cx="3700664" cy="104300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B7FF391-70B5-C081-A8F7-5D0B849225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6269" y="337038"/>
            <a:ext cx="907461" cy="9098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F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/>
          <p:nvPr/>
        </p:nvSpPr>
        <p:spPr>
          <a:xfrm rot="5400000">
            <a:off x="3931711" y="2899272"/>
            <a:ext cx="4328576" cy="125703"/>
          </a:xfrm>
          <a:prstGeom prst="rect">
            <a:avLst/>
          </a:prstGeom>
          <a:solidFill>
            <a:srgbClr val="11CA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4"/>
          <p:cNvSpPr txBox="1"/>
          <p:nvPr/>
        </p:nvSpPr>
        <p:spPr>
          <a:xfrm>
            <a:off x="150256" y="1329928"/>
            <a:ext cx="5848618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 dirty="0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The Practical Challenges</a:t>
            </a:r>
            <a:endParaRPr dirty="0"/>
          </a:p>
        </p:txBody>
      </p:sp>
      <p:sp>
        <p:nvSpPr>
          <p:cNvPr id="96" name="Google Shape;96;p14"/>
          <p:cNvSpPr txBox="1"/>
          <p:nvPr/>
        </p:nvSpPr>
        <p:spPr>
          <a:xfrm>
            <a:off x="269452" y="3429000"/>
            <a:ext cx="5610225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Identifying bottlenecks in modern early warning implementation.</a:t>
            </a:r>
            <a:endParaRPr dirty="0"/>
          </a:p>
        </p:txBody>
      </p:sp>
      <p:pic>
        <p:nvPicPr>
          <p:cNvPr id="2" name="Google Shape;118;p16" descr="image.png">
            <a:extLst>
              <a:ext uri="{FF2B5EF4-FFF2-40B4-BE49-F238E27FC236}">
                <a16:creationId xmlns:a16="http://schemas.microsoft.com/office/drawing/2014/main" id="{4A0181C5-B600-BD7A-C39D-5FEF6B05666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25803" y="1329928"/>
            <a:ext cx="4846212" cy="3620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D74A533-23C9-D432-0857-6C6BAFB8C7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483" t="35876" r="19561" b="33335"/>
          <a:stretch>
            <a:fillRect/>
          </a:stretch>
        </p:blipFill>
        <p:spPr>
          <a:xfrm>
            <a:off x="9436945" y="327633"/>
            <a:ext cx="1403797" cy="47020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CDA190E-66F8-F4E2-8913-7571EB284B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4974" y="322331"/>
            <a:ext cx="468971" cy="47020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F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499" y="1990724"/>
            <a:ext cx="10555847" cy="1694244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5"/>
          <p:cNvSpPr txBox="1"/>
          <p:nvPr/>
        </p:nvSpPr>
        <p:spPr>
          <a:xfrm>
            <a:off x="571500" y="571500"/>
            <a:ext cx="6420802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 dirty="0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Core Implementation Hurdles</a:t>
            </a:r>
            <a:endParaRPr dirty="0"/>
          </a:p>
        </p:txBody>
      </p:sp>
      <p:sp>
        <p:nvSpPr>
          <p:cNvPr id="109" name="Google Shape;109;p15"/>
          <p:cNvSpPr/>
          <p:nvPr/>
        </p:nvSpPr>
        <p:spPr>
          <a:xfrm>
            <a:off x="571500" y="1238250"/>
            <a:ext cx="6115050" cy="28575"/>
          </a:xfrm>
          <a:prstGeom prst="rect">
            <a:avLst/>
          </a:prstGeom>
          <a:solidFill>
            <a:srgbClr val="11CA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8345B55-5D5D-4663-41BB-60CCDB4592B2}"/>
              </a:ext>
            </a:extLst>
          </p:cNvPr>
          <p:cNvSpPr txBox="1"/>
          <p:nvPr/>
        </p:nvSpPr>
        <p:spPr>
          <a:xfrm>
            <a:off x="791126" y="2106635"/>
            <a:ext cx="102460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PT" sz="2400" dirty="0"/>
              <a:t>1. </a:t>
            </a:r>
            <a:r>
              <a:rPr lang="pt-PT" sz="2400" dirty="0" err="1"/>
              <a:t>What</a:t>
            </a:r>
            <a:r>
              <a:rPr lang="pt-PT" sz="2400" dirty="0"/>
              <a:t> are </a:t>
            </a:r>
            <a:r>
              <a:rPr lang="pt-PT" sz="2400" dirty="0" err="1"/>
              <a:t>the</a:t>
            </a:r>
            <a:r>
              <a:rPr lang="pt-PT" sz="2400" dirty="0"/>
              <a:t> </a:t>
            </a:r>
            <a:r>
              <a:rPr lang="pt-PT" sz="2400" dirty="0" err="1"/>
              <a:t>main</a:t>
            </a:r>
            <a:r>
              <a:rPr lang="pt-PT" sz="2400" dirty="0"/>
              <a:t> </a:t>
            </a:r>
            <a:r>
              <a:rPr lang="pt-PT" sz="2400" dirty="0" err="1"/>
              <a:t>challenges</a:t>
            </a:r>
            <a:r>
              <a:rPr lang="pt-PT" sz="2400" dirty="0"/>
              <a:t> in </a:t>
            </a:r>
            <a:r>
              <a:rPr lang="pt-PT" sz="2400" dirty="0" err="1"/>
              <a:t>implementing</a:t>
            </a:r>
            <a:r>
              <a:rPr lang="pt-PT" sz="2400" dirty="0"/>
              <a:t> local </a:t>
            </a:r>
            <a:r>
              <a:rPr lang="pt-PT" sz="2400" dirty="0" err="1"/>
              <a:t>impact-based</a:t>
            </a:r>
            <a:r>
              <a:rPr lang="pt-PT" sz="2400" dirty="0"/>
              <a:t> </a:t>
            </a:r>
            <a:r>
              <a:rPr lang="pt-PT" sz="2400" dirty="0" err="1"/>
              <a:t>warnings</a:t>
            </a:r>
            <a:r>
              <a:rPr lang="pt-PT" sz="2400" dirty="0"/>
              <a:t> in </a:t>
            </a:r>
            <a:r>
              <a:rPr lang="pt-PT" sz="2400" dirty="0" err="1"/>
              <a:t>practice</a:t>
            </a:r>
            <a:r>
              <a:rPr lang="pt-PT" sz="2400" dirty="0"/>
              <a:t>, </a:t>
            </a:r>
            <a:r>
              <a:rPr lang="pt-PT" sz="2400" dirty="0" err="1"/>
              <a:t>and</a:t>
            </a:r>
            <a:r>
              <a:rPr lang="pt-PT" sz="2400" dirty="0"/>
              <a:t> </a:t>
            </a:r>
            <a:r>
              <a:rPr lang="pt-PT" sz="2400" dirty="0" err="1"/>
              <a:t>how</a:t>
            </a:r>
            <a:r>
              <a:rPr lang="pt-PT" sz="2400" dirty="0"/>
              <a:t> can </a:t>
            </a:r>
            <a:r>
              <a:rPr lang="pt-PT" sz="2400" dirty="0" err="1"/>
              <a:t>they</a:t>
            </a:r>
            <a:r>
              <a:rPr lang="pt-PT" sz="2400" dirty="0"/>
              <a:t> </a:t>
            </a:r>
            <a:r>
              <a:rPr lang="pt-PT" sz="2400" dirty="0" err="1"/>
              <a:t>complement</a:t>
            </a:r>
            <a:r>
              <a:rPr lang="pt-PT" sz="2400" dirty="0"/>
              <a:t>, </a:t>
            </a:r>
            <a:r>
              <a:rPr lang="pt-PT" sz="2400" dirty="0" err="1"/>
              <a:t>rather</a:t>
            </a:r>
            <a:r>
              <a:rPr lang="pt-PT" sz="2400" dirty="0"/>
              <a:t> </a:t>
            </a:r>
            <a:r>
              <a:rPr lang="pt-PT" sz="2400" dirty="0" err="1"/>
              <a:t>than</a:t>
            </a:r>
            <a:r>
              <a:rPr lang="pt-PT" sz="2400" dirty="0"/>
              <a:t> compete, </a:t>
            </a:r>
            <a:r>
              <a:rPr lang="pt-PT" sz="2400" dirty="0" err="1"/>
              <a:t>with</a:t>
            </a:r>
            <a:r>
              <a:rPr lang="pt-PT" sz="2400" dirty="0"/>
              <a:t> </a:t>
            </a:r>
            <a:r>
              <a:rPr lang="pt-PT" sz="2400" dirty="0" err="1"/>
              <a:t>existing</a:t>
            </a:r>
            <a:r>
              <a:rPr lang="pt-PT" sz="2400" dirty="0"/>
              <a:t> </a:t>
            </a:r>
            <a:r>
              <a:rPr lang="pt-PT" sz="2400" dirty="0" err="1"/>
              <a:t>official</a:t>
            </a:r>
            <a:r>
              <a:rPr lang="pt-PT" sz="2400" dirty="0"/>
              <a:t> </a:t>
            </a:r>
            <a:r>
              <a:rPr lang="pt-PT" sz="2400" dirty="0" err="1"/>
              <a:t>warning</a:t>
            </a:r>
            <a:r>
              <a:rPr lang="pt-PT" sz="2400" dirty="0"/>
              <a:t> </a:t>
            </a:r>
            <a:r>
              <a:rPr lang="pt-PT" sz="2400" dirty="0" err="1"/>
              <a:t>systems</a:t>
            </a:r>
            <a:r>
              <a:rPr lang="pt-PT" sz="2400" dirty="0"/>
              <a:t>?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F307921-436C-8C54-58AB-4CF1B89C0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499" y="3681703"/>
            <a:ext cx="11148276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Main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challenge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altLang="pt-PT" sz="1100" b="0" i="0" u="none" strike="noStrike" cap="none" normalizeH="0" baseline="0" dirty="0">
              <a:ln>
                <a:noFill/>
              </a:ln>
              <a:solidFill>
                <a:srgbClr val="1F1F1F"/>
              </a:solidFill>
              <a:effectLst/>
              <a:latin typeface="Google Sans Flex"/>
            </a:endParaRP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Absence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of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local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sensors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for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geo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and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meteorological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data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collection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and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predictive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/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generative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computation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(AI)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supported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with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integration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of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official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information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and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local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geographical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information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.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Lack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of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specialized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training for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dispatch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center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operators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.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F1F1F"/>
                </a:solidFill>
                <a:latin typeface="Google Sans Flex"/>
                <a:sym typeface="DM Sans"/>
              </a:rPr>
              <a:t>Fragmented cultures and information silos between civil protection, security forces, medical emergency services, public and civil authorities.</a:t>
            </a:r>
            <a:endParaRPr kumimoji="0" lang="pt-PT" altLang="pt-PT" sz="1600" b="0" i="0" u="none" strike="noStrike" cap="none" normalizeH="0" baseline="0" dirty="0">
              <a:ln>
                <a:noFill/>
              </a:ln>
              <a:solidFill>
                <a:srgbClr val="1F1F1F"/>
              </a:solidFill>
              <a:effectLst/>
              <a:latin typeface="Google Sans Flex"/>
            </a:endParaRP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Raising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awareness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for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investment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needs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in EWS (hardware &amp; software)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at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political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decision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makers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level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.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To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produce</a:t>
            </a:r>
            <a:r>
              <a:rPr lang="pt-PT" altLang="pt-PT" sz="1600">
                <a:solidFill>
                  <a:srgbClr val="1F1F1F"/>
                </a:solidFill>
                <a:latin typeface="Google Sans Flex"/>
              </a:rPr>
              <a:t>, 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in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sequence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of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a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computed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early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warning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hazard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map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,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prescription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of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automatic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self </a:t>
            </a:r>
            <a:r>
              <a:rPr lang="pt-PT" altLang="pt-PT" sz="1600" dirty="0" err="1">
                <a:solidFill>
                  <a:srgbClr val="1F1F1F"/>
                </a:solidFill>
                <a:latin typeface="Google Sans Flex"/>
              </a:rPr>
              <a:t>protection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 mesures.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endParaRPr kumimoji="0" lang="pt-PT" altLang="pt-P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The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EWS must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integrate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,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summarize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and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operationalize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actions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that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are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dispersed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and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not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integrated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in a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relief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dispatch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center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or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in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operational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coordination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center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.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One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tool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for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several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tasks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.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Another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consultation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tool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uppon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existing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tools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and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work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methods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is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just</a:t>
            </a:r>
            <a:r>
              <a:rPr kumimoji="0" lang="pt-PT" altLang="pt-PT" sz="1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time </a:t>
            </a:r>
            <a:r>
              <a:rPr kumimoji="0" lang="pt-PT" altLang="pt-PT" sz="1600" b="0" i="0" u="none" strike="noStrike" cap="none" normalizeH="0" baseline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consuming</a:t>
            </a:r>
            <a:r>
              <a:rPr lang="pt-PT" altLang="pt-PT" sz="1600" dirty="0">
                <a:solidFill>
                  <a:srgbClr val="1F1F1F"/>
                </a:solidFill>
                <a:latin typeface="Google Sans Flex"/>
              </a:rPr>
              <a:t>.</a:t>
            </a:r>
            <a:endParaRPr kumimoji="0" lang="pt-PT" altLang="pt-PT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2C4A288-854E-A96E-9028-82EE7320DA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483" t="35876" r="19561" b="33335"/>
          <a:stretch>
            <a:fillRect/>
          </a:stretch>
        </p:blipFill>
        <p:spPr>
          <a:xfrm>
            <a:off x="9436945" y="327633"/>
            <a:ext cx="1403797" cy="47020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56B7A440-32FC-809B-43F2-80123D838F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4974" y="322331"/>
            <a:ext cx="468971" cy="470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F"/>
        </a:solidFill>
        <a:effectLst/>
      </p:bgPr>
    </p:bg>
    <p:spTree>
      <p:nvGrpSpPr>
        <p:cNvPr id="1" name="Shape 100">
          <a:extLst>
            <a:ext uri="{FF2B5EF4-FFF2-40B4-BE49-F238E27FC236}">
              <a16:creationId xmlns:a16="http://schemas.microsoft.com/office/drawing/2014/main" id="{92FF7BE7-83E9-2E47-5C23-B8EE5D1B3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5" descr="image.png">
            <a:extLst>
              <a:ext uri="{FF2B5EF4-FFF2-40B4-BE49-F238E27FC236}">
                <a16:creationId xmlns:a16="http://schemas.microsoft.com/office/drawing/2014/main" id="{AF15D692-1CA8-F2C6-6158-492C2AF1996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499" y="1990724"/>
            <a:ext cx="10555847" cy="1694244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3B93DD7C-3FD1-6960-0B8F-A24033A2B205}"/>
              </a:ext>
            </a:extLst>
          </p:cNvPr>
          <p:cNvSpPr txBox="1"/>
          <p:nvPr/>
        </p:nvSpPr>
        <p:spPr>
          <a:xfrm>
            <a:off x="571500" y="571500"/>
            <a:ext cx="6420802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Core Implementation Hurdles</a:t>
            </a:r>
            <a:endParaRPr/>
          </a:p>
        </p:txBody>
      </p:sp>
      <p:sp>
        <p:nvSpPr>
          <p:cNvPr id="109" name="Google Shape;109;p15">
            <a:extLst>
              <a:ext uri="{FF2B5EF4-FFF2-40B4-BE49-F238E27FC236}">
                <a16:creationId xmlns:a16="http://schemas.microsoft.com/office/drawing/2014/main" id="{CE07439E-1A05-19D8-F901-B652A79CFC10}"/>
              </a:ext>
            </a:extLst>
          </p:cNvPr>
          <p:cNvSpPr/>
          <p:nvPr/>
        </p:nvSpPr>
        <p:spPr>
          <a:xfrm>
            <a:off x="571500" y="1238250"/>
            <a:ext cx="6115050" cy="28575"/>
          </a:xfrm>
          <a:prstGeom prst="rect">
            <a:avLst/>
          </a:prstGeom>
          <a:solidFill>
            <a:srgbClr val="11CA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CD86C9B-3663-AD9D-311E-5B193A1BE4F6}"/>
              </a:ext>
            </a:extLst>
          </p:cNvPr>
          <p:cNvSpPr txBox="1"/>
          <p:nvPr/>
        </p:nvSpPr>
        <p:spPr>
          <a:xfrm>
            <a:off x="791126" y="2106635"/>
            <a:ext cx="102460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PT" sz="2400" dirty="0"/>
              <a:t>2. In </a:t>
            </a:r>
            <a:r>
              <a:rPr lang="pt-PT" sz="2400" dirty="0" err="1"/>
              <a:t>your</a:t>
            </a:r>
            <a:r>
              <a:rPr lang="pt-PT" sz="2400" dirty="0"/>
              <a:t> </a:t>
            </a:r>
            <a:r>
              <a:rPr lang="pt-PT" sz="2400" dirty="0" err="1"/>
              <a:t>experience</a:t>
            </a:r>
            <a:r>
              <a:rPr lang="pt-PT" sz="2400" dirty="0"/>
              <a:t>, </a:t>
            </a:r>
            <a:r>
              <a:rPr lang="pt-PT" sz="2400" dirty="0" err="1"/>
              <a:t>what</a:t>
            </a:r>
            <a:r>
              <a:rPr lang="pt-PT" sz="2400" dirty="0"/>
              <a:t> </a:t>
            </a:r>
            <a:r>
              <a:rPr lang="pt-PT" sz="2400" dirty="0" err="1"/>
              <a:t>most</a:t>
            </a:r>
            <a:r>
              <a:rPr lang="pt-PT" sz="2400" dirty="0"/>
              <a:t> </a:t>
            </a:r>
            <a:r>
              <a:rPr lang="pt-PT" sz="2400" dirty="0" err="1"/>
              <a:t>often</a:t>
            </a:r>
            <a:r>
              <a:rPr lang="pt-PT" sz="2400" dirty="0"/>
              <a:t> </a:t>
            </a:r>
            <a:r>
              <a:rPr lang="pt-PT" sz="2400" dirty="0" err="1"/>
              <a:t>prevents</a:t>
            </a:r>
            <a:r>
              <a:rPr lang="pt-PT" sz="2400" dirty="0"/>
              <a:t> </a:t>
            </a:r>
            <a:r>
              <a:rPr lang="pt-PT" sz="2400" dirty="0" err="1"/>
              <a:t>warnings</a:t>
            </a:r>
            <a:r>
              <a:rPr lang="pt-PT" sz="2400" dirty="0"/>
              <a:t> </a:t>
            </a:r>
            <a:r>
              <a:rPr lang="pt-PT" sz="2400" dirty="0" err="1"/>
              <a:t>from</a:t>
            </a:r>
            <a:r>
              <a:rPr lang="pt-PT" sz="2400" dirty="0"/>
              <a:t> </a:t>
            </a:r>
            <a:r>
              <a:rPr lang="pt-PT" sz="2400" dirty="0" err="1"/>
              <a:t>leading</a:t>
            </a:r>
            <a:r>
              <a:rPr lang="pt-PT" sz="2400" dirty="0"/>
              <a:t> to </a:t>
            </a:r>
            <a:r>
              <a:rPr lang="pt-PT" sz="2400" dirty="0" err="1"/>
              <a:t>timely</a:t>
            </a:r>
            <a:r>
              <a:rPr lang="pt-PT" sz="2400" dirty="0"/>
              <a:t> local </a:t>
            </a:r>
            <a:r>
              <a:rPr lang="pt-PT" sz="2400" dirty="0" err="1"/>
              <a:t>action</a:t>
            </a:r>
            <a:r>
              <a:rPr lang="pt-PT" sz="2400" dirty="0"/>
              <a:t> </a:t>
            </a:r>
            <a:r>
              <a:rPr lang="pt-PT" sz="2400" dirty="0" err="1"/>
              <a:t>on</a:t>
            </a:r>
            <a:r>
              <a:rPr lang="pt-PT" sz="2400" dirty="0"/>
              <a:t> </a:t>
            </a:r>
            <a:r>
              <a:rPr lang="pt-PT" sz="2400" dirty="0" err="1"/>
              <a:t>the</a:t>
            </a:r>
            <a:r>
              <a:rPr lang="pt-PT" sz="2400" dirty="0"/>
              <a:t> </a:t>
            </a:r>
            <a:r>
              <a:rPr lang="pt-PT" sz="2400" dirty="0" err="1"/>
              <a:t>ground</a:t>
            </a:r>
            <a:r>
              <a:rPr lang="pt-PT" sz="2400" dirty="0"/>
              <a:t>, </a:t>
            </a:r>
            <a:r>
              <a:rPr lang="pt-PT" sz="2400" dirty="0" err="1"/>
              <a:t>and</a:t>
            </a:r>
            <a:r>
              <a:rPr lang="pt-PT" sz="2400" dirty="0"/>
              <a:t> </a:t>
            </a:r>
            <a:r>
              <a:rPr lang="pt-PT" sz="2400" dirty="0" err="1"/>
              <a:t>what</a:t>
            </a:r>
            <a:r>
              <a:rPr lang="pt-PT" sz="2400" dirty="0"/>
              <a:t> does a </a:t>
            </a:r>
            <a:r>
              <a:rPr lang="pt-PT" sz="2400" dirty="0" err="1"/>
              <a:t>warning</a:t>
            </a:r>
            <a:r>
              <a:rPr lang="pt-PT" sz="2400" dirty="0"/>
              <a:t> </a:t>
            </a:r>
            <a:r>
              <a:rPr lang="pt-PT" sz="2400" dirty="0" err="1"/>
              <a:t>need</a:t>
            </a:r>
            <a:r>
              <a:rPr lang="pt-PT" sz="2400" dirty="0"/>
              <a:t> to </a:t>
            </a:r>
            <a:r>
              <a:rPr lang="pt-PT" sz="2400" dirty="0" err="1"/>
              <a:t>better</a:t>
            </a:r>
            <a:r>
              <a:rPr lang="pt-PT" sz="2400" dirty="0"/>
              <a:t> </a:t>
            </a:r>
            <a:r>
              <a:rPr lang="pt-PT" sz="2400" dirty="0" err="1"/>
              <a:t>support</a:t>
            </a:r>
            <a:r>
              <a:rPr lang="pt-PT" sz="2400" dirty="0"/>
              <a:t> local </a:t>
            </a:r>
            <a:r>
              <a:rPr lang="pt-PT" sz="2400" dirty="0" err="1"/>
              <a:t>decision-making</a:t>
            </a:r>
            <a:r>
              <a:rPr lang="pt-PT" sz="2400" dirty="0"/>
              <a:t>?</a:t>
            </a:r>
            <a:endParaRPr lang="pt-PT" sz="40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43DD1628-7F5D-5792-3CBD-048A5F87F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499" y="3850981"/>
            <a:ext cx="1114827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Main challenge: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noProof="0" dirty="0">
              <a:ln>
                <a:noFill/>
              </a:ln>
              <a:solidFill>
                <a:srgbClr val="1F1F1F"/>
              </a:solidFill>
              <a:effectLst/>
              <a:latin typeface="Google Sans Flex"/>
            </a:endParaRP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kumimoji="0" lang="en-US" sz="1600" b="0" i="0" u="none" strike="noStrike" cap="none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Absence of local prevention culture and </a:t>
            </a:r>
            <a:r>
              <a:rPr kumimoji="0" lang="en-US" sz="1600" b="0" i="0" u="none" strike="noStrike" cap="none" normalizeH="0" baseline="0" noProof="0" dirty="0" err="1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practise</a:t>
            </a:r>
            <a:r>
              <a:rPr kumimoji="0" lang="en-US" sz="1600" b="0" i="0" u="none" strike="noStrike" cap="none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 and routine in following standard operational procedures.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kumimoji="0" lang="en-US" sz="1600" b="0" i="0" u="none" strike="noStrike" cap="none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Lack of financial budget for extra hours</a:t>
            </a:r>
            <a:r>
              <a:rPr lang="en-US" sz="1600" noProof="0" dirty="0">
                <a:solidFill>
                  <a:srgbClr val="1F1F1F"/>
                </a:solidFill>
                <a:latin typeface="Google Sans Flex"/>
              </a:rPr>
              <a:t> payment to </a:t>
            </a:r>
            <a:r>
              <a:rPr kumimoji="0" lang="en-US" sz="1600" b="0" i="0" u="none" strike="noStrike" cap="none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emergency </a:t>
            </a:r>
            <a:r>
              <a:rPr lang="en-US" sz="1600" noProof="0" dirty="0">
                <a:solidFill>
                  <a:srgbClr val="1F1F1F"/>
                </a:solidFill>
                <a:latin typeface="Google Sans Flex"/>
              </a:rPr>
              <a:t>operations personnel reinforcement (leading to no immediate teams to deploy)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sz="1600" noProof="0" dirty="0" err="1">
                <a:solidFill>
                  <a:srgbClr val="1F1F1F"/>
                </a:solidFill>
                <a:latin typeface="Google Sans Flex"/>
              </a:rPr>
              <a:t>Diminute</a:t>
            </a:r>
            <a:r>
              <a:rPr lang="en-US" sz="1600" noProof="0" dirty="0">
                <a:solidFill>
                  <a:srgbClr val="1F1F1F"/>
                </a:solidFill>
                <a:latin typeface="Google Sans Flex"/>
              </a:rPr>
              <a:t> organization and preparation of teams to work 24 over 24 hours (emergency modus operandi).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endParaRPr kumimoji="0" lang="en-US" sz="16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just">
              <a:buClrTx/>
            </a:pPr>
            <a:r>
              <a:rPr kumimoji="0" lang="en-US" sz="1600" b="0" i="0" u="none" strike="noStrike" cap="none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The EW should characterize the </a:t>
            </a:r>
            <a:r>
              <a:rPr lang="en-US" sz="1600" dirty="0">
                <a:solidFill>
                  <a:srgbClr val="1F1F1F"/>
                </a:solidFill>
                <a:latin typeface="Google Sans Flex"/>
              </a:rPr>
              <a:t>hazard (geo </a:t>
            </a:r>
            <a:r>
              <a:rPr lang="en-US" sz="1600" dirty="0" err="1">
                <a:solidFill>
                  <a:srgbClr val="1F1F1F"/>
                </a:solidFill>
                <a:latin typeface="Google Sans Flex"/>
              </a:rPr>
              <a:t>ou</a:t>
            </a:r>
            <a:r>
              <a:rPr lang="en-US" sz="1600" dirty="0">
                <a:solidFill>
                  <a:srgbClr val="1F1F1F"/>
                </a:solidFill>
                <a:latin typeface="Google Sans Flex"/>
              </a:rPr>
              <a:t> </a:t>
            </a:r>
            <a:r>
              <a:rPr lang="en-US" sz="1600" dirty="0" err="1">
                <a:solidFill>
                  <a:srgbClr val="1F1F1F"/>
                </a:solidFill>
                <a:latin typeface="Google Sans Flex"/>
              </a:rPr>
              <a:t>meteo</a:t>
            </a:r>
            <a:r>
              <a:rPr lang="en-US" sz="1600" dirty="0">
                <a:solidFill>
                  <a:srgbClr val="1F1F1F"/>
                </a:solidFill>
                <a:latin typeface="Google Sans Flex"/>
              </a:rPr>
              <a:t>) and </a:t>
            </a:r>
            <a:r>
              <a:rPr kumimoji="0" lang="en-US" sz="1600" b="0" i="0" u="none" strike="noStrike" cap="none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define with </a:t>
            </a:r>
            <a:r>
              <a:rPr lang="en-US" sz="1600" noProof="0" dirty="0">
                <a:solidFill>
                  <a:srgbClr val="1F1F1F"/>
                </a:solidFill>
                <a:latin typeface="Google Sans Flex"/>
              </a:rPr>
              <a:t>an accepted </a:t>
            </a:r>
            <a:r>
              <a:rPr kumimoji="0" lang="en-US" sz="1600" b="0" i="0" u="none" strike="noStrike" cap="none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latin typeface="Google Sans Flex"/>
              </a:rPr>
              <a:t>level of certainty the level of risk for an identified warning area creating a report of vulnerable buildings/hazards/exposed population, critical infrastructures or services, etc. The warning should compute data and produce a valid scientific report to help emergency managers and political makers to decide what action to make.</a:t>
            </a:r>
            <a:endParaRPr kumimoji="0" lang="en-US" sz="24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EED4429-4938-8D0D-A8D3-84DED124E1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483" t="35876" r="19561" b="33335"/>
          <a:stretch>
            <a:fillRect/>
          </a:stretch>
        </p:blipFill>
        <p:spPr>
          <a:xfrm>
            <a:off x="9436945" y="327633"/>
            <a:ext cx="1403797" cy="47020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5894A47-6FDE-7560-6E7F-06265D7702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4974" y="322331"/>
            <a:ext cx="468971" cy="47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5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F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7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/>
          <p:nvPr/>
        </p:nvSpPr>
        <p:spPr>
          <a:xfrm>
            <a:off x="5524500" y="2576512"/>
            <a:ext cx="1143000" cy="57150"/>
          </a:xfrm>
          <a:prstGeom prst="rect">
            <a:avLst/>
          </a:prstGeom>
          <a:solidFill>
            <a:srgbClr val="11CA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17"/>
          <p:cNvSpPr txBox="1"/>
          <p:nvPr/>
        </p:nvSpPr>
        <p:spPr>
          <a:xfrm>
            <a:off x="1440418" y="2919412"/>
            <a:ext cx="9311163" cy="962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Barriers to Local Action</a:t>
            </a:r>
            <a:endParaRPr/>
          </a:p>
        </p:txBody>
      </p:sp>
      <p:sp>
        <p:nvSpPr>
          <p:cNvPr id="134" name="Google Shape;134;p17"/>
          <p:cNvSpPr txBox="1"/>
          <p:nvPr/>
        </p:nvSpPr>
        <p:spPr>
          <a:xfrm>
            <a:off x="3867150" y="4071937"/>
            <a:ext cx="44577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Why warnings sometimes fail to trigger a response.</a:t>
            </a:r>
            <a:endParaRPr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83B5E4F-2617-BF42-D939-EADE577F219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483" t="35876" r="19561" b="33335"/>
          <a:stretch>
            <a:fillRect/>
          </a:stretch>
        </p:blipFill>
        <p:spPr>
          <a:xfrm>
            <a:off x="9436945" y="327633"/>
            <a:ext cx="1403797" cy="47020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22F42FD-D3D4-A6CB-EE33-11D7A0A6E0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4974" y="322331"/>
            <a:ext cx="468971" cy="4702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F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8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 txBox="1"/>
          <p:nvPr/>
        </p:nvSpPr>
        <p:spPr>
          <a:xfrm>
            <a:off x="2238375" y="2271712"/>
            <a:ext cx="814387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Passive Dashboards:</a:t>
            </a:r>
            <a:r>
              <a:rPr lang="en-US" sz="1500" b="0" i="0" u="none" strike="noStrike" cap="none" dirty="0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 Systems acting as simple consultation tools rather than active management engines fail to drive urgency.</a:t>
            </a:r>
            <a:endParaRPr dirty="0"/>
          </a:p>
        </p:txBody>
      </p:sp>
      <p:sp>
        <p:nvSpPr>
          <p:cNvPr id="141" name="Google Shape;141;p18"/>
          <p:cNvSpPr txBox="1"/>
          <p:nvPr/>
        </p:nvSpPr>
        <p:spPr>
          <a:xfrm>
            <a:off x="2238375" y="3119437"/>
            <a:ext cx="814387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Evacuation Latency:</a:t>
            </a:r>
            <a:r>
              <a:rPr lang="en-US" sz="1500" b="0" i="0" u="none" strike="noStrike" cap="none" dirty="0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 Difficulties in identifying vulnerable populations (e.g., remote campsites) lead to notification delays.</a:t>
            </a:r>
            <a:endParaRPr dirty="0"/>
          </a:p>
        </p:txBody>
      </p:sp>
      <p:sp>
        <p:nvSpPr>
          <p:cNvPr id="142" name="Google Shape;142;p18"/>
          <p:cNvSpPr txBox="1"/>
          <p:nvPr/>
        </p:nvSpPr>
        <p:spPr>
          <a:xfrm>
            <a:off x="2238375" y="3967162"/>
            <a:ext cx="814387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Cognitive Overload:</a:t>
            </a:r>
            <a:r>
              <a:rPr lang="en-US" sz="1500" b="0" i="0" u="none" strike="noStrike" cap="none" dirty="0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 Raw data without interpreted "impact" context forces decision-makers to perform mental modeling under pressure.</a:t>
            </a:r>
            <a:endParaRPr dirty="0"/>
          </a:p>
        </p:txBody>
      </p:sp>
      <p:sp>
        <p:nvSpPr>
          <p:cNvPr id="143" name="Google Shape;143;p18"/>
          <p:cNvSpPr txBox="1"/>
          <p:nvPr/>
        </p:nvSpPr>
        <p:spPr>
          <a:xfrm>
            <a:off x="2238375" y="4814887"/>
            <a:ext cx="814387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Operational Disconnect:</a:t>
            </a:r>
            <a:r>
              <a:rPr lang="en-US" sz="1500" b="0" i="0" u="none" strike="noStrike" cap="none" dirty="0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 New tools that lack measurable "Added Value" over existing instruments face low adoption rates.</a:t>
            </a:r>
            <a:endParaRPr dirty="0"/>
          </a:p>
        </p:txBody>
      </p:sp>
      <p:pic>
        <p:nvPicPr>
          <p:cNvPr id="144" name="Google Shape;144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09750" y="2309812"/>
            <a:ext cx="228600" cy="24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8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09750" y="3157537"/>
            <a:ext cx="228600" cy="24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8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09750" y="4005262"/>
            <a:ext cx="228600" cy="24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8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09750" y="4852987"/>
            <a:ext cx="22860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8"/>
          <p:cNvSpPr txBox="1"/>
          <p:nvPr/>
        </p:nvSpPr>
        <p:spPr>
          <a:xfrm>
            <a:off x="571500" y="571500"/>
            <a:ext cx="4670583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Critical Failure Points</a:t>
            </a:r>
            <a:endParaRPr/>
          </a:p>
        </p:txBody>
      </p:sp>
      <p:sp>
        <p:nvSpPr>
          <p:cNvPr id="149" name="Google Shape;149;p18"/>
          <p:cNvSpPr/>
          <p:nvPr/>
        </p:nvSpPr>
        <p:spPr>
          <a:xfrm>
            <a:off x="571500" y="1238250"/>
            <a:ext cx="4448175" cy="28575"/>
          </a:xfrm>
          <a:prstGeom prst="rect">
            <a:avLst/>
          </a:prstGeom>
          <a:solidFill>
            <a:srgbClr val="11CA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DBC59B0-D653-7952-4774-B91034F8502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5483" t="35876" r="19561" b="33335"/>
          <a:stretch>
            <a:fillRect/>
          </a:stretch>
        </p:blipFill>
        <p:spPr>
          <a:xfrm>
            <a:off x="9436945" y="327633"/>
            <a:ext cx="1403797" cy="47020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9D293839-4034-C743-FE3F-CF57974B24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24974" y="322331"/>
            <a:ext cx="468971" cy="4702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F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3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362200"/>
            <a:ext cx="3492549" cy="320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3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49799" y="2362200"/>
            <a:ext cx="3492549" cy="320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3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28099" y="2362200"/>
            <a:ext cx="3492549" cy="320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3"/>
          <p:cNvSpPr txBox="1"/>
          <p:nvPr/>
        </p:nvSpPr>
        <p:spPr>
          <a:xfrm>
            <a:off x="894237" y="3543300"/>
            <a:ext cx="2847074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 dirty="0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CAP Protocols</a:t>
            </a:r>
            <a:endParaRPr dirty="0"/>
          </a:p>
        </p:txBody>
      </p:sp>
      <p:sp>
        <p:nvSpPr>
          <p:cNvPr id="218" name="Google Shape;218;p23"/>
          <p:cNvSpPr txBox="1"/>
          <p:nvPr/>
        </p:nvSpPr>
        <p:spPr>
          <a:xfrm>
            <a:off x="962025" y="4076700"/>
            <a:ext cx="2711499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Standardized Common Alerting Protocols ensure cross-channel delivery.</a:t>
            </a:r>
            <a:endParaRPr/>
          </a:p>
        </p:txBody>
      </p:sp>
      <p:sp>
        <p:nvSpPr>
          <p:cNvPr id="219" name="Google Shape;219;p23"/>
          <p:cNvSpPr txBox="1"/>
          <p:nvPr/>
        </p:nvSpPr>
        <p:spPr>
          <a:xfrm>
            <a:off x="4672537" y="3543300"/>
            <a:ext cx="2847074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Dynamic GIS</a:t>
            </a:r>
            <a:endParaRPr/>
          </a:p>
        </p:txBody>
      </p:sp>
      <p:sp>
        <p:nvSpPr>
          <p:cNvPr id="220" name="Google Shape;220;p23"/>
          <p:cNvSpPr txBox="1"/>
          <p:nvPr/>
        </p:nvSpPr>
        <p:spPr>
          <a:xfrm>
            <a:off x="4740324" y="4076700"/>
            <a:ext cx="2711499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Transforming passive screens into active geographical editing tools.</a:t>
            </a:r>
            <a:endParaRPr/>
          </a:p>
        </p:txBody>
      </p:sp>
      <p:sp>
        <p:nvSpPr>
          <p:cNvPr id="221" name="Google Shape;221;p23"/>
          <p:cNvSpPr txBox="1"/>
          <p:nvPr/>
        </p:nvSpPr>
        <p:spPr>
          <a:xfrm>
            <a:off x="8450836" y="3543300"/>
            <a:ext cx="2847074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Inclusivity</a:t>
            </a:r>
            <a:endParaRPr/>
          </a:p>
        </p:txBody>
      </p:sp>
      <p:sp>
        <p:nvSpPr>
          <p:cNvPr id="222" name="Google Shape;222;p23"/>
          <p:cNvSpPr txBox="1"/>
          <p:nvPr/>
        </p:nvSpPr>
        <p:spPr>
          <a:xfrm>
            <a:off x="8518624" y="4076700"/>
            <a:ext cx="2711499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Targeted alerts for disabled and marginalized groups in remote areas.</a:t>
            </a:r>
            <a:endParaRPr/>
          </a:p>
        </p:txBody>
      </p:sp>
      <p:pic>
        <p:nvPicPr>
          <p:cNvPr id="223" name="Google Shape;223;p23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089100" y="2809875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3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838825" y="2809875"/>
            <a:ext cx="51435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3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588549" y="2809875"/>
            <a:ext cx="5715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3"/>
          <p:cNvSpPr txBox="1"/>
          <p:nvPr/>
        </p:nvSpPr>
        <p:spPr>
          <a:xfrm>
            <a:off x="571500" y="571500"/>
            <a:ext cx="5350668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b="1" i="0" u="none" strike="noStrike" cap="none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Standardizing for Action</a:t>
            </a:r>
            <a:endParaRPr/>
          </a:p>
        </p:txBody>
      </p:sp>
      <p:sp>
        <p:nvSpPr>
          <p:cNvPr id="227" name="Google Shape;227;p23"/>
          <p:cNvSpPr/>
          <p:nvPr/>
        </p:nvSpPr>
        <p:spPr>
          <a:xfrm>
            <a:off x="571500" y="1238250"/>
            <a:ext cx="5095875" cy="28575"/>
          </a:xfrm>
          <a:prstGeom prst="rect">
            <a:avLst/>
          </a:prstGeom>
          <a:solidFill>
            <a:srgbClr val="11CA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AD728D3-B3C1-21AC-1106-63DD8117CEC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5483" t="35876" r="19561" b="33335"/>
          <a:stretch>
            <a:fillRect/>
          </a:stretch>
        </p:blipFill>
        <p:spPr>
          <a:xfrm>
            <a:off x="9436945" y="327633"/>
            <a:ext cx="1403797" cy="47020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135B34B5-8C6B-CA43-FF05-4EE82CE5B10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24974" y="322331"/>
            <a:ext cx="468971" cy="47020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DF"/>
        </a:solid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4"/>
          <p:cNvSpPr txBox="1"/>
          <p:nvPr/>
        </p:nvSpPr>
        <p:spPr>
          <a:xfrm>
            <a:off x="3940730" y="2411585"/>
            <a:ext cx="43105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 dirty="0">
                <a:solidFill>
                  <a:srgbClr val="005088"/>
                </a:solidFill>
                <a:latin typeface="Merriweather"/>
                <a:ea typeface="Merriweather"/>
                <a:cs typeface="Merriweather"/>
                <a:sym typeface="Merriweather"/>
              </a:rPr>
              <a:t>Thank You</a:t>
            </a:r>
            <a:endParaRPr dirty="0"/>
          </a:p>
        </p:txBody>
      </p:sp>
      <p:sp>
        <p:nvSpPr>
          <p:cNvPr id="234" name="Google Shape;234;p24"/>
          <p:cNvSpPr txBox="1"/>
          <p:nvPr/>
        </p:nvSpPr>
        <p:spPr>
          <a:xfrm>
            <a:off x="3905250" y="3564110"/>
            <a:ext cx="4381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DM Sans"/>
                <a:ea typeface="DM Sans"/>
                <a:cs typeface="DM Sans"/>
                <a:sym typeface="DM Sans"/>
              </a:rPr>
              <a:t>Enhancing resilience through localized intelligence.</a:t>
            </a:r>
            <a:endParaRPr/>
          </a:p>
        </p:txBody>
      </p:sp>
      <p:sp>
        <p:nvSpPr>
          <p:cNvPr id="235" name="Google Shape;235;p24"/>
          <p:cNvSpPr/>
          <p:nvPr/>
        </p:nvSpPr>
        <p:spPr>
          <a:xfrm>
            <a:off x="5524500" y="4345160"/>
            <a:ext cx="1143000" cy="57150"/>
          </a:xfrm>
          <a:prstGeom prst="rect">
            <a:avLst/>
          </a:prstGeom>
          <a:solidFill>
            <a:srgbClr val="11CA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24"/>
          <p:cNvSpPr txBox="1"/>
          <p:nvPr/>
        </p:nvSpPr>
        <p:spPr>
          <a:xfrm>
            <a:off x="3567112" y="4859510"/>
            <a:ext cx="5057775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 dirty="0">
                <a:solidFill>
                  <a:srgbClr val="475569"/>
                </a:solidFill>
                <a:latin typeface="DM Sans"/>
                <a:ea typeface="DM Sans"/>
                <a:cs typeface="DM Sans"/>
                <a:sym typeface="DM Sans"/>
              </a:rPr>
              <a:t>Nuno de Sousa | GOBEYOND Project | Setúbal Pilot Site</a:t>
            </a:r>
            <a:endParaRPr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293EFFE-D640-3495-D338-45945ABF72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483" t="35876" r="19561" b="33335"/>
          <a:stretch>
            <a:fillRect/>
          </a:stretch>
        </p:blipFill>
        <p:spPr>
          <a:xfrm>
            <a:off x="4118480" y="782964"/>
            <a:ext cx="2756619" cy="92333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6CC4545-E0EC-3B68-6AA5-A0A9198C00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6062" y="780939"/>
            <a:ext cx="920913" cy="92333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92E9F14CB6C0448E38AE4E0FE492D8" ma:contentTypeVersion="18" ma:contentTypeDescription="Crea un document nou" ma:contentTypeScope="" ma:versionID="0d095f1a0a8df672ef89b36bdaaa14d1">
  <xsd:schema xmlns:xsd="http://www.w3.org/2001/XMLSchema" xmlns:xs="http://www.w3.org/2001/XMLSchema" xmlns:p="http://schemas.microsoft.com/office/2006/metadata/properties" xmlns:ns2="94f751b9-4261-4688-b649-65449679d052" xmlns:ns3="1bfcba79-d443-45bf-b014-09fff2be58f3" targetNamespace="http://schemas.microsoft.com/office/2006/metadata/properties" ma:root="true" ma:fieldsID="d3419e411107b9cc85622c29c847db23" ns2:_="" ns3:_="">
    <xsd:import namespace="94f751b9-4261-4688-b649-65449679d052"/>
    <xsd:import namespace="1bfcba79-d443-45bf-b014-09fff2be58f3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751b9-4261-4688-b649-65449679d052" elementFormDefault="qualified">
    <xsd:import namespace="http://schemas.microsoft.com/office/2006/documentManagement/types"/>
    <xsd:import namespace="http://schemas.microsoft.com/office/infopath/2007/PartnerControls"/>
    <xsd:element name="Status" ma:index="3" nillable="true" ma:displayName="Status" ma:default="In progress" ma:format="Dropdown" ma:internalName="Status" ma:readOnly="false">
      <xsd:simpleType>
        <xsd:union memberTypes="dms:Text">
          <xsd:simpleType>
            <xsd:restriction base="dms:Choice">
              <xsd:enumeration value="In progress"/>
              <xsd:enumeration value="Finalised"/>
              <xsd:enumeration value="In revision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es de la imatge" ma:readOnly="false" ma:fieldId="{5cf76f15-5ced-4ddc-b409-7134ff3c332f}" ma:taxonomyMulti="true" ma:sspId="858adfae-93de-4598-9e96-31f7886c914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hidden="true" ma:internalName="MediaServiceOCR" ma:readOnly="true">
      <xsd:simpleType>
        <xsd:restriction base="dms:Note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fcba79-d443-45bf-b014-09fff2be58f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df52bf7c-3dfa-4fc9-9164-d5f0419fd58a}" ma:internalName="TaxCatchAll" ma:readOnly="false" ma:showField="CatchAllData" ma:web="1bfcba79-d443-45bf-b014-09fff2be58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Compartit amb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'ha compartit amb detalls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ipus de contingut"/>
        <xsd:element ref="dc:title" minOccurs="0" maxOccurs="1" ma:index="1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bfcba79-d443-45bf-b014-09fff2be58f3" xsi:nil="true"/>
    <lcf76f155ced4ddcb4097134ff3c332f xmlns="94f751b9-4261-4688-b649-65449679d052">
      <Terms xmlns="http://schemas.microsoft.com/office/infopath/2007/PartnerControls"/>
    </lcf76f155ced4ddcb4097134ff3c332f>
    <Status xmlns="94f751b9-4261-4688-b649-65449679d052">In progress</Status>
  </documentManagement>
</p:properties>
</file>

<file path=customXml/itemProps1.xml><?xml version="1.0" encoding="utf-8"?>
<ds:datastoreItem xmlns:ds="http://schemas.openxmlformats.org/officeDocument/2006/customXml" ds:itemID="{46112B27-37A7-402E-A142-EF61E8E5B43B}"/>
</file>

<file path=customXml/itemProps2.xml><?xml version="1.0" encoding="utf-8"?>
<ds:datastoreItem xmlns:ds="http://schemas.openxmlformats.org/officeDocument/2006/customXml" ds:itemID="{FB7FEDD1-7523-4A52-BF83-F2430849ADD4}"/>
</file>

<file path=customXml/itemProps3.xml><?xml version="1.0" encoding="utf-8"?>
<ds:datastoreItem xmlns:ds="http://schemas.openxmlformats.org/officeDocument/2006/customXml" ds:itemID="{87BE3AE5-A49C-41F2-89FF-FD57BF0F24F0}"/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531</Words>
  <Application>Microsoft Macintosh PowerPoint</Application>
  <PresentationFormat>Ecrã Panorâmico</PresentationFormat>
  <Paragraphs>42</Paragraphs>
  <Slides>8</Slides>
  <Notes>8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15" baseType="lpstr">
      <vt:lpstr>Merriweather</vt:lpstr>
      <vt:lpstr>Arial</vt:lpstr>
      <vt:lpstr>Calibri</vt:lpstr>
      <vt:lpstr>DM Sans Medium</vt:lpstr>
      <vt:lpstr>Google Sans Flex</vt:lpstr>
      <vt:lpstr>DM Sans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Nuno Miguel de Sousa</cp:lastModifiedBy>
  <cp:revision>1</cp:revision>
  <dcterms:modified xsi:type="dcterms:W3CDTF">2026-04-17T09:38:04Z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0x010100EF92E9F14CB6C0448E38AE4E0FE492D8</vt:lpwstr>
  </property>
</Properties>
</file>