
<file path=[Content_Types].xml><?xml version="1.0" encoding="utf-8"?>
<Types xmlns="http://schemas.openxmlformats.org/package/2006/content-types">
  <Default Extension="emf" ContentType="image/x-emf"/>
  <Default Extension="jfif" ContentType="image/jpeg"/>
  <Default Extension="jpeg" ContentType="image/jpeg"/>
  <Default Extension="jpg" ContentType="image/jpeg"/>
  <Default Extension="png" ContentType="image/png"/>
  <Default Extension="rels" ContentType="application/vnd.openxmlformats-package.relationships+xml"/>
  <Default Extension="tif" ContentType="image/png"/>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Layouts/slideLayout13.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media/image30.jpg" ContentType="image/jpg"/>
  <Override PartName="/ppt/media/image38.jpg" ContentType="image/jpg"/>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11"/>
  </p:notesMasterIdLst>
  <p:sldIdLst>
    <p:sldId id="256" r:id="rId2"/>
    <p:sldId id="2410" r:id="rId3"/>
    <p:sldId id="261" r:id="rId4"/>
    <p:sldId id="262" r:id="rId5"/>
    <p:sldId id="263" r:id="rId6"/>
    <p:sldId id="2409" r:id="rId7"/>
    <p:sldId id="259" r:id="rId8"/>
    <p:sldId id="260" r:id="rId9"/>
    <p:sldId id="258" r:id="rId10"/>
  </p:sldIdLst>
  <p:sldSz cx="11522075" cy="6480175"/>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042">
          <p15:clr>
            <a:srgbClr val="A4A3A4"/>
          </p15:clr>
        </p15:guide>
        <p15:guide id="2" pos="372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0" roundtripDataSignature="AMtx7mjnFNOgUKy2diAkQoAhw0/PGc3xi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90"/>
    <p:restoredTop sz="96304"/>
  </p:normalViewPr>
  <p:slideViewPr>
    <p:cSldViewPr snapToGrid="0">
      <p:cViewPr varScale="1">
        <p:scale>
          <a:sx n="86" d="100"/>
          <a:sy n="86" d="100"/>
        </p:scale>
        <p:origin x="893" y="58"/>
      </p:cViewPr>
      <p:guideLst>
        <p:guide orient="horz" pos="2042"/>
        <p:guide pos="37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25" Type="http://schemas.openxmlformats.org/officeDocument/2006/relationships/customXml" Target="../customXml/item1.xml"/><Relationship Id="rId2" Type="http://schemas.openxmlformats.org/officeDocument/2006/relationships/slide" Target="slides/slide1.xml"/><Relationship Id="rId20"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tableStyles" Target="tableStyles.xml"/><Relationship Id="rId5" Type="http://schemas.openxmlformats.org/officeDocument/2006/relationships/slide" Target="slides/slide4.xml"/><Relationship Id="rId23"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22" Type="http://schemas.openxmlformats.org/officeDocument/2006/relationships/viewProps" Target="viewProps.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s-ES"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
        <p:cNvGrpSpPr/>
        <p:nvPr/>
      </p:nvGrpSpPr>
      <p:grpSpPr>
        <a:xfrm>
          <a:off x="0" y="0"/>
          <a:ext cx="0" cy="0"/>
          <a:chOff x="0" y="0"/>
          <a:chExt cx="0" cy="0"/>
        </a:xfrm>
      </p:grpSpPr>
      <p:sp>
        <p:nvSpPr>
          <p:cNvPr id="592" name="Google Shape;592;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3" name="Google Shape;59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7" name="Google Shape;607;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a:extLst>
            <a:ext uri="{FF2B5EF4-FFF2-40B4-BE49-F238E27FC236}">
              <a16:creationId xmlns:a16="http://schemas.microsoft.com/office/drawing/2014/main" id="{8A527A27-88A5-987D-62A3-BE33D31F3AB7}"/>
            </a:ext>
          </a:extLst>
        </p:cNvPr>
        <p:cNvGrpSpPr/>
        <p:nvPr/>
      </p:nvGrpSpPr>
      <p:grpSpPr>
        <a:xfrm>
          <a:off x="0" y="0"/>
          <a:ext cx="0" cy="0"/>
          <a:chOff x="0" y="0"/>
          <a:chExt cx="0" cy="0"/>
        </a:xfrm>
      </p:grpSpPr>
      <p:sp>
        <p:nvSpPr>
          <p:cNvPr id="606" name="Google Shape;606;p2:notes">
            <a:extLst>
              <a:ext uri="{FF2B5EF4-FFF2-40B4-BE49-F238E27FC236}">
                <a16:creationId xmlns:a16="http://schemas.microsoft.com/office/drawing/2014/main" id="{57DFD36F-52B1-C1B0-5AEB-A4ABB2C300B1}"/>
              </a:ext>
            </a:extLst>
          </p:cNvPr>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7" name="Google Shape;607;p2:notes">
            <a:extLst>
              <a:ext uri="{FF2B5EF4-FFF2-40B4-BE49-F238E27FC236}">
                <a16:creationId xmlns:a16="http://schemas.microsoft.com/office/drawing/2014/main" id="{AD9A7DA0-D57F-59D7-7720-A20991AD3D9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79010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a:extLst>
            <a:ext uri="{FF2B5EF4-FFF2-40B4-BE49-F238E27FC236}">
              <a16:creationId xmlns:a16="http://schemas.microsoft.com/office/drawing/2014/main" id="{A10AF4C6-8F6E-9145-C274-FF6659B1C739}"/>
            </a:ext>
          </a:extLst>
        </p:cNvPr>
        <p:cNvGrpSpPr/>
        <p:nvPr/>
      </p:nvGrpSpPr>
      <p:grpSpPr>
        <a:xfrm>
          <a:off x="0" y="0"/>
          <a:ext cx="0" cy="0"/>
          <a:chOff x="0" y="0"/>
          <a:chExt cx="0" cy="0"/>
        </a:xfrm>
      </p:grpSpPr>
      <p:sp>
        <p:nvSpPr>
          <p:cNvPr id="606" name="Google Shape;606;p2:notes">
            <a:extLst>
              <a:ext uri="{FF2B5EF4-FFF2-40B4-BE49-F238E27FC236}">
                <a16:creationId xmlns:a16="http://schemas.microsoft.com/office/drawing/2014/main" id="{92A97466-1E36-1BB0-07EB-F3630492E700}"/>
              </a:ext>
            </a:extLst>
          </p:cNvPr>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7" name="Google Shape;607;p2:notes">
            <a:extLst>
              <a:ext uri="{FF2B5EF4-FFF2-40B4-BE49-F238E27FC236}">
                <a16:creationId xmlns:a16="http://schemas.microsoft.com/office/drawing/2014/main" id="{75D1DFEB-D84F-922B-63EA-BAE548FE8DF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663605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a:extLst>
            <a:ext uri="{FF2B5EF4-FFF2-40B4-BE49-F238E27FC236}">
              <a16:creationId xmlns:a16="http://schemas.microsoft.com/office/drawing/2014/main" id="{84ECC272-3D5C-81A4-C734-66E8A3196B4A}"/>
            </a:ext>
          </a:extLst>
        </p:cNvPr>
        <p:cNvGrpSpPr/>
        <p:nvPr/>
      </p:nvGrpSpPr>
      <p:grpSpPr>
        <a:xfrm>
          <a:off x="0" y="0"/>
          <a:ext cx="0" cy="0"/>
          <a:chOff x="0" y="0"/>
          <a:chExt cx="0" cy="0"/>
        </a:xfrm>
      </p:grpSpPr>
      <p:sp>
        <p:nvSpPr>
          <p:cNvPr id="606" name="Google Shape;606;p2:notes">
            <a:extLst>
              <a:ext uri="{FF2B5EF4-FFF2-40B4-BE49-F238E27FC236}">
                <a16:creationId xmlns:a16="http://schemas.microsoft.com/office/drawing/2014/main" id="{635E72AD-12BC-C556-16F4-08FF99D525A2}"/>
              </a:ext>
            </a:extLst>
          </p:cNvPr>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7" name="Google Shape;607;p2:notes">
            <a:extLst>
              <a:ext uri="{FF2B5EF4-FFF2-40B4-BE49-F238E27FC236}">
                <a16:creationId xmlns:a16="http://schemas.microsoft.com/office/drawing/2014/main" id="{E489D7EE-43EB-37C5-B05D-BA0AC0A0E9C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06707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a:extLst>
            <a:ext uri="{FF2B5EF4-FFF2-40B4-BE49-F238E27FC236}">
              <a16:creationId xmlns:a16="http://schemas.microsoft.com/office/drawing/2014/main" id="{FE7D2D89-5B65-CE47-9A4D-5745FC3332F2}"/>
            </a:ext>
          </a:extLst>
        </p:cNvPr>
        <p:cNvGrpSpPr/>
        <p:nvPr/>
      </p:nvGrpSpPr>
      <p:grpSpPr>
        <a:xfrm>
          <a:off x="0" y="0"/>
          <a:ext cx="0" cy="0"/>
          <a:chOff x="0" y="0"/>
          <a:chExt cx="0" cy="0"/>
        </a:xfrm>
      </p:grpSpPr>
      <p:sp>
        <p:nvSpPr>
          <p:cNvPr id="606" name="Google Shape;606;p2:notes">
            <a:extLst>
              <a:ext uri="{FF2B5EF4-FFF2-40B4-BE49-F238E27FC236}">
                <a16:creationId xmlns:a16="http://schemas.microsoft.com/office/drawing/2014/main" id="{A2D08F16-1C08-5913-4B75-B524D28702E3}"/>
              </a:ext>
            </a:extLst>
          </p:cNvPr>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7" name="Google Shape;607;p2:notes">
            <a:extLst>
              <a:ext uri="{FF2B5EF4-FFF2-40B4-BE49-F238E27FC236}">
                <a16:creationId xmlns:a16="http://schemas.microsoft.com/office/drawing/2014/main" id="{9FC48F5B-1A45-7060-FA23-924401BEB5E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065803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BD644-AA02-CC0B-5E53-91D70AF31D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F4331D-D504-43A7-BA4E-9821240DCC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B638A0-7621-623E-BE7C-0084842612C0}"/>
              </a:ext>
            </a:extLst>
          </p:cNvPr>
          <p:cNvSpPr>
            <a:spLocks noGrp="1"/>
          </p:cNvSpPr>
          <p:nvPr>
            <p:ph type="body" idx="1"/>
          </p:nvPr>
        </p:nvSpPr>
        <p:spPr/>
        <p:txBody>
          <a:bodyPr/>
          <a:lstStyle/>
          <a:p>
            <a:r>
              <a:rPr lang="en-US" dirty="0"/>
              <a:t>Slide 1 speaking note:
The Neapolitan area is a rare case in which three active volcanoes coexist with very dense urbanization. This is why risk cannot be framed only as a geological issue: it is also social, infrastructural and institutional.
[Sources]
- Base map adapted from the user's previous draft materials (ESA-labeled satellite image in user-provided deck).
- General framing on volcanic risk in Naples: https://nhess.copernicus.org/articles/20/2037/2020/</a:t>
            </a:r>
          </a:p>
        </p:txBody>
      </p:sp>
      <p:sp>
        <p:nvSpPr>
          <p:cNvPr id="4" name="Slide Number Placeholder 3">
            <a:extLst>
              <a:ext uri="{FF2B5EF4-FFF2-40B4-BE49-F238E27FC236}">
                <a16:creationId xmlns:a16="http://schemas.microsoft.com/office/drawing/2014/main" id="{24C1132A-9F81-810C-CDD3-7A41027455A8}"/>
              </a:ext>
            </a:extLst>
          </p:cNvPr>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3470922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2 speaking note:
The current unrest at Campi Flegrei already requires management of different hazards. CO2 may accumulate in enclosed spaces, uplift changes the functioning of the harbour area, and repeated earthquakes affect buildings and public behaviour. The historical experience of Rione Terra and Monterusciello reminds us that unrest has long-term territorial and social consequences.
[Sources]
- Historical bradyseism data and Rione Terra evacuation context: https://www.ov.ingv.it/index.php/il-bradisismo
- Current uplift graph and hazard figures are from the user's draft materials and INGV-OV monitoring graphics.
- Monterusciello as a major emergency urban programme: https://www.gazzettaufficiale.it/eli/id/1988/01/05/87A11699/sg</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3 speaking note:
In this context, the role of the Osservatorio Vesuviano is to integrate different parameters and different skills. The point is not to rely on one signal, but to interpret the full picture. This is also why uncertainty and communication are not secondary: they are part of responsible multi-risk management.
[Sources]
- Monitoring room and Campi Flegrei network map from user-provided draft materials based on INGV-OV assets.
- General monitoring role of INGV-OV: https://www.ov.ingv.it/index.php/monitoraggio-e-infrastrutture/attivita-di-monitoraggio</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ntenu avec légende" type="objTx">
  <p:cSld name="OBJECT_WITH_CAPTION_TEXT">
    <p:spTree>
      <p:nvGrpSpPr>
        <p:cNvPr id="1" name="Shape 15"/>
        <p:cNvGrpSpPr/>
        <p:nvPr/>
      </p:nvGrpSpPr>
      <p:grpSpPr>
        <a:xfrm>
          <a:off x="0" y="0"/>
          <a:ext cx="0" cy="0"/>
          <a:chOff x="0" y="0"/>
          <a:chExt cx="0" cy="0"/>
        </a:xfrm>
      </p:grpSpPr>
      <p:sp>
        <p:nvSpPr>
          <p:cNvPr id="16" name="Google Shape;16;p11"/>
          <p:cNvSpPr txBox="1">
            <a:spLocks noGrp="1"/>
          </p:cNvSpPr>
          <p:nvPr>
            <p:ph type="title"/>
          </p:nvPr>
        </p:nvSpPr>
        <p:spPr>
          <a:xfrm>
            <a:off x="576106" y="258007"/>
            <a:ext cx="3790683" cy="109803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1"/>
          <p:cNvSpPr txBox="1">
            <a:spLocks noGrp="1"/>
          </p:cNvSpPr>
          <p:nvPr>
            <p:ph type="body" idx="1"/>
          </p:nvPr>
        </p:nvSpPr>
        <p:spPr>
          <a:xfrm>
            <a:off x="4504811" y="258008"/>
            <a:ext cx="6441160" cy="5530649"/>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18" name="Google Shape;18;p11"/>
          <p:cNvSpPr txBox="1">
            <a:spLocks noGrp="1"/>
          </p:cNvSpPr>
          <p:nvPr>
            <p:ph type="body" idx="2"/>
          </p:nvPr>
        </p:nvSpPr>
        <p:spPr>
          <a:xfrm>
            <a:off x="576106" y="1356037"/>
            <a:ext cx="3790683" cy="4432620"/>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19" name="Google Shape;19;p11"/>
          <p:cNvSpPr txBox="1">
            <a:spLocks noGrp="1"/>
          </p:cNvSpPr>
          <p:nvPr>
            <p:ph type="dt" idx="10"/>
          </p:nvPr>
        </p:nvSpPr>
        <p:spPr>
          <a:xfrm>
            <a:off x="576104" y="6006163"/>
            <a:ext cx="2688484" cy="345009"/>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1"/>
          <p:cNvSpPr txBox="1">
            <a:spLocks noGrp="1"/>
          </p:cNvSpPr>
          <p:nvPr>
            <p:ph type="ftr" idx="11"/>
          </p:nvPr>
        </p:nvSpPr>
        <p:spPr>
          <a:xfrm>
            <a:off x="3936710" y="6006163"/>
            <a:ext cx="3648657" cy="345009"/>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1"/>
          <p:cNvSpPr txBox="1">
            <a:spLocks noGrp="1"/>
          </p:cNvSpPr>
          <p:nvPr>
            <p:ph type="sldNum" idx="12"/>
          </p:nvPr>
        </p:nvSpPr>
        <p:spPr>
          <a:xfrm>
            <a:off x="8257487" y="6006163"/>
            <a:ext cx="2688484" cy="345009"/>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Image avec légende" type="picTx">
  <p:cSld name="PICTURE_WITH_CAPTION_TEXT">
    <p:spTree>
      <p:nvGrpSpPr>
        <p:cNvPr id="1" name="Shape 110"/>
        <p:cNvGrpSpPr/>
        <p:nvPr/>
      </p:nvGrpSpPr>
      <p:grpSpPr>
        <a:xfrm>
          <a:off x="0" y="0"/>
          <a:ext cx="0" cy="0"/>
          <a:chOff x="0" y="0"/>
          <a:chExt cx="0" cy="0"/>
        </a:xfrm>
      </p:grpSpPr>
      <p:sp>
        <p:nvSpPr>
          <p:cNvPr id="111" name="Google Shape;111;p30"/>
          <p:cNvSpPr txBox="1">
            <a:spLocks noGrp="1"/>
          </p:cNvSpPr>
          <p:nvPr>
            <p:ph type="title"/>
          </p:nvPr>
        </p:nvSpPr>
        <p:spPr>
          <a:xfrm>
            <a:off x="2258408" y="4536123"/>
            <a:ext cx="6913245" cy="535515"/>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2" name="Google Shape;112;p30"/>
          <p:cNvSpPr>
            <a:spLocks noGrp="1"/>
          </p:cNvSpPr>
          <p:nvPr>
            <p:ph type="pic" idx="2"/>
          </p:nvPr>
        </p:nvSpPr>
        <p:spPr>
          <a:xfrm>
            <a:off x="2258408" y="579016"/>
            <a:ext cx="6913245" cy="3888105"/>
          </a:xfrm>
          <a:prstGeom prst="rect">
            <a:avLst/>
          </a:prstGeom>
          <a:noFill/>
          <a:ln>
            <a:noFill/>
          </a:ln>
        </p:spPr>
      </p:sp>
      <p:sp>
        <p:nvSpPr>
          <p:cNvPr id="113" name="Google Shape;113;p30"/>
          <p:cNvSpPr txBox="1">
            <a:spLocks noGrp="1"/>
          </p:cNvSpPr>
          <p:nvPr>
            <p:ph type="body" idx="1"/>
          </p:nvPr>
        </p:nvSpPr>
        <p:spPr>
          <a:xfrm>
            <a:off x="2258408" y="5071638"/>
            <a:ext cx="6913245" cy="760520"/>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114" name="Google Shape;114;p30"/>
          <p:cNvSpPr txBox="1">
            <a:spLocks noGrp="1"/>
          </p:cNvSpPr>
          <p:nvPr>
            <p:ph type="dt" idx="10"/>
          </p:nvPr>
        </p:nvSpPr>
        <p:spPr>
          <a:xfrm>
            <a:off x="576104" y="6006163"/>
            <a:ext cx="2688484" cy="345009"/>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 name="Google Shape;115;p30"/>
          <p:cNvSpPr txBox="1">
            <a:spLocks noGrp="1"/>
          </p:cNvSpPr>
          <p:nvPr>
            <p:ph type="ftr" idx="11"/>
          </p:nvPr>
        </p:nvSpPr>
        <p:spPr>
          <a:xfrm>
            <a:off x="3936710" y="6006163"/>
            <a:ext cx="3648657" cy="345009"/>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 name="Google Shape;116;p30"/>
          <p:cNvSpPr txBox="1">
            <a:spLocks noGrp="1"/>
          </p:cNvSpPr>
          <p:nvPr>
            <p:ph type="sldNum" idx="12"/>
          </p:nvPr>
        </p:nvSpPr>
        <p:spPr>
          <a:xfrm>
            <a:off x="8257487" y="6006163"/>
            <a:ext cx="2688484" cy="345009"/>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re et texte vertical" type="vertTx">
  <p:cSld name="VERTICAL_TEXT">
    <p:spTree>
      <p:nvGrpSpPr>
        <p:cNvPr id="1" name="Shape 117"/>
        <p:cNvGrpSpPr/>
        <p:nvPr/>
      </p:nvGrpSpPr>
      <p:grpSpPr>
        <a:xfrm>
          <a:off x="0" y="0"/>
          <a:ext cx="0" cy="0"/>
          <a:chOff x="0" y="0"/>
          <a:chExt cx="0" cy="0"/>
        </a:xfrm>
      </p:grpSpPr>
      <p:sp>
        <p:nvSpPr>
          <p:cNvPr id="118" name="Google Shape;118;p31"/>
          <p:cNvSpPr txBox="1">
            <a:spLocks noGrp="1"/>
          </p:cNvSpPr>
          <p:nvPr>
            <p:ph type="title"/>
          </p:nvPr>
        </p:nvSpPr>
        <p:spPr>
          <a:xfrm>
            <a:off x="576104" y="259509"/>
            <a:ext cx="10369868" cy="1080029"/>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9" name="Google Shape;119;p31"/>
          <p:cNvSpPr txBox="1">
            <a:spLocks noGrp="1"/>
          </p:cNvSpPr>
          <p:nvPr>
            <p:ph type="body" idx="1"/>
          </p:nvPr>
        </p:nvSpPr>
        <p:spPr>
          <a:xfrm rot="5400000">
            <a:off x="3622730" y="-1534584"/>
            <a:ext cx="4276616" cy="10369868"/>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20" name="Google Shape;120;p31"/>
          <p:cNvSpPr txBox="1">
            <a:spLocks noGrp="1"/>
          </p:cNvSpPr>
          <p:nvPr>
            <p:ph type="dt" idx="10"/>
          </p:nvPr>
        </p:nvSpPr>
        <p:spPr>
          <a:xfrm>
            <a:off x="576104" y="6006163"/>
            <a:ext cx="2688484" cy="345009"/>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 name="Google Shape;121;p31"/>
          <p:cNvSpPr txBox="1">
            <a:spLocks noGrp="1"/>
          </p:cNvSpPr>
          <p:nvPr>
            <p:ph type="ftr" idx="11"/>
          </p:nvPr>
        </p:nvSpPr>
        <p:spPr>
          <a:xfrm>
            <a:off x="3936710" y="6006163"/>
            <a:ext cx="3648657" cy="345009"/>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 name="Google Shape;122;p31"/>
          <p:cNvSpPr txBox="1">
            <a:spLocks noGrp="1"/>
          </p:cNvSpPr>
          <p:nvPr>
            <p:ph type="sldNum" idx="12"/>
          </p:nvPr>
        </p:nvSpPr>
        <p:spPr>
          <a:xfrm>
            <a:off x="8257487" y="6006163"/>
            <a:ext cx="2688484" cy="345009"/>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re vertical et texte" type="vertTitleAndTx">
  <p:cSld name="VERTICAL_TITLE_AND_VERTICAL_TEXT">
    <p:spTree>
      <p:nvGrpSpPr>
        <p:cNvPr id="1" name="Shape 123"/>
        <p:cNvGrpSpPr/>
        <p:nvPr/>
      </p:nvGrpSpPr>
      <p:grpSpPr>
        <a:xfrm>
          <a:off x="0" y="0"/>
          <a:ext cx="0" cy="0"/>
          <a:chOff x="0" y="0"/>
          <a:chExt cx="0" cy="0"/>
        </a:xfrm>
      </p:grpSpPr>
      <p:sp>
        <p:nvSpPr>
          <p:cNvPr id="124" name="Google Shape;124;p32"/>
          <p:cNvSpPr txBox="1">
            <a:spLocks noGrp="1"/>
          </p:cNvSpPr>
          <p:nvPr>
            <p:ph type="title"/>
          </p:nvPr>
        </p:nvSpPr>
        <p:spPr>
          <a:xfrm rot="5400000">
            <a:off x="9836379" y="907025"/>
            <a:ext cx="4645625" cy="3266589"/>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5" name="Google Shape;125;p32"/>
          <p:cNvSpPr txBox="1">
            <a:spLocks noGrp="1"/>
          </p:cNvSpPr>
          <p:nvPr>
            <p:ph type="body" idx="1"/>
          </p:nvPr>
        </p:nvSpPr>
        <p:spPr>
          <a:xfrm rot="5400000">
            <a:off x="3207184" y="-2263545"/>
            <a:ext cx="4645625" cy="960773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26" name="Google Shape;126;p32"/>
          <p:cNvSpPr txBox="1">
            <a:spLocks noGrp="1"/>
          </p:cNvSpPr>
          <p:nvPr>
            <p:ph type="dt" idx="10"/>
          </p:nvPr>
        </p:nvSpPr>
        <p:spPr>
          <a:xfrm>
            <a:off x="576104" y="6006163"/>
            <a:ext cx="2688484" cy="345009"/>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7" name="Google Shape;127;p32"/>
          <p:cNvSpPr txBox="1">
            <a:spLocks noGrp="1"/>
          </p:cNvSpPr>
          <p:nvPr>
            <p:ph type="ftr" idx="11"/>
          </p:nvPr>
        </p:nvSpPr>
        <p:spPr>
          <a:xfrm>
            <a:off x="3936710" y="6006163"/>
            <a:ext cx="3648657" cy="345009"/>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8" name="Google Shape;128;p32"/>
          <p:cNvSpPr txBox="1">
            <a:spLocks noGrp="1"/>
          </p:cNvSpPr>
          <p:nvPr>
            <p:ph type="sldNum" idx="12"/>
          </p:nvPr>
        </p:nvSpPr>
        <p:spPr>
          <a:xfrm>
            <a:off x="8257487" y="6006163"/>
            <a:ext cx="2688484" cy="345009"/>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BASE">
    <p:bg>
      <p:bgPr>
        <a:solidFill>
          <a:srgbClr val="F3F0EC"/>
        </a:solidFill>
        <a:effectLst/>
      </p:bgPr>
    </p:bg>
    <p:spTree>
      <p:nvGrpSpPr>
        <p:cNvPr id="1" name=""/>
        <p:cNvGrpSpPr/>
        <p:nvPr/>
      </p:nvGrpSpPr>
      <p:grpSpPr>
        <a:xfrm>
          <a:off x="0" y="0"/>
          <a:ext cx="0" cy="0"/>
          <a:chOff x="0" y="0"/>
          <a:chExt cx="0" cy="0"/>
        </a:xfrm>
      </p:grpSpPr>
      <p:sp>
        <p:nvSpPr>
          <p:cNvPr id="2" name="Shape 0"/>
          <p:cNvSpPr/>
          <p:nvPr/>
        </p:nvSpPr>
        <p:spPr>
          <a:xfrm>
            <a:off x="0" y="0"/>
            <a:ext cx="11521787" cy="190085"/>
          </a:xfrm>
          <a:prstGeom prst="rect">
            <a:avLst/>
          </a:prstGeom>
          <a:solidFill>
            <a:srgbClr val="173B74"/>
          </a:solidFill>
          <a:ln w="12700">
            <a:solidFill>
              <a:srgbClr val="173B74"/>
            </a:solidFill>
            <a:prstDash val="solid"/>
          </a:ln>
        </p:spPr>
        <p:txBody>
          <a:bodyPr/>
          <a:lstStyle/>
          <a:p>
            <a:endParaRPr lang="it-IT" sz="1323"/>
          </a:p>
        </p:txBody>
      </p:sp>
      <p:sp>
        <p:nvSpPr>
          <p:cNvPr id="3" name="Text 1"/>
          <p:cNvSpPr/>
          <p:nvPr/>
        </p:nvSpPr>
        <p:spPr>
          <a:xfrm>
            <a:off x="388870" y="6074084"/>
            <a:ext cx="4147947" cy="155524"/>
          </a:xfrm>
          <a:prstGeom prst="rect">
            <a:avLst/>
          </a:prstGeom>
          <a:noFill/>
          <a:ln/>
        </p:spPr>
        <p:txBody>
          <a:bodyPr wrap="square" lIns="0" tIns="0" rIns="0" bIns="0" rtlCol="0" anchor="ctr"/>
          <a:lstStyle/>
          <a:p>
            <a:pPr marL="0" indent="0">
              <a:buNone/>
            </a:pPr>
            <a:r>
              <a:rPr lang="en-US" sz="709" dirty="0">
                <a:solidFill>
                  <a:srgbClr val="7A7A7A"/>
                </a:solidFill>
              </a:rPr>
              <a:t>2nd GOBEYOND Workshop · Naples · 22 April 2026</a:t>
            </a:r>
            <a:endParaRPr lang="en-US" sz="709" dirty="0"/>
          </a:p>
        </p:txBody>
      </p:sp>
    </p:spTree>
    <p:extLst>
      <p:ext uri="{BB962C8B-B14F-4D97-AF65-F5344CB8AC3E}">
        <p14:creationId xmlns:p14="http://schemas.microsoft.com/office/powerpoint/2010/main" val="24388033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iapositive de titre" type="title">
  <p:cSld name="TITLE">
    <p:spTree>
      <p:nvGrpSpPr>
        <p:cNvPr id="1" name="Shape 22"/>
        <p:cNvGrpSpPr/>
        <p:nvPr/>
      </p:nvGrpSpPr>
      <p:grpSpPr>
        <a:xfrm>
          <a:off x="0" y="0"/>
          <a:ext cx="0" cy="0"/>
          <a:chOff x="0" y="0"/>
          <a:chExt cx="0" cy="0"/>
        </a:xfrm>
      </p:grpSpPr>
      <p:sp>
        <p:nvSpPr>
          <p:cNvPr id="23" name="Google Shape;23;p22"/>
          <p:cNvSpPr txBox="1">
            <a:spLocks noGrp="1"/>
          </p:cNvSpPr>
          <p:nvPr>
            <p:ph type="ctrTitle"/>
          </p:nvPr>
        </p:nvSpPr>
        <p:spPr>
          <a:xfrm>
            <a:off x="864156" y="2013055"/>
            <a:ext cx="9793764" cy="1389037"/>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22"/>
          <p:cNvSpPr txBox="1">
            <a:spLocks noGrp="1"/>
          </p:cNvSpPr>
          <p:nvPr>
            <p:ph type="subTitle" idx="1"/>
          </p:nvPr>
        </p:nvSpPr>
        <p:spPr>
          <a:xfrm>
            <a:off x="1728312" y="3672100"/>
            <a:ext cx="8065453" cy="1656044"/>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5" name="Google Shape;25;p22"/>
          <p:cNvSpPr txBox="1">
            <a:spLocks noGrp="1"/>
          </p:cNvSpPr>
          <p:nvPr>
            <p:ph type="dt" idx="10"/>
          </p:nvPr>
        </p:nvSpPr>
        <p:spPr>
          <a:xfrm>
            <a:off x="576104" y="6006163"/>
            <a:ext cx="2688484" cy="345009"/>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22"/>
          <p:cNvSpPr txBox="1">
            <a:spLocks noGrp="1"/>
          </p:cNvSpPr>
          <p:nvPr>
            <p:ph type="ftr" idx="11"/>
          </p:nvPr>
        </p:nvSpPr>
        <p:spPr>
          <a:xfrm>
            <a:off x="3936710" y="6006163"/>
            <a:ext cx="3648657" cy="345009"/>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2"/>
          <p:cNvSpPr txBox="1">
            <a:spLocks noGrp="1"/>
          </p:cNvSpPr>
          <p:nvPr>
            <p:ph type="sldNum" idx="12"/>
          </p:nvPr>
        </p:nvSpPr>
        <p:spPr>
          <a:xfrm>
            <a:off x="8257487" y="6006163"/>
            <a:ext cx="2688484" cy="345009"/>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28"/>
        <p:cNvGrpSpPr/>
        <p:nvPr/>
      </p:nvGrpSpPr>
      <p:grpSpPr>
        <a:xfrm>
          <a:off x="0" y="0"/>
          <a:ext cx="0" cy="0"/>
          <a:chOff x="0" y="0"/>
          <a:chExt cx="0" cy="0"/>
        </a:xfrm>
      </p:grpSpPr>
      <p:pic>
        <p:nvPicPr>
          <p:cNvPr id="29" name="Google Shape;29;p23" descr="J:\Team DAERI\Xavier\SDE 2023\Fond ppt Adobe stock.jpg"/>
          <p:cNvPicPr preferRelativeResize="0"/>
          <p:nvPr/>
        </p:nvPicPr>
        <p:blipFill rotWithShape="1">
          <a:blip r:embed="rId2">
            <a:alphaModFix/>
          </a:blip>
          <a:srcRect l="108" t="50000" r="-108" b="38303"/>
          <a:stretch/>
        </p:blipFill>
        <p:spPr>
          <a:xfrm>
            <a:off x="-11585" y="0"/>
            <a:ext cx="11556000" cy="633603"/>
          </a:xfrm>
          <a:prstGeom prst="rect">
            <a:avLst/>
          </a:prstGeom>
          <a:noFill/>
          <a:ln>
            <a:noFill/>
          </a:ln>
          <a:effectLst>
            <a:reflection stA="52000" endA="300" endPos="35000" sy="-100000" algn="bl" rotWithShape="0"/>
          </a:effectLst>
        </p:spPr>
      </p:pic>
      <p:pic>
        <p:nvPicPr>
          <p:cNvPr id="30" name="Google Shape;30;p23" descr="J:\LOGOS - PHOTOS\LOGOTHEQUE\Toulouse metropole\TLSE METROPOLE logo-scu\PNG\1-TLSE METROPOLE logo couleur positif.png"/>
          <p:cNvPicPr preferRelativeResize="0"/>
          <p:nvPr/>
        </p:nvPicPr>
        <p:blipFill rotWithShape="1">
          <a:blip r:embed="rId3">
            <a:alphaModFix/>
          </a:blip>
          <a:srcRect/>
          <a:stretch/>
        </p:blipFill>
        <p:spPr>
          <a:xfrm>
            <a:off x="8401116" y="5902350"/>
            <a:ext cx="1005678" cy="274952"/>
          </a:xfrm>
          <a:prstGeom prst="rect">
            <a:avLst/>
          </a:prstGeom>
          <a:noFill/>
          <a:ln>
            <a:noFill/>
          </a:ln>
        </p:spPr>
      </p:pic>
      <p:pic>
        <p:nvPicPr>
          <p:cNvPr id="31" name="Google Shape;31;p23" descr="J:\LOGOS - PHOTOS\LOGOTHEQUE\Comission Européenne FR\logo-ce-horizontal-fr-quadri.png"/>
          <p:cNvPicPr preferRelativeResize="0"/>
          <p:nvPr/>
        </p:nvPicPr>
        <p:blipFill rotWithShape="1">
          <a:blip r:embed="rId4">
            <a:alphaModFix/>
          </a:blip>
          <a:srcRect/>
          <a:stretch/>
        </p:blipFill>
        <p:spPr>
          <a:xfrm>
            <a:off x="6771431" y="5821153"/>
            <a:ext cx="1215576" cy="335226"/>
          </a:xfrm>
          <a:prstGeom prst="rect">
            <a:avLst/>
          </a:prstGeom>
          <a:noFill/>
          <a:ln>
            <a:noFill/>
          </a:ln>
        </p:spPr>
      </p:pic>
      <p:pic>
        <p:nvPicPr>
          <p:cNvPr id="32" name="Google Shape;32;p23" descr="J:\LOGOS - PHOTOS\LOGOTHEQUE\Mairie\2021 Logo seul\logo Maiire de Tlse\LOGO MAIRIE DE TLSE horizontal rvb.png"/>
          <p:cNvPicPr preferRelativeResize="0"/>
          <p:nvPr/>
        </p:nvPicPr>
        <p:blipFill rotWithShape="1">
          <a:blip r:embed="rId5">
            <a:alphaModFix/>
          </a:blip>
          <a:srcRect/>
          <a:stretch/>
        </p:blipFill>
        <p:spPr>
          <a:xfrm>
            <a:off x="9614253" y="5956787"/>
            <a:ext cx="1422762" cy="199595"/>
          </a:xfrm>
          <a:prstGeom prst="rect">
            <a:avLst/>
          </a:prstGeom>
          <a:noFill/>
          <a:ln>
            <a:noFill/>
          </a:ln>
        </p:spPr>
      </p:pic>
      <p:sp>
        <p:nvSpPr>
          <p:cNvPr id="33" name="Google Shape;33;p23"/>
          <p:cNvSpPr txBox="1"/>
          <p:nvPr/>
        </p:nvSpPr>
        <p:spPr>
          <a:xfrm>
            <a:off x="407667" y="88950"/>
            <a:ext cx="4808959" cy="503585"/>
          </a:xfrm>
          <a:prstGeom prst="rect">
            <a:avLst/>
          </a:prstGeom>
          <a:noFill/>
          <a:ln>
            <a:noFill/>
          </a:ln>
        </p:spPr>
        <p:txBody>
          <a:bodyPr spcFirstLastPara="1" wrap="square" lIns="91425" tIns="45700" rIns="91425" bIns="45700" anchor="t" anchorCtr="0">
            <a:spAutoFit/>
          </a:bodyPr>
          <a:lstStyle/>
          <a:p>
            <a:pPr marL="0" marR="0" lvl="0" indent="0" algn="l" rtl="0">
              <a:lnSpc>
                <a:spcPct val="137500"/>
              </a:lnSpc>
              <a:spcBef>
                <a:spcPts val="0"/>
              </a:spcBef>
              <a:spcAft>
                <a:spcPts val="0"/>
              </a:spcAft>
              <a:buNone/>
            </a:pPr>
            <a:r>
              <a:rPr lang="es-ES" sz="800" cap="none">
                <a:solidFill>
                  <a:schemeClr val="lt1"/>
                </a:solidFill>
                <a:latin typeface="Arial"/>
                <a:ea typeface="Arial"/>
                <a:cs typeface="Arial"/>
                <a:sym typeface="Arial"/>
              </a:rPr>
              <a:t>EUROPEAN FORUM ON</a:t>
            </a:r>
            <a:endParaRPr/>
          </a:p>
          <a:p>
            <a:pPr marL="0" marR="0" lvl="0" indent="0" algn="l" rtl="0">
              <a:lnSpc>
                <a:spcPct val="137500"/>
              </a:lnSpc>
              <a:spcBef>
                <a:spcPts val="0"/>
              </a:spcBef>
              <a:spcAft>
                <a:spcPts val="0"/>
              </a:spcAft>
              <a:buNone/>
            </a:pPr>
            <a:r>
              <a:rPr lang="es-ES" sz="800" b="1" cap="none">
                <a:solidFill>
                  <a:schemeClr val="lt1"/>
                </a:solidFill>
                <a:latin typeface="Arial"/>
                <a:ea typeface="Arial"/>
                <a:cs typeface="Arial"/>
                <a:sym typeface="Arial"/>
              </a:rPr>
              <a:t>RISK GOVERNANCE &amp; SOCIETAL RESILIENCE</a:t>
            </a:r>
            <a:endParaRPr/>
          </a:p>
          <a:p>
            <a:pPr marL="0" marR="0" lvl="0" indent="0" algn="l" rtl="0">
              <a:lnSpc>
                <a:spcPct val="137500"/>
              </a:lnSpc>
              <a:spcBef>
                <a:spcPts val="0"/>
              </a:spcBef>
              <a:spcAft>
                <a:spcPts val="0"/>
              </a:spcAft>
              <a:buNone/>
            </a:pPr>
            <a:r>
              <a:rPr lang="es-ES" sz="800">
                <a:solidFill>
                  <a:schemeClr val="lt1"/>
                </a:solidFill>
                <a:latin typeface="Arial"/>
                <a:ea typeface="Arial"/>
                <a:cs typeface="Arial"/>
                <a:sym typeface="Arial"/>
              </a:rPr>
              <a:t>TOULOUSE - May 16 &amp; 17, 2023</a:t>
            </a:r>
            <a:endParaRPr/>
          </a:p>
        </p:txBody>
      </p:sp>
      <p:cxnSp>
        <p:nvCxnSpPr>
          <p:cNvPr id="34" name="Google Shape;34;p23"/>
          <p:cNvCxnSpPr/>
          <p:nvPr/>
        </p:nvCxnSpPr>
        <p:spPr>
          <a:xfrm>
            <a:off x="407667" y="160431"/>
            <a:ext cx="0" cy="478012"/>
          </a:xfrm>
          <a:prstGeom prst="straightConnector1">
            <a:avLst/>
          </a:prstGeom>
          <a:noFill/>
          <a:ln w="12700" cap="flat" cmpd="sng">
            <a:solidFill>
              <a:schemeClr val="lt1"/>
            </a:solidFill>
            <a:prstDash val="solid"/>
            <a:round/>
            <a:headEnd type="none" w="sm" len="sm"/>
            <a:tailEnd type="none" w="sm" len="sm"/>
          </a:ln>
        </p:spPr>
      </p:cxnSp>
      <p:cxnSp>
        <p:nvCxnSpPr>
          <p:cNvPr id="35" name="Google Shape;35;p23"/>
          <p:cNvCxnSpPr/>
          <p:nvPr/>
        </p:nvCxnSpPr>
        <p:spPr>
          <a:xfrm>
            <a:off x="407667" y="638443"/>
            <a:ext cx="0" cy="5847564"/>
          </a:xfrm>
          <a:prstGeom prst="straightConnector1">
            <a:avLst/>
          </a:prstGeom>
          <a:noFill/>
          <a:ln w="12700" cap="flat" cmpd="sng">
            <a:solidFill>
              <a:srgbClr val="002060"/>
            </a:solidFill>
            <a:prstDash val="solid"/>
            <a:round/>
            <a:headEnd type="none" w="sm" len="sm"/>
            <a:tailEnd type="none" w="sm" len="sm"/>
          </a:ln>
        </p:spPr>
      </p:cxnSp>
      <p:sp>
        <p:nvSpPr>
          <p:cNvPr id="36" name="Google Shape;36;p23"/>
          <p:cNvSpPr/>
          <p:nvPr/>
        </p:nvSpPr>
        <p:spPr>
          <a:xfrm>
            <a:off x="314987" y="1061946"/>
            <a:ext cx="185360" cy="185360"/>
          </a:xfrm>
          <a:prstGeom prst="ellipse">
            <a:avLst/>
          </a:prstGeom>
          <a:solidFill>
            <a:srgbClr val="00206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7" name="Google Shape;37;p23"/>
          <p:cNvSpPr txBox="1">
            <a:spLocks noGrp="1"/>
          </p:cNvSpPr>
          <p:nvPr>
            <p:ph type="sldNum" idx="12"/>
          </p:nvPr>
        </p:nvSpPr>
        <p:spPr>
          <a:xfrm>
            <a:off x="630000" y="5886000"/>
            <a:ext cx="412792" cy="345009"/>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1000">
                <a:solidFill>
                  <a:srgbClr val="888888"/>
                </a:solidFill>
                <a:latin typeface="Arial"/>
                <a:ea typeface="Arial"/>
                <a:cs typeface="Arial"/>
                <a:sym typeface="Arial"/>
              </a:defRPr>
            </a:lvl1pPr>
            <a:lvl2pPr marL="0" lvl="1" indent="0" algn="ctr">
              <a:spcBef>
                <a:spcPts val="0"/>
              </a:spcBef>
              <a:buNone/>
              <a:defRPr sz="1000">
                <a:solidFill>
                  <a:srgbClr val="888888"/>
                </a:solidFill>
                <a:latin typeface="Arial"/>
                <a:ea typeface="Arial"/>
                <a:cs typeface="Arial"/>
                <a:sym typeface="Arial"/>
              </a:defRPr>
            </a:lvl2pPr>
            <a:lvl3pPr marL="0" lvl="2" indent="0" algn="ctr">
              <a:spcBef>
                <a:spcPts val="0"/>
              </a:spcBef>
              <a:buNone/>
              <a:defRPr sz="1000">
                <a:solidFill>
                  <a:srgbClr val="888888"/>
                </a:solidFill>
                <a:latin typeface="Arial"/>
                <a:ea typeface="Arial"/>
                <a:cs typeface="Arial"/>
                <a:sym typeface="Arial"/>
              </a:defRPr>
            </a:lvl3pPr>
            <a:lvl4pPr marL="0" lvl="3" indent="0" algn="ctr">
              <a:spcBef>
                <a:spcPts val="0"/>
              </a:spcBef>
              <a:buNone/>
              <a:defRPr sz="1000">
                <a:solidFill>
                  <a:srgbClr val="888888"/>
                </a:solidFill>
                <a:latin typeface="Arial"/>
                <a:ea typeface="Arial"/>
                <a:cs typeface="Arial"/>
                <a:sym typeface="Arial"/>
              </a:defRPr>
            </a:lvl4pPr>
            <a:lvl5pPr marL="0" lvl="4" indent="0" algn="ctr">
              <a:spcBef>
                <a:spcPts val="0"/>
              </a:spcBef>
              <a:buNone/>
              <a:defRPr sz="1000">
                <a:solidFill>
                  <a:srgbClr val="888888"/>
                </a:solidFill>
                <a:latin typeface="Arial"/>
                <a:ea typeface="Arial"/>
                <a:cs typeface="Arial"/>
                <a:sym typeface="Arial"/>
              </a:defRPr>
            </a:lvl5pPr>
            <a:lvl6pPr marL="0" lvl="5" indent="0" algn="ctr">
              <a:spcBef>
                <a:spcPts val="0"/>
              </a:spcBef>
              <a:buNone/>
              <a:defRPr sz="1000">
                <a:solidFill>
                  <a:srgbClr val="888888"/>
                </a:solidFill>
                <a:latin typeface="Arial"/>
                <a:ea typeface="Arial"/>
                <a:cs typeface="Arial"/>
                <a:sym typeface="Arial"/>
              </a:defRPr>
            </a:lvl6pPr>
            <a:lvl7pPr marL="0" lvl="6" indent="0" algn="ctr">
              <a:spcBef>
                <a:spcPts val="0"/>
              </a:spcBef>
              <a:buNone/>
              <a:defRPr sz="1000">
                <a:solidFill>
                  <a:srgbClr val="888888"/>
                </a:solidFill>
                <a:latin typeface="Arial"/>
                <a:ea typeface="Arial"/>
                <a:cs typeface="Arial"/>
                <a:sym typeface="Arial"/>
              </a:defRPr>
            </a:lvl7pPr>
            <a:lvl8pPr marL="0" lvl="7" indent="0" algn="ctr">
              <a:spcBef>
                <a:spcPts val="0"/>
              </a:spcBef>
              <a:buNone/>
              <a:defRPr sz="1000">
                <a:solidFill>
                  <a:srgbClr val="888888"/>
                </a:solidFill>
                <a:latin typeface="Arial"/>
                <a:ea typeface="Arial"/>
                <a:cs typeface="Arial"/>
                <a:sym typeface="Arial"/>
              </a:defRPr>
            </a:lvl8pPr>
            <a:lvl9pPr marL="0" lvl="8" indent="0" algn="ctr">
              <a:spcBef>
                <a:spcPts val="0"/>
              </a:spcBef>
              <a:buNone/>
              <a:defRPr sz="1000">
                <a:solidFill>
                  <a:srgbClr val="888888"/>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s-ES"/>
              <a:t>‹N°›</a:t>
            </a:fld>
            <a:endParaRPr/>
          </a:p>
        </p:txBody>
      </p:sp>
      <p:cxnSp>
        <p:nvCxnSpPr>
          <p:cNvPr id="38" name="Google Shape;38;p23"/>
          <p:cNvCxnSpPr/>
          <p:nvPr/>
        </p:nvCxnSpPr>
        <p:spPr>
          <a:xfrm rot="10800000" flipH="1">
            <a:off x="-2" y="6113245"/>
            <a:ext cx="2103" cy="295194"/>
          </a:xfrm>
          <a:prstGeom prst="straightConnector1">
            <a:avLst/>
          </a:prstGeom>
          <a:solidFill>
            <a:srgbClr val="DAE5F1"/>
          </a:solidFill>
          <a:ln w="12700" cap="flat" cmpd="sng">
            <a:solidFill>
              <a:srgbClr val="DAE5F1"/>
            </a:solidFill>
            <a:prstDash val="solid"/>
            <a:round/>
            <a:headEnd type="none" w="sm" len="sm"/>
            <a:tailEnd type="none" w="sm" len="sm"/>
          </a:ln>
        </p:spPr>
      </p:cxnSp>
      <p:sp>
        <p:nvSpPr>
          <p:cNvPr id="39" name="Google Shape;39;p23"/>
          <p:cNvSpPr/>
          <p:nvPr/>
        </p:nvSpPr>
        <p:spPr>
          <a:xfrm>
            <a:off x="776848" y="5550038"/>
            <a:ext cx="124479" cy="124479"/>
          </a:xfrm>
          <a:prstGeom prst="ellipse">
            <a:avLst/>
          </a:prstGeom>
          <a:solidFill>
            <a:srgbClr val="DAE5F1"/>
          </a:solidFill>
          <a:ln w="25400" cap="flat" cmpd="sng">
            <a:solidFill>
              <a:srgbClr val="DAE5F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40;p23"/>
          <p:cNvSpPr/>
          <p:nvPr/>
        </p:nvSpPr>
        <p:spPr>
          <a:xfrm>
            <a:off x="345026" y="5988766"/>
            <a:ext cx="124479" cy="124479"/>
          </a:xfrm>
          <a:prstGeom prst="ellipse">
            <a:avLst/>
          </a:prstGeom>
          <a:solidFill>
            <a:srgbClr val="DAE5F1"/>
          </a:solidFill>
          <a:ln w="25400" cap="flat" cmpd="sng">
            <a:solidFill>
              <a:srgbClr val="DAE5F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1" name="Google Shape;41;p23"/>
          <p:cNvSpPr/>
          <p:nvPr/>
        </p:nvSpPr>
        <p:spPr>
          <a:xfrm>
            <a:off x="345027" y="5114342"/>
            <a:ext cx="124479" cy="124479"/>
          </a:xfrm>
          <a:prstGeom prst="ellipse">
            <a:avLst/>
          </a:prstGeom>
          <a:solidFill>
            <a:srgbClr val="DAE5F1"/>
          </a:solidFill>
          <a:ln w="25400" cap="flat" cmpd="sng">
            <a:solidFill>
              <a:srgbClr val="DAE5F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42" name="Google Shape;42;p23"/>
          <p:cNvCxnSpPr/>
          <p:nvPr/>
        </p:nvCxnSpPr>
        <p:spPr>
          <a:xfrm rot="10800000">
            <a:off x="-24156" y="4738550"/>
            <a:ext cx="1726488" cy="1747457"/>
          </a:xfrm>
          <a:prstGeom prst="straightConnector1">
            <a:avLst/>
          </a:prstGeom>
          <a:noFill/>
          <a:ln w="9525" cap="flat" cmpd="sng">
            <a:solidFill>
              <a:srgbClr val="DAE5F1"/>
            </a:solidFill>
            <a:prstDash val="solid"/>
            <a:round/>
            <a:headEnd type="none" w="sm" len="sm"/>
            <a:tailEnd type="none" w="sm" len="sm"/>
          </a:ln>
        </p:spPr>
      </p:cxnSp>
      <p:cxnSp>
        <p:nvCxnSpPr>
          <p:cNvPr id="43" name="Google Shape;43;p23"/>
          <p:cNvCxnSpPr/>
          <p:nvPr/>
        </p:nvCxnSpPr>
        <p:spPr>
          <a:xfrm rot="10800000">
            <a:off x="-86396" y="5550038"/>
            <a:ext cx="998209" cy="992378"/>
          </a:xfrm>
          <a:prstGeom prst="straightConnector1">
            <a:avLst/>
          </a:prstGeom>
          <a:noFill/>
          <a:ln w="9525" cap="flat" cmpd="sng">
            <a:solidFill>
              <a:srgbClr val="DAE5F1"/>
            </a:solidFill>
            <a:prstDash val="solid"/>
            <a:round/>
            <a:headEnd type="none" w="sm" len="sm"/>
            <a:tailEnd type="none" w="sm" len="sm"/>
          </a:ln>
        </p:spPr>
      </p:cxnSp>
      <p:cxnSp>
        <p:nvCxnSpPr>
          <p:cNvPr id="44" name="Google Shape;44;p23"/>
          <p:cNvCxnSpPr/>
          <p:nvPr/>
        </p:nvCxnSpPr>
        <p:spPr>
          <a:xfrm rot="10800000" flipH="1">
            <a:off x="-86396" y="5622764"/>
            <a:ext cx="935968" cy="919652"/>
          </a:xfrm>
          <a:prstGeom prst="straightConnector1">
            <a:avLst/>
          </a:prstGeom>
          <a:noFill/>
          <a:ln w="9525" cap="flat" cmpd="sng">
            <a:solidFill>
              <a:srgbClr val="DAE5F1"/>
            </a:solidFill>
            <a:prstDash val="solid"/>
            <a:round/>
            <a:headEnd type="none" w="sm" len="sm"/>
            <a:tailEnd type="none" w="sm" len="sm"/>
          </a:ln>
        </p:spPr>
      </p:cxnSp>
      <p:cxnSp>
        <p:nvCxnSpPr>
          <p:cNvPr id="45" name="Google Shape;45;p23"/>
          <p:cNvCxnSpPr/>
          <p:nvPr/>
        </p:nvCxnSpPr>
        <p:spPr>
          <a:xfrm rot="10800000" flipH="1">
            <a:off x="776850" y="6067069"/>
            <a:ext cx="504145" cy="475347"/>
          </a:xfrm>
          <a:prstGeom prst="straightConnector1">
            <a:avLst/>
          </a:prstGeom>
          <a:noFill/>
          <a:ln w="9525" cap="flat" cmpd="sng">
            <a:solidFill>
              <a:srgbClr val="DAE5F1"/>
            </a:solidFill>
            <a:prstDash val="solid"/>
            <a:round/>
            <a:headEnd type="none" w="sm" len="sm"/>
            <a:tailEnd type="none" w="sm" len="sm"/>
          </a:ln>
        </p:spPr>
      </p:cxnSp>
      <p:cxnSp>
        <p:nvCxnSpPr>
          <p:cNvPr id="46" name="Google Shape;46;p23"/>
          <p:cNvCxnSpPr/>
          <p:nvPr/>
        </p:nvCxnSpPr>
        <p:spPr>
          <a:xfrm rot="10800000" flipH="1">
            <a:off x="-86396" y="5176583"/>
            <a:ext cx="493662" cy="497936"/>
          </a:xfrm>
          <a:prstGeom prst="straightConnector1">
            <a:avLst/>
          </a:prstGeom>
          <a:noFill/>
          <a:ln w="9525" cap="flat" cmpd="sng">
            <a:solidFill>
              <a:srgbClr val="DAE5F1"/>
            </a:solidFill>
            <a:prstDash val="solid"/>
            <a:round/>
            <a:headEnd type="none" w="sm" len="sm"/>
            <a:tailEnd type="none" w="sm" len="sm"/>
          </a:ln>
        </p:spPr>
      </p:cxnSp>
      <p:sp>
        <p:nvSpPr>
          <p:cNvPr id="47" name="Google Shape;47;p23"/>
          <p:cNvSpPr/>
          <p:nvPr/>
        </p:nvSpPr>
        <p:spPr>
          <a:xfrm>
            <a:off x="1218756" y="5994344"/>
            <a:ext cx="124479" cy="124479"/>
          </a:xfrm>
          <a:prstGeom prst="ellipse">
            <a:avLst/>
          </a:prstGeom>
          <a:solidFill>
            <a:srgbClr val="DAE5F1"/>
          </a:solidFill>
          <a:ln w="25400" cap="flat" cmpd="sng">
            <a:solidFill>
              <a:srgbClr val="DAE5F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8" name="Google Shape;48;p23"/>
          <p:cNvSpPr/>
          <p:nvPr/>
        </p:nvSpPr>
        <p:spPr>
          <a:xfrm>
            <a:off x="1640092" y="6408439"/>
            <a:ext cx="124479" cy="124479"/>
          </a:xfrm>
          <a:prstGeom prst="ellipse">
            <a:avLst/>
          </a:prstGeom>
          <a:solidFill>
            <a:srgbClr val="DAE5F1"/>
          </a:solidFill>
          <a:ln w="25400" cap="flat" cmpd="sng">
            <a:solidFill>
              <a:srgbClr val="DAE5F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9" name="Google Shape;49;p23"/>
          <p:cNvSpPr/>
          <p:nvPr/>
        </p:nvSpPr>
        <p:spPr>
          <a:xfrm>
            <a:off x="787333" y="6417935"/>
            <a:ext cx="124479" cy="124479"/>
          </a:xfrm>
          <a:prstGeom prst="ellipse">
            <a:avLst/>
          </a:prstGeom>
          <a:solidFill>
            <a:srgbClr val="DAE5F1"/>
          </a:solidFill>
          <a:ln w="25400" cap="flat" cmpd="sng">
            <a:solidFill>
              <a:srgbClr val="DAE5F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0" name="Google Shape;50;p23"/>
          <p:cNvSpPr/>
          <p:nvPr/>
        </p:nvSpPr>
        <p:spPr>
          <a:xfrm>
            <a:off x="-62242" y="6408439"/>
            <a:ext cx="124479" cy="124479"/>
          </a:xfrm>
          <a:prstGeom prst="ellipse">
            <a:avLst/>
          </a:prstGeom>
          <a:solidFill>
            <a:srgbClr val="DAE5F1"/>
          </a:solidFill>
          <a:ln w="25400" cap="flat" cmpd="sng">
            <a:solidFill>
              <a:srgbClr val="DAE5F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1" name="Google Shape;51;p23"/>
          <p:cNvSpPr/>
          <p:nvPr/>
        </p:nvSpPr>
        <p:spPr>
          <a:xfrm>
            <a:off x="-60139" y="5550038"/>
            <a:ext cx="124479" cy="124479"/>
          </a:xfrm>
          <a:prstGeom prst="ellipse">
            <a:avLst/>
          </a:prstGeom>
          <a:solidFill>
            <a:srgbClr val="DAE5F1"/>
          </a:solidFill>
          <a:ln w="25400" cap="flat" cmpd="sng">
            <a:solidFill>
              <a:srgbClr val="DAE5F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2" name="Google Shape;52;p23"/>
          <p:cNvSpPr/>
          <p:nvPr/>
        </p:nvSpPr>
        <p:spPr>
          <a:xfrm>
            <a:off x="-86396" y="4676310"/>
            <a:ext cx="124479" cy="124479"/>
          </a:xfrm>
          <a:prstGeom prst="ellipse">
            <a:avLst/>
          </a:prstGeom>
          <a:solidFill>
            <a:srgbClr val="DAE5F1"/>
          </a:solidFill>
          <a:ln w="25400" cap="flat" cmpd="sng">
            <a:solidFill>
              <a:srgbClr val="DAE5F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3" name="Google Shape;53;p23"/>
          <p:cNvSpPr/>
          <p:nvPr/>
        </p:nvSpPr>
        <p:spPr>
          <a:xfrm>
            <a:off x="5431062" y="316614"/>
            <a:ext cx="144000" cy="144000"/>
          </a:xfrm>
          <a:prstGeom prst="ellipse">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Titre et contenu">
  <p:cSld name="1_Titre et contenu">
    <p:spTree>
      <p:nvGrpSpPr>
        <p:cNvPr id="1" name="Shape 54"/>
        <p:cNvGrpSpPr/>
        <p:nvPr/>
      </p:nvGrpSpPr>
      <p:grpSpPr>
        <a:xfrm>
          <a:off x="0" y="0"/>
          <a:ext cx="0" cy="0"/>
          <a:chOff x="0" y="0"/>
          <a:chExt cx="0" cy="0"/>
        </a:xfrm>
      </p:grpSpPr>
      <p:sp>
        <p:nvSpPr>
          <p:cNvPr id="55" name="Google Shape;55;p24"/>
          <p:cNvSpPr txBox="1"/>
          <p:nvPr/>
        </p:nvSpPr>
        <p:spPr>
          <a:xfrm>
            <a:off x="-8822" y="-7535"/>
            <a:ext cx="11530897" cy="655333"/>
          </a:xfrm>
          <a:prstGeom prst="rect">
            <a:avLst/>
          </a:prstGeom>
          <a:solidFill>
            <a:srgbClr val="00206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b="1">
              <a:solidFill>
                <a:schemeClr val="lt1"/>
              </a:solidFill>
              <a:latin typeface="Arial"/>
              <a:ea typeface="Arial"/>
              <a:cs typeface="Arial"/>
              <a:sym typeface="Arial"/>
            </a:endParaRPr>
          </a:p>
        </p:txBody>
      </p:sp>
      <p:pic>
        <p:nvPicPr>
          <p:cNvPr id="56" name="Google Shape;56;p24" descr="J:\LOGOS - PHOTOS\LOGOTHEQUE\Toulouse metropole\TLSE METROPOLE logo-scu\PNG\1-TLSE METROPOLE logo couleur positif.png"/>
          <p:cNvPicPr preferRelativeResize="0"/>
          <p:nvPr/>
        </p:nvPicPr>
        <p:blipFill rotWithShape="1">
          <a:blip r:embed="rId2">
            <a:alphaModFix/>
          </a:blip>
          <a:srcRect/>
          <a:stretch/>
        </p:blipFill>
        <p:spPr>
          <a:xfrm>
            <a:off x="8401116" y="5902350"/>
            <a:ext cx="1005678" cy="274952"/>
          </a:xfrm>
          <a:prstGeom prst="rect">
            <a:avLst/>
          </a:prstGeom>
          <a:noFill/>
          <a:ln>
            <a:noFill/>
          </a:ln>
        </p:spPr>
      </p:pic>
      <p:pic>
        <p:nvPicPr>
          <p:cNvPr id="57" name="Google Shape;57;p24" descr="J:\LOGOS - PHOTOS\LOGOTHEQUE\Comission Européenne FR\logo-ce-horizontal-fr-quadri.png"/>
          <p:cNvPicPr preferRelativeResize="0"/>
          <p:nvPr/>
        </p:nvPicPr>
        <p:blipFill rotWithShape="1">
          <a:blip r:embed="rId3">
            <a:alphaModFix/>
          </a:blip>
          <a:srcRect/>
          <a:stretch/>
        </p:blipFill>
        <p:spPr>
          <a:xfrm>
            <a:off x="6771431" y="5821153"/>
            <a:ext cx="1215576" cy="335226"/>
          </a:xfrm>
          <a:prstGeom prst="rect">
            <a:avLst/>
          </a:prstGeom>
          <a:noFill/>
          <a:ln>
            <a:noFill/>
          </a:ln>
        </p:spPr>
      </p:pic>
      <p:pic>
        <p:nvPicPr>
          <p:cNvPr id="58" name="Google Shape;58;p24" descr="J:\LOGOS - PHOTOS\LOGOTHEQUE\Mairie\2021 Logo seul\logo Maiire de Tlse\LOGO MAIRIE DE TLSE horizontal rvb.png"/>
          <p:cNvPicPr preferRelativeResize="0"/>
          <p:nvPr/>
        </p:nvPicPr>
        <p:blipFill rotWithShape="1">
          <a:blip r:embed="rId4">
            <a:alphaModFix/>
          </a:blip>
          <a:srcRect/>
          <a:stretch/>
        </p:blipFill>
        <p:spPr>
          <a:xfrm>
            <a:off x="9614253" y="5956787"/>
            <a:ext cx="1422762" cy="199595"/>
          </a:xfrm>
          <a:prstGeom prst="rect">
            <a:avLst/>
          </a:prstGeom>
          <a:noFill/>
          <a:ln>
            <a:noFill/>
          </a:ln>
        </p:spPr>
      </p:pic>
      <p:cxnSp>
        <p:nvCxnSpPr>
          <p:cNvPr id="59" name="Google Shape;59;p24"/>
          <p:cNvCxnSpPr/>
          <p:nvPr/>
        </p:nvCxnSpPr>
        <p:spPr>
          <a:xfrm>
            <a:off x="407667" y="160431"/>
            <a:ext cx="0" cy="478012"/>
          </a:xfrm>
          <a:prstGeom prst="straightConnector1">
            <a:avLst/>
          </a:prstGeom>
          <a:noFill/>
          <a:ln w="12700" cap="flat" cmpd="sng">
            <a:solidFill>
              <a:schemeClr val="lt1"/>
            </a:solidFill>
            <a:prstDash val="solid"/>
            <a:round/>
            <a:headEnd type="none" w="sm" len="sm"/>
            <a:tailEnd type="none" w="sm" len="sm"/>
          </a:ln>
        </p:spPr>
      </p:cxnSp>
      <p:cxnSp>
        <p:nvCxnSpPr>
          <p:cNvPr id="60" name="Google Shape;60;p24"/>
          <p:cNvCxnSpPr/>
          <p:nvPr/>
        </p:nvCxnSpPr>
        <p:spPr>
          <a:xfrm>
            <a:off x="407667" y="638443"/>
            <a:ext cx="0" cy="5847564"/>
          </a:xfrm>
          <a:prstGeom prst="straightConnector1">
            <a:avLst/>
          </a:prstGeom>
          <a:noFill/>
          <a:ln w="12700" cap="flat" cmpd="sng">
            <a:solidFill>
              <a:srgbClr val="002060"/>
            </a:solidFill>
            <a:prstDash val="solid"/>
            <a:round/>
            <a:headEnd type="none" w="sm" len="sm"/>
            <a:tailEnd type="none" w="sm" len="sm"/>
          </a:ln>
        </p:spPr>
      </p:cxnSp>
      <p:sp>
        <p:nvSpPr>
          <p:cNvPr id="61" name="Google Shape;61;p24"/>
          <p:cNvSpPr/>
          <p:nvPr/>
        </p:nvSpPr>
        <p:spPr>
          <a:xfrm>
            <a:off x="314987" y="1061946"/>
            <a:ext cx="185360" cy="185360"/>
          </a:xfrm>
          <a:prstGeom prst="ellipse">
            <a:avLst/>
          </a:prstGeom>
          <a:solidFill>
            <a:srgbClr val="00206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2" name="Google Shape;62;p24"/>
          <p:cNvSpPr txBox="1">
            <a:spLocks noGrp="1"/>
          </p:cNvSpPr>
          <p:nvPr>
            <p:ph type="sldNum" idx="12"/>
          </p:nvPr>
        </p:nvSpPr>
        <p:spPr>
          <a:xfrm>
            <a:off x="630000" y="5886000"/>
            <a:ext cx="412792" cy="345009"/>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1000">
                <a:solidFill>
                  <a:srgbClr val="888888"/>
                </a:solidFill>
                <a:latin typeface="Arial"/>
                <a:ea typeface="Arial"/>
                <a:cs typeface="Arial"/>
                <a:sym typeface="Arial"/>
              </a:defRPr>
            </a:lvl1pPr>
            <a:lvl2pPr marL="0" lvl="1" indent="0" algn="ctr">
              <a:spcBef>
                <a:spcPts val="0"/>
              </a:spcBef>
              <a:buNone/>
              <a:defRPr sz="1000">
                <a:solidFill>
                  <a:srgbClr val="888888"/>
                </a:solidFill>
                <a:latin typeface="Arial"/>
                <a:ea typeface="Arial"/>
                <a:cs typeface="Arial"/>
                <a:sym typeface="Arial"/>
              </a:defRPr>
            </a:lvl2pPr>
            <a:lvl3pPr marL="0" lvl="2" indent="0" algn="ctr">
              <a:spcBef>
                <a:spcPts val="0"/>
              </a:spcBef>
              <a:buNone/>
              <a:defRPr sz="1000">
                <a:solidFill>
                  <a:srgbClr val="888888"/>
                </a:solidFill>
                <a:latin typeface="Arial"/>
                <a:ea typeface="Arial"/>
                <a:cs typeface="Arial"/>
                <a:sym typeface="Arial"/>
              </a:defRPr>
            </a:lvl3pPr>
            <a:lvl4pPr marL="0" lvl="3" indent="0" algn="ctr">
              <a:spcBef>
                <a:spcPts val="0"/>
              </a:spcBef>
              <a:buNone/>
              <a:defRPr sz="1000">
                <a:solidFill>
                  <a:srgbClr val="888888"/>
                </a:solidFill>
                <a:latin typeface="Arial"/>
                <a:ea typeface="Arial"/>
                <a:cs typeface="Arial"/>
                <a:sym typeface="Arial"/>
              </a:defRPr>
            </a:lvl4pPr>
            <a:lvl5pPr marL="0" lvl="4" indent="0" algn="ctr">
              <a:spcBef>
                <a:spcPts val="0"/>
              </a:spcBef>
              <a:buNone/>
              <a:defRPr sz="1000">
                <a:solidFill>
                  <a:srgbClr val="888888"/>
                </a:solidFill>
                <a:latin typeface="Arial"/>
                <a:ea typeface="Arial"/>
                <a:cs typeface="Arial"/>
                <a:sym typeface="Arial"/>
              </a:defRPr>
            </a:lvl5pPr>
            <a:lvl6pPr marL="0" lvl="5" indent="0" algn="ctr">
              <a:spcBef>
                <a:spcPts val="0"/>
              </a:spcBef>
              <a:buNone/>
              <a:defRPr sz="1000">
                <a:solidFill>
                  <a:srgbClr val="888888"/>
                </a:solidFill>
                <a:latin typeface="Arial"/>
                <a:ea typeface="Arial"/>
                <a:cs typeface="Arial"/>
                <a:sym typeface="Arial"/>
              </a:defRPr>
            </a:lvl6pPr>
            <a:lvl7pPr marL="0" lvl="6" indent="0" algn="ctr">
              <a:spcBef>
                <a:spcPts val="0"/>
              </a:spcBef>
              <a:buNone/>
              <a:defRPr sz="1000">
                <a:solidFill>
                  <a:srgbClr val="888888"/>
                </a:solidFill>
                <a:latin typeface="Arial"/>
                <a:ea typeface="Arial"/>
                <a:cs typeface="Arial"/>
                <a:sym typeface="Arial"/>
              </a:defRPr>
            </a:lvl7pPr>
            <a:lvl8pPr marL="0" lvl="7" indent="0" algn="ctr">
              <a:spcBef>
                <a:spcPts val="0"/>
              </a:spcBef>
              <a:buNone/>
              <a:defRPr sz="1000">
                <a:solidFill>
                  <a:srgbClr val="888888"/>
                </a:solidFill>
                <a:latin typeface="Arial"/>
                <a:ea typeface="Arial"/>
                <a:cs typeface="Arial"/>
                <a:sym typeface="Arial"/>
              </a:defRPr>
            </a:lvl8pPr>
            <a:lvl9pPr marL="0" lvl="8" indent="0" algn="ctr">
              <a:spcBef>
                <a:spcPts val="0"/>
              </a:spcBef>
              <a:buNone/>
              <a:defRPr sz="1000">
                <a:solidFill>
                  <a:srgbClr val="888888"/>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s-ES"/>
              <a:t>‹N°›</a:t>
            </a:fld>
            <a:endParaRPr/>
          </a:p>
        </p:txBody>
      </p:sp>
      <p:cxnSp>
        <p:nvCxnSpPr>
          <p:cNvPr id="63" name="Google Shape;63;p24"/>
          <p:cNvCxnSpPr/>
          <p:nvPr/>
        </p:nvCxnSpPr>
        <p:spPr>
          <a:xfrm rot="10800000" flipH="1">
            <a:off x="-2" y="6113245"/>
            <a:ext cx="2103" cy="295194"/>
          </a:xfrm>
          <a:prstGeom prst="straightConnector1">
            <a:avLst/>
          </a:prstGeom>
          <a:solidFill>
            <a:srgbClr val="DAE5F1"/>
          </a:solidFill>
          <a:ln w="12700" cap="flat" cmpd="sng">
            <a:solidFill>
              <a:srgbClr val="DAE5F1"/>
            </a:solidFill>
            <a:prstDash val="solid"/>
            <a:round/>
            <a:headEnd type="none" w="sm" len="sm"/>
            <a:tailEnd type="none" w="sm" len="sm"/>
          </a:ln>
        </p:spPr>
      </p:cxnSp>
      <p:sp>
        <p:nvSpPr>
          <p:cNvPr id="64" name="Google Shape;64;p24"/>
          <p:cNvSpPr/>
          <p:nvPr/>
        </p:nvSpPr>
        <p:spPr>
          <a:xfrm>
            <a:off x="776848" y="5550038"/>
            <a:ext cx="124479" cy="124479"/>
          </a:xfrm>
          <a:prstGeom prst="ellipse">
            <a:avLst/>
          </a:prstGeom>
          <a:solidFill>
            <a:srgbClr val="DAE5F1"/>
          </a:solidFill>
          <a:ln w="25400" cap="flat" cmpd="sng">
            <a:solidFill>
              <a:srgbClr val="DAE5F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5" name="Google Shape;65;p24"/>
          <p:cNvSpPr/>
          <p:nvPr/>
        </p:nvSpPr>
        <p:spPr>
          <a:xfrm>
            <a:off x="345026" y="5988766"/>
            <a:ext cx="124479" cy="124479"/>
          </a:xfrm>
          <a:prstGeom prst="ellipse">
            <a:avLst/>
          </a:prstGeom>
          <a:solidFill>
            <a:srgbClr val="DAE5F1"/>
          </a:solidFill>
          <a:ln w="25400" cap="flat" cmpd="sng">
            <a:solidFill>
              <a:srgbClr val="DAE5F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6" name="Google Shape;66;p24"/>
          <p:cNvSpPr/>
          <p:nvPr/>
        </p:nvSpPr>
        <p:spPr>
          <a:xfrm>
            <a:off x="345027" y="5114342"/>
            <a:ext cx="124479" cy="124479"/>
          </a:xfrm>
          <a:prstGeom prst="ellipse">
            <a:avLst/>
          </a:prstGeom>
          <a:solidFill>
            <a:srgbClr val="DAE5F1"/>
          </a:solidFill>
          <a:ln w="25400" cap="flat" cmpd="sng">
            <a:solidFill>
              <a:srgbClr val="DAE5F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67" name="Google Shape;67;p24"/>
          <p:cNvCxnSpPr/>
          <p:nvPr/>
        </p:nvCxnSpPr>
        <p:spPr>
          <a:xfrm rot="10800000">
            <a:off x="-24156" y="4738550"/>
            <a:ext cx="1726488" cy="1747457"/>
          </a:xfrm>
          <a:prstGeom prst="straightConnector1">
            <a:avLst/>
          </a:prstGeom>
          <a:noFill/>
          <a:ln w="9525" cap="flat" cmpd="sng">
            <a:solidFill>
              <a:srgbClr val="DAE5F1"/>
            </a:solidFill>
            <a:prstDash val="solid"/>
            <a:round/>
            <a:headEnd type="none" w="sm" len="sm"/>
            <a:tailEnd type="none" w="sm" len="sm"/>
          </a:ln>
        </p:spPr>
      </p:cxnSp>
      <p:cxnSp>
        <p:nvCxnSpPr>
          <p:cNvPr id="68" name="Google Shape;68;p24"/>
          <p:cNvCxnSpPr/>
          <p:nvPr/>
        </p:nvCxnSpPr>
        <p:spPr>
          <a:xfrm rot="10800000">
            <a:off x="-86396" y="5550038"/>
            <a:ext cx="998209" cy="992378"/>
          </a:xfrm>
          <a:prstGeom prst="straightConnector1">
            <a:avLst/>
          </a:prstGeom>
          <a:noFill/>
          <a:ln w="9525" cap="flat" cmpd="sng">
            <a:solidFill>
              <a:srgbClr val="DAE5F1"/>
            </a:solidFill>
            <a:prstDash val="solid"/>
            <a:round/>
            <a:headEnd type="none" w="sm" len="sm"/>
            <a:tailEnd type="none" w="sm" len="sm"/>
          </a:ln>
        </p:spPr>
      </p:cxnSp>
      <p:cxnSp>
        <p:nvCxnSpPr>
          <p:cNvPr id="69" name="Google Shape;69;p24"/>
          <p:cNvCxnSpPr/>
          <p:nvPr/>
        </p:nvCxnSpPr>
        <p:spPr>
          <a:xfrm rot="10800000" flipH="1">
            <a:off x="-86396" y="5622764"/>
            <a:ext cx="935968" cy="919652"/>
          </a:xfrm>
          <a:prstGeom prst="straightConnector1">
            <a:avLst/>
          </a:prstGeom>
          <a:noFill/>
          <a:ln w="9525" cap="flat" cmpd="sng">
            <a:solidFill>
              <a:srgbClr val="DAE5F1"/>
            </a:solidFill>
            <a:prstDash val="solid"/>
            <a:round/>
            <a:headEnd type="none" w="sm" len="sm"/>
            <a:tailEnd type="none" w="sm" len="sm"/>
          </a:ln>
        </p:spPr>
      </p:cxnSp>
      <p:cxnSp>
        <p:nvCxnSpPr>
          <p:cNvPr id="70" name="Google Shape;70;p24"/>
          <p:cNvCxnSpPr/>
          <p:nvPr/>
        </p:nvCxnSpPr>
        <p:spPr>
          <a:xfrm rot="10800000" flipH="1">
            <a:off x="776850" y="6067069"/>
            <a:ext cx="504145" cy="475347"/>
          </a:xfrm>
          <a:prstGeom prst="straightConnector1">
            <a:avLst/>
          </a:prstGeom>
          <a:noFill/>
          <a:ln w="9525" cap="flat" cmpd="sng">
            <a:solidFill>
              <a:srgbClr val="DAE5F1"/>
            </a:solidFill>
            <a:prstDash val="solid"/>
            <a:round/>
            <a:headEnd type="none" w="sm" len="sm"/>
            <a:tailEnd type="none" w="sm" len="sm"/>
          </a:ln>
        </p:spPr>
      </p:cxnSp>
      <p:cxnSp>
        <p:nvCxnSpPr>
          <p:cNvPr id="71" name="Google Shape;71;p24"/>
          <p:cNvCxnSpPr/>
          <p:nvPr/>
        </p:nvCxnSpPr>
        <p:spPr>
          <a:xfrm rot="10800000" flipH="1">
            <a:off x="-86396" y="5176583"/>
            <a:ext cx="493662" cy="497936"/>
          </a:xfrm>
          <a:prstGeom prst="straightConnector1">
            <a:avLst/>
          </a:prstGeom>
          <a:noFill/>
          <a:ln w="9525" cap="flat" cmpd="sng">
            <a:solidFill>
              <a:srgbClr val="DAE5F1"/>
            </a:solidFill>
            <a:prstDash val="solid"/>
            <a:round/>
            <a:headEnd type="none" w="sm" len="sm"/>
            <a:tailEnd type="none" w="sm" len="sm"/>
          </a:ln>
        </p:spPr>
      </p:cxnSp>
      <p:sp>
        <p:nvSpPr>
          <p:cNvPr id="72" name="Google Shape;72;p24"/>
          <p:cNvSpPr/>
          <p:nvPr/>
        </p:nvSpPr>
        <p:spPr>
          <a:xfrm>
            <a:off x="1218756" y="5994344"/>
            <a:ext cx="124479" cy="124479"/>
          </a:xfrm>
          <a:prstGeom prst="ellipse">
            <a:avLst/>
          </a:prstGeom>
          <a:solidFill>
            <a:srgbClr val="DAE5F1"/>
          </a:solidFill>
          <a:ln w="25400" cap="flat" cmpd="sng">
            <a:solidFill>
              <a:srgbClr val="DAE5F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3" name="Google Shape;73;p24"/>
          <p:cNvSpPr/>
          <p:nvPr/>
        </p:nvSpPr>
        <p:spPr>
          <a:xfrm>
            <a:off x="1640092" y="6408439"/>
            <a:ext cx="124479" cy="124479"/>
          </a:xfrm>
          <a:prstGeom prst="ellipse">
            <a:avLst/>
          </a:prstGeom>
          <a:solidFill>
            <a:srgbClr val="DAE5F1"/>
          </a:solidFill>
          <a:ln w="25400" cap="flat" cmpd="sng">
            <a:solidFill>
              <a:srgbClr val="DAE5F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4" name="Google Shape;74;p24"/>
          <p:cNvSpPr/>
          <p:nvPr/>
        </p:nvSpPr>
        <p:spPr>
          <a:xfrm>
            <a:off x="787333" y="6417935"/>
            <a:ext cx="124479" cy="124479"/>
          </a:xfrm>
          <a:prstGeom prst="ellipse">
            <a:avLst/>
          </a:prstGeom>
          <a:solidFill>
            <a:srgbClr val="DAE5F1"/>
          </a:solidFill>
          <a:ln w="25400" cap="flat" cmpd="sng">
            <a:solidFill>
              <a:srgbClr val="DAE5F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5" name="Google Shape;75;p24"/>
          <p:cNvSpPr/>
          <p:nvPr/>
        </p:nvSpPr>
        <p:spPr>
          <a:xfrm>
            <a:off x="-62242" y="6408439"/>
            <a:ext cx="124479" cy="124479"/>
          </a:xfrm>
          <a:prstGeom prst="ellipse">
            <a:avLst/>
          </a:prstGeom>
          <a:solidFill>
            <a:srgbClr val="DAE5F1"/>
          </a:solidFill>
          <a:ln w="25400" cap="flat" cmpd="sng">
            <a:solidFill>
              <a:srgbClr val="DAE5F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6" name="Google Shape;76;p24"/>
          <p:cNvSpPr/>
          <p:nvPr/>
        </p:nvSpPr>
        <p:spPr>
          <a:xfrm>
            <a:off x="-60139" y="5550038"/>
            <a:ext cx="124479" cy="124479"/>
          </a:xfrm>
          <a:prstGeom prst="ellipse">
            <a:avLst/>
          </a:prstGeom>
          <a:solidFill>
            <a:srgbClr val="DAE5F1"/>
          </a:solidFill>
          <a:ln w="25400" cap="flat" cmpd="sng">
            <a:solidFill>
              <a:srgbClr val="DAE5F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7" name="Google Shape;77;p24"/>
          <p:cNvSpPr/>
          <p:nvPr/>
        </p:nvSpPr>
        <p:spPr>
          <a:xfrm>
            <a:off x="-86396" y="4676310"/>
            <a:ext cx="124479" cy="124479"/>
          </a:xfrm>
          <a:prstGeom prst="ellipse">
            <a:avLst/>
          </a:prstGeom>
          <a:solidFill>
            <a:srgbClr val="DAE5F1"/>
          </a:solidFill>
          <a:ln w="25400" cap="flat" cmpd="sng">
            <a:solidFill>
              <a:srgbClr val="DAE5F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8" name="Google Shape;78;p24"/>
          <p:cNvSpPr txBox="1"/>
          <p:nvPr/>
        </p:nvSpPr>
        <p:spPr>
          <a:xfrm>
            <a:off x="407667" y="88950"/>
            <a:ext cx="4808959" cy="515512"/>
          </a:xfrm>
          <a:prstGeom prst="rect">
            <a:avLst/>
          </a:prstGeom>
          <a:noFill/>
          <a:ln>
            <a:noFill/>
          </a:ln>
        </p:spPr>
        <p:txBody>
          <a:bodyPr spcFirstLastPara="1" wrap="square" lIns="91425" tIns="45700" rIns="91425" bIns="45700" anchor="t" anchorCtr="0">
            <a:spAutoFit/>
          </a:bodyPr>
          <a:lstStyle/>
          <a:p>
            <a:pPr marL="0" marR="0" lvl="0" indent="0" algn="l" rtl="0">
              <a:lnSpc>
                <a:spcPct val="137500"/>
              </a:lnSpc>
              <a:spcBef>
                <a:spcPts val="0"/>
              </a:spcBef>
              <a:spcAft>
                <a:spcPts val="0"/>
              </a:spcAft>
              <a:buNone/>
            </a:pPr>
            <a:r>
              <a:rPr lang="es-ES" sz="800" cap="none">
                <a:solidFill>
                  <a:schemeClr val="lt1"/>
                </a:solidFill>
                <a:latin typeface="Arial"/>
                <a:ea typeface="Arial"/>
                <a:cs typeface="Arial"/>
                <a:sym typeface="Arial"/>
              </a:rPr>
              <a:t>EUROPEAN FORUM ON</a:t>
            </a:r>
            <a:endParaRPr/>
          </a:p>
          <a:p>
            <a:pPr marL="0" marR="0" lvl="0" indent="0" algn="l" rtl="0">
              <a:lnSpc>
                <a:spcPct val="137500"/>
              </a:lnSpc>
              <a:spcBef>
                <a:spcPts val="0"/>
              </a:spcBef>
              <a:spcAft>
                <a:spcPts val="0"/>
              </a:spcAft>
              <a:buNone/>
            </a:pPr>
            <a:r>
              <a:rPr lang="es-ES" sz="800" b="1" cap="none">
                <a:solidFill>
                  <a:schemeClr val="lt1"/>
                </a:solidFill>
                <a:latin typeface="Arial"/>
                <a:ea typeface="Arial"/>
                <a:cs typeface="Arial"/>
                <a:sym typeface="Arial"/>
              </a:rPr>
              <a:t>RISK GOVERNANCE &amp; SOCIETAL RESILIENCE</a:t>
            </a:r>
            <a:endParaRPr/>
          </a:p>
          <a:p>
            <a:pPr marL="0" marR="0" lvl="0" indent="0" algn="l" rtl="0">
              <a:lnSpc>
                <a:spcPct val="137500"/>
              </a:lnSpc>
              <a:spcBef>
                <a:spcPts val="0"/>
              </a:spcBef>
              <a:spcAft>
                <a:spcPts val="0"/>
              </a:spcAft>
              <a:buNone/>
            </a:pPr>
            <a:r>
              <a:rPr lang="es-ES" sz="800">
                <a:solidFill>
                  <a:schemeClr val="lt1"/>
                </a:solidFill>
                <a:latin typeface="Arial"/>
                <a:ea typeface="Arial"/>
                <a:cs typeface="Arial"/>
                <a:sym typeface="Arial"/>
              </a:rPr>
              <a:t>TOULOUSE - May 16 &amp; 17, 2023</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re de section" type="secHead">
  <p:cSld name="SECTION_HEADER">
    <p:spTree>
      <p:nvGrpSpPr>
        <p:cNvPr id="1" name="Shape 79"/>
        <p:cNvGrpSpPr/>
        <p:nvPr/>
      </p:nvGrpSpPr>
      <p:grpSpPr>
        <a:xfrm>
          <a:off x="0" y="0"/>
          <a:ext cx="0" cy="0"/>
          <a:chOff x="0" y="0"/>
          <a:chExt cx="0" cy="0"/>
        </a:xfrm>
      </p:grpSpPr>
      <p:sp>
        <p:nvSpPr>
          <p:cNvPr id="80" name="Google Shape;80;p25"/>
          <p:cNvSpPr txBox="1">
            <a:spLocks noGrp="1"/>
          </p:cNvSpPr>
          <p:nvPr>
            <p:ph type="title"/>
          </p:nvPr>
        </p:nvSpPr>
        <p:spPr>
          <a:xfrm>
            <a:off x="910164" y="4164113"/>
            <a:ext cx="9793764" cy="128703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25"/>
          <p:cNvSpPr txBox="1">
            <a:spLocks noGrp="1"/>
          </p:cNvSpPr>
          <p:nvPr>
            <p:ph type="body" idx="1"/>
          </p:nvPr>
        </p:nvSpPr>
        <p:spPr>
          <a:xfrm>
            <a:off x="910164" y="2746576"/>
            <a:ext cx="9793764" cy="1417538"/>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82" name="Google Shape;82;p25"/>
          <p:cNvSpPr txBox="1">
            <a:spLocks noGrp="1"/>
          </p:cNvSpPr>
          <p:nvPr>
            <p:ph type="dt" idx="10"/>
          </p:nvPr>
        </p:nvSpPr>
        <p:spPr>
          <a:xfrm>
            <a:off x="576104" y="6006163"/>
            <a:ext cx="2688484" cy="345009"/>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25"/>
          <p:cNvSpPr txBox="1">
            <a:spLocks noGrp="1"/>
          </p:cNvSpPr>
          <p:nvPr>
            <p:ph type="ftr" idx="11"/>
          </p:nvPr>
        </p:nvSpPr>
        <p:spPr>
          <a:xfrm>
            <a:off x="3936710" y="6006163"/>
            <a:ext cx="3648657" cy="345009"/>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25"/>
          <p:cNvSpPr txBox="1">
            <a:spLocks noGrp="1"/>
          </p:cNvSpPr>
          <p:nvPr>
            <p:ph type="sldNum" idx="12"/>
          </p:nvPr>
        </p:nvSpPr>
        <p:spPr>
          <a:xfrm>
            <a:off x="8257487" y="6006163"/>
            <a:ext cx="2688484" cy="345009"/>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85"/>
        <p:cNvGrpSpPr/>
        <p:nvPr/>
      </p:nvGrpSpPr>
      <p:grpSpPr>
        <a:xfrm>
          <a:off x="0" y="0"/>
          <a:ext cx="0" cy="0"/>
          <a:chOff x="0" y="0"/>
          <a:chExt cx="0" cy="0"/>
        </a:xfrm>
      </p:grpSpPr>
      <p:sp>
        <p:nvSpPr>
          <p:cNvPr id="86" name="Google Shape;86;p26"/>
          <p:cNvSpPr txBox="1">
            <a:spLocks noGrp="1"/>
          </p:cNvSpPr>
          <p:nvPr>
            <p:ph type="title"/>
          </p:nvPr>
        </p:nvSpPr>
        <p:spPr>
          <a:xfrm>
            <a:off x="576104" y="259509"/>
            <a:ext cx="10369868" cy="1080029"/>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26"/>
          <p:cNvSpPr txBox="1">
            <a:spLocks noGrp="1"/>
          </p:cNvSpPr>
          <p:nvPr>
            <p:ph type="body" idx="1"/>
          </p:nvPr>
        </p:nvSpPr>
        <p:spPr>
          <a:xfrm>
            <a:off x="726133" y="1270535"/>
            <a:ext cx="6437159" cy="3592596"/>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88" name="Google Shape;88;p26"/>
          <p:cNvSpPr txBox="1">
            <a:spLocks noGrp="1"/>
          </p:cNvSpPr>
          <p:nvPr>
            <p:ph type="body" idx="2"/>
          </p:nvPr>
        </p:nvSpPr>
        <p:spPr>
          <a:xfrm>
            <a:off x="7355327" y="1270535"/>
            <a:ext cx="6437159" cy="3592596"/>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89" name="Google Shape;89;p26"/>
          <p:cNvSpPr txBox="1">
            <a:spLocks noGrp="1"/>
          </p:cNvSpPr>
          <p:nvPr>
            <p:ph type="dt" idx="10"/>
          </p:nvPr>
        </p:nvSpPr>
        <p:spPr>
          <a:xfrm>
            <a:off x="576104" y="6006163"/>
            <a:ext cx="2688484" cy="345009"/>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26"/>
          <p:cNvSpPr txBox="1">
            <a:spLocks noGrp="1"/>
          </p:cNvSpPr>
          <p:nvPr>
            <p:ph type="ftr" idx="11"/>
          </p:nvPr>
        </p:nvSpPr>
        <p:spPr>
          <a:xfrm>
            <a:off x="3936710" y="6006163"/>
            <a:ext cx="3648657" cy="345009"/>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 name="Google Shape;91;p26"/>
          <p:cNvSpPr txBox="1">
            <a:spLocks noGrp="1"/>
          </p:cNvSpPr>
          <p:nvPr>
            <p:ph type="sldNum" idx="12"/>
          </p:nvPr>
        </p:nvSpPr>
        <p:spPr>
          <a:xfrm>
            <a:off x="8257487" y="6006163"/>
            <a:ext cx="2688484" cy="345009"/>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aison" type="twoTxTwoObj">
  <p:cSld name="TWO_OBJECTS_WITH_TEXT">
    <p:spTree>
      <p:nvGrpSpPr>
        <p:cNvPr id="1" name="Shape 92"/>
        <p:cNvGrpSpPr/>
        <p:nvPr/>
      </p:nvGrpSpPr>
      <p:grpSpPr>
        <a:xfrm>
          <a:off x="0" y="0"/>
          <a:ext cx="0" cy="0"/>
          <a:chOff x="0" y="0"/>
          <a:chExt cx="0" cy="0"/>
        </a:xfrm>
      </p:grpSpPr>
      <p:sp>
        <p:nvSpPr>
          <p:cNvPr id="93" name="Google Shape;93;p27"/>
          <p:cNvSpPr txBox="1">
            <a:spLocks noGrp="1"/>
          </p:cNvSpPr>
          <p:nvPr>
            <p:ph type="title"/>
          </p:nvPr>
        </p:nvSpPr>
        <p:spPr>
          <a:xfrm>
            <a:off x="576104" y="259509"/>
            <a:ext cx="10369868" cy="1080029"/>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4" name="Google Shape;94;p27"/>
          <p:cNvSpPr txBox="1">
            <a:spLocks noGrp="1"/>
          </p:cNvSpPr>
          <p:nvPr>
            <p:ph type="body" idx="1"/>
          </p:nvPr>
        </p:nvSpPr>
        <p:spPr>
          <a:xfrm>
            <a:off x="576105" y="1450540"/>
            <a:ext cx="5090917" cy="604516"/>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95" name="Google Shape;95;p27"/>
          <p:cNvSpPr txBox="1">
            <a:spLocks noGrp="1"/>
          </p:cNvSpPr>
          <p:nvPr>
            <p:ph type="body" idx="2"/>
          </p:nvPr>
        </p:nvSpPr>
        <p:spPr>
          <a:xfrm>
            <a:off x="576105" y="2055056"/>
            <a:ext cx="5090917" cy="3733601"/>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96" name="Google Shape;96;p27"/>
          <p:cNvSpPr txBox="1">
            <a:spLocks noGrp="1"/>
          </p:cNvSpPr>
          <p:nvPr>
            <p:ph type="body" idx="3"/>
          </p:nvPr>
        </p:nvSpPr>
        <p:spPr>
          <a:xfrm>
            <a:off x="5853056" y="1450540"/>
            <a:ext cx="5092917" cy="604516"/>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97" name="Google Shape;97;p27"/>
          <p:cNvSpPr txBox="1">
            <a:spLocks noGrp="1"/>
          </p:cNvSpPr>
          <p:nvPr>
            <p:ph type="body" idx="4"/>
          </p:nvPr>
        </p:nvSpPr>
        <p:spPr>
          <a:xfrm>
            <a:off x="5853056" y="2055056"/>
            <a:ext cx="5092917" cy="3733601"/>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98" name="Google Shape;98;p27"/>
          <p:cNvSpPr txBox="1">
            <a:spLocks noGrp="1"/>
          </p:cNvSpPr>
          <p:nvPr>
            <p:ph type="dt" idx="10"/>
          </p:nvPr>
        </p:nvSpPr>
        <p:spPr>
          <a:xfrm>
            <a:off x="576104" y="6006163"/>
            <a:ext cx="2688484" cy="345009"/>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27"/>
          <p:cNvSpPr txBox="1">
            <a:spLocks noGrp="1"/>
          </p:cNvSpPr>
          <p:nvPr>
            <p:ph type="ftr" idx="11"/>
          </p:nvPr>
        </p:nvSpPr>
        <p:spPr>
          <a:xfrm>
            <a:off x="3936710" y="6006163"/>
            <a:ext cx="3648657" cy="345009"/>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27"/>
          <p:cNvSpPr txBox="1">
            <a:spLocks noGrp="1"/>
          </p:cNvSpPr>
          <p:nvPr>
            <p:ph type="sldNum" idx="12"/>
          </p:nvPr>
        </p:nvSpPr>
        <p:spPr>
          <a:xfrm>
            <a:off x="8257487" y="6006163"/>
            <a:ext cx="2688484" cy="345009"/>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re seul" type="titleOnly">
  <p:cSld name="TITLE_ONLY">
    <p:spTree>
      <p:nvGrpSpPr>
        <p:cNvPr id="1" name="Shape 101"/>
        <p:cNvGrpSpPr/>
        <p:nvPr/>
      </p:nvGrpSpPr>
      <p:grpSpPr>
        <a:xfrm>
          <a:off x="0" y="0"/>
          <a:ext cx="0" cy="0"/>
          <a:chOff x="0" y="0"/>
          <a:chExt cx="0" cy="0"/>
        </a:xfrm>
      </p:grpSpPr>
      <p:sp>
        <p:nvSpPr>
          <p:cNvPr id="102" name="Google Shape;102;p28"/>
          <p:cNvSpPr txBox="1">
            <a:spLocks noGrp="1"/>
          </p:cNvSpPr>
          <p:nvPr>
            <p:ph type="title"/>
          </p:nvPr>
        </p:nvSpPr>
        <p:spPr>
          <a:xfrm>
            <a:off x="576104" y="259509"/>
            <a:ext cx="10369868" cy="1080029"/>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28"/>
          <p:cNvSpPr txBox="1">
            <a:spLocks noGrp="1"/>
          </p:cNvSpPr>
          <p:nvPr>
            <p:ph type="dt" idx="10"/>
          </p:nvPr>
        </p:nvSpPr>
        <p:spPr>
          <a:xfrm>
            <a:off x="576104" y="6006163"/>
            <a:ext cx="2688484" cy="345009"/>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4" name="Google Shape;104;p28"/>
          <p:cNvSpPr txBox="1">
            <a:spLocks noGrp="1"/>
          </p:cNvSpPr>
          <p:nvPr>
            <p:ph type="ftr" idx="11"/>
          </p:nvPr>
        </p:nvSpPr>
        <p:spPr>
          <a:xfrm>
            <a:off x="3936710" y="6006163"/>
            <a:ext cx="3648657" cy="345009"/>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28"/>
          <p:cNvSpPr txBox="1">
            <a:spLocks noGrp="1"/>
          </p:cNvSpPr>
          <p:nvPr>
            <p:ph type="sldNum" idx="12"/>
          </p:nvPr>
        </p:nvSpPr>
        <p:spPr>
          <a:xfrm>
            <a:off x="8257487" y="6006163"/>
            <a:ext cx="2688484" cy="345009"/>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ide" type="blank">
  <p:cSld name="BLANK">
    <p:spTree>
      <p:nvGrpSpPr>
        <p:cNvPr id="1" name="Shape 106"/>
        <p:cNvGrpSpPr/>
        <p:nvPr/>
      </p:nvGrpSpPr>
      <p:grpSpPr>
        <a:xfrm>
          <a:off x="0" y="0"/>
          <a:ext cx="0" cy="0"/>
          <a:chOff x="0" y="0"/>
          <a:chExt cx="0" cy="0"/>
        </a:xfrm>
      </p:grpSpPr>
      <p:sp>
        <p:nvSpPr>
          <p:cNvPr id="107" name="Google Shape;107;p29"/>
          <p:cNvSpPr txBox="1">
            <a:spLocks noGrp="1"/>
          </p:cNvSpPr>
          <p:nvPr>
            <p:ph type="dt" idx="10"/>
          </p:nvPr>
        </p:nvSpPr>
        <p:spPr>
          <a:xfrm>
            <a:off x="576104" y="6006163"/>
            <a:ext cx="2688484" cy="345009"/>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8" name="Google Shape;108;p29"/>
          <p:cNvSpPr txBox="1">
            <a:spLocks noGrp="1"/>
          </p:cNvSpPr>
          <p:nvPr>
            <p:ph type="ftr" idx="11"/>
          </p:nvPr>
        </p:nvSpPr>
        <p:spPr>
          <a:xfrm>
            <a:off x="3936710" y="6006163"/>
            <a:ext cx="3648657" cy="345009"/>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 name="Google Shape;109;p29"/>
          <p:cNvSpPr txBox="1">
            <a:spLocks noGrp="1"/>
          </p:cNvSpPr>
          <p:nvPr>
            <p:ph type="sldNum" idx="12"/>
          </p:nvPr>
        </p:nvSpPr>
        <p:spPr>
          <a:xfrm>
            <a:off x="8257487" y="6006163"/>
            <a:ext cx="2688484" cy="345009"/>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576104" y="259509"/>
            <a:ext cx="10369868" cy="1080029"/>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0"/>
          <p:cNvSpPr txBox="1">
            <a:spLocks noGrp="1"/>
          </p:cNvSpPr>
          <p:nvPr>
            <p:ph type="body" idx="1"/>
          </p:nvPr>
        </p:nvSpPr>
        <p:spPr>
          <a:xfrm>
            <a:off x="576104" y="1512042"/>
            <a:ext cx="10369868" cy="4276616"/>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576104" y="6006163"/>
            <a:ext cx="2688484" cy="345009"/>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txBox="1">
            <a:spLocks noGrp="1"/>
          </p:cNvSpPr>
          <p:nvPr>
            <p:ph type="ftr" idx="11"/>
          </p:nvPr>
        </p:nvSpPr>
        <p:spPr>
          <a:xfrm>
            <a:off x="3936710" y="6006163"/>
            <a:ext cx="3648657" cy="345009"/>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
          <p:cNvSpPr txBox="1">
            <a:spLocks noGrp="1"/>
          </p:cNvSpPr>
          <p:nvPr>
            <p:ph type="sldNum" idx="12"/>
          </p:nvPr>
        </p:nvSpPr>
        <p:spPr>
          <a:xfrm>
            <a:off x="8257487" y="6006163"/>
            <a:ext cx="2688484" cy="345009"/>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emf"/></Relationships>
</file>

<file path=ppt/slides/_rels/slide4.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image" Target="../media/image13.png"/><Relationship Id="rId7" Type="http://schemas.openxmlformats.org/officeDocument/2006/relationships/image" Target="../media/image17.jfif"/><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6.jfif"/><Relationship Id="rId5" Type="http://schemas.openxmlformats.org/officeDocument/2006/relationships/image" Target="../media/image15.png"/><Relationship Id="rId10" Type="http://schemas.openxmlformats.org/officeDocument/2006/relationships/image" Target="../media/image20.jpeg"/><Relationship Id="rId4" Type="http://schemas.openxmlformats.org/officeDocument/2006/relationships/image" Target="../media/image14.png"/><Relationship Id="rId9" Type="http://schemas.openxmlformats.org/officeDocument/2006/relationships/image" Target="../media/image19.jpeg"/></Relationships>
</file>

<file path=ppt/slides/_rels/slide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tif"/><Relationship Id="rId7" Type="http://schemas.openxmlformats.org/officeDocument/2006/relationships/image" Target="../media/image25.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13.png"/><Relationship Id="rId4" Type="http://schemas.openxmlformats.org/officeDocument/2006/relationships/image" Target="../media/image22.png"/><Relationship Id="rId9" Type="http://schemas.openxmlformats.org/officeDocument/2006/relationships/image" Target="../media/image27.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hyperlink" Target="https://doi.org/10.5281/zenodo.18987490" TargetMode="External"/><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jpg"/><Relationship Id="rId7" Type="http://schemas.openxmlformats.org/officeDocument/2006/relationships/image" Target="../media/image34.jpe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jpeg"/><Relationship Id="rId9"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38.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94"/>
        <p:cNvGrpSpPr/>
        <p:nvPr/>
      </p:nvGrpSpPr>
      <p:grpSpPr>
        <a:xfrm>
          <a:off x="0" y="0"/>
          <a:ext cx="0" cy="0"/>
          <a:chOff x="0" y="0"/>
          <a:chExt cx="0" cy="0"/>
        </a:xfrm>
      </p:grpSpPr>
      <p:sp>
        <p:nvSpPr>
          <p:cNvPr id="595" name="Google Shape;595;p1"/>
          <p:cNvSpPr/>
          <p:nvPr/>
        </p:nvSpPr>
        <p:spPr>
          <a:xfrm>
            <a:off x="0" y="0"/>
            <a:ext cx="11522075" cy="64801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596" name="Google Shape;596;p1" descr="J:\Team DAERI\Xavier\SDE 2023\Fond ppt Adobe stock.jpg"/>
          <p:cNvPicPr preferRelativeResize="0"/>
          <p:nvPr/>
        </p:nvPicPr>
        <p:blipFill rotWithShape="1">
          <a:blip r:embed="rId3">
            <a:alphaModFix/>
          </a:blip>
          <a:srcRect l="19587" t="6484" r="24847"/>
          <a:stretch/>
        </p:blipFill>
        <p:spPr>
          <a:xfrm>
            <a:off x="3329879" y="10"/>
            <a:ext cx="8192196" cy="6480165"/>
          </a:xfrm>
          <a:prstGeom prst="rect">
            <a:avLst/>
          </a:prstGeom>
          <a:solidFill>
            <a:srgbClr val="FFFFFF"/>
          </a:solidFill>
          <a:ln>
            <a:noFill/>
          </a:ln>
        </p:spPr>
      </p:pic>
      <p:sp>
        <p:nvSpPr>
          <p:cNvPr id="597" name="Google Shape;597;p1"/>
          <p:cNvSpPr/>
          <p:nvPr/>
        </p:nvSpPr>
        <p:spPr>
          <a:xfrm>
            <a:off x="0" y="0"/>
            <a:ext cx="9220496" cy="6480175"/>
          </a:xfrm>
          <a:prstGeom prst="rect">
            <a:avLst/>
          </a:prstGeom>
          <a:gradFill>
            <a:gsLst>
              <a:gs pos="0">
                <a:srgbClr val="FFFFFF">
                  <a:alpha val="0"/>
                </a:srgbClr>
              </a:gs>
              <a:gs pos="19000">
                <a:srgbClr val="FFFFFF">
                  <a:alpha val="37647"/>
                </a:srgbClr>
              </a:gs>
              <a:gs pos="35000">
                <a:srgbClr val="FFFFFF">
                  <a:alpha val="77647"/>
                </a:srgbClr>
              </a:gs>
              <a:gs pos="58000">
                <a:schemeClr val="lt1"/>
              </a:gs>
              <a:gs pos="100000">
                <a:schemeClr val="lt1"/>
              </a:gs>
            </a:gsLst>
            <a:lin ang="108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599" name="Google Shape;599;p1"/>
          <p:cNvSpPr/>
          <p:nvPr/>
        </p:nvSpPr>
        <p:spPr>
          <a:xfrm>
            <a:off x="404712" y="2308862"/>
            <a:ext cx="3119602" cy="8640"/>
          </a:xfrm>
          <a:prstGeom prst="rect">
            <a:avLst/>
          </a:prstGeom>
          <a:solidFill>
            <a:srgbClr val="D5D5D5"/>
          </a:solidFill>
          <a:ln w="9525" cap="flat" cmpd="sng">
            <a:solidFill>
              <a:srgbClr val="D5D5D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601" name="Google Shape;601;p1"/>
          <p:cNvSpPr txBox="1"/>
          <p:nvPr/>
        </p:nvSpPr>
        <p:spPr>
          <a:xfrm>
            <a:off x="401472" y="2447090"/>
            <a:ext cx="5647597" cy="141577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fr-BE" sz="2300" b="1" cap="none" dirty="0">
                <a:solidFill>
                  <a:schemeClr val="dk2"/>
                </a:solidFill>
                <a:latin typeface="Arial"/>
                <a:ea typeface="Arial"/>
                <a:cs typeface="Arial"/>
                <a:sym typeface="Arial"/>
              </a:rPr>
              <a:t>ROUND-TABLE 4</a:t>
            </a:r>
            <a:endParaRPr dirty="0"/>
          </a:p>
          <a:p>
            <a:pPr marL="0" marR="0" lvl="0" indent="0" algn="l" rtl="0">
              <a:spcBef>
                <a:spcPts val="0"/>
              </a:spcBef>
              <a:spcAft>
                <a:spcPts val="0"/>
              </a:spcAft>
              <a:buNone/>
            </a:pPr>
            <a:endParaRPr sz="2300" b="1" cap="none" dirty="0">
              <a:solidFill>
                <a:schemeClr val="dk2"/>
              </a:solidFill>
              <a:latin typeface="Arial"/>
              <a:ea typeface="Arial"/>
              <a:cs typeface="Arial"/>
              <a:sym typeface="Arial"/>
            </a:endParaRPr>
          </a:p>
          <a:p>
            <a:pPr marL="0" marR="0" lvl="0" indent="0" algn="l" rtl="0">
              <a:spcBef>
                <a:spcPts val="0"/>
              </a:spcBef>
              <a:spcAft>
                <a:spcPts val="0"/>
              </a:spcAft>
              <a:buNone/>
            </a:pPr>
            <a:r>
              <a:rPr lang="es-ES" sz="2300" b="1" cap="none" dirty="0" err="1">
                <a:solidFill>
                  <a:schemeClr val="dk2"/>
                </a:solidFill>
                <a:latin typeface="Arial"/>
                <a:ea typeface="Arial"/>
                <a:cs typeface="Arial"/>
                <a:sym typeface="Arial"/>
              </a:rPr>
              <a:t>Managing</a:t>
            </a:r>
            <a:r>
              <a:rPr lang="es-ES" sz="2300" b="1" cap="none" dirty="0">
                <a:solidFill>
                  <a:schemeClr val="dk2"/>
                </a:solidFill>
                <a:latin typeface="Arial"/>
                <a:ea typeface="Arial"/>
                <a:cs typeface="Arial"/>
                <a:sym typeface="Arial"/>
              </a:rPr>
              <a:t> </a:t>
            </a:r>
            <a:r>
              <a:rPr lang="es-ES" sz="2300" b="1" cap="none" dirty="0" err="1">
                <a:solidFill>
                  <a:schemeClr val="dk2"/>
                </a:solidFill>
                <a:latin typeface="Arial"/>
                <a:ea typeface="Arial"/>
                <a:cs typeface="Arial"/>
                <a:sym typeface="Arial"/>
              </a:rPr>
              <a:t>Impact-Based</a:t>
            </a:r>
            <a:r>
              <a:rPr lang="es-ES" sz="2300" b="1" cap="none" dirty="0">
                <a:solidFill>
                  <a:schemeClr val="dk2"/>
                </a:solidFill>
                <a:latin typeface="Arial"/>
                <a:ea typeface="Arial"/>
                <a:cs typeface="Arial"/>
                <a:sym typeface="Arial"/>
              </a:rPr>
              <a:t> Multi-</a:t>
            </a:r>
            <a:r>
              <a:rPr lang="es-ES" sz="2300" b="1" cap="none" dirty="0" err="1">
                <a:solidFill>
                  <a:schemeClr val="dk2"/>
                </a:solidFill>
                <a:latin typeface="Arial"/>
                <a:ea typeface="Arial"/>
                <a:cs typeface="Arial"/>
                <a:sym typeface="Arial"/>
              </a:rPr>
              <a:t>Risk</a:t>
            </a:r>
            <a:r>
              <a:rPr lang="es-ES" sz="2300" b="1" cap="none" dirty="0">
                <a:solidFill>
                  <a:schemeClr val="dk2"/>
                </a:solidFill>
                <a:latin typeface="Arial"/>
                <a:ea typeface="Arial"/>
                <a:cs typeface="Arial"/>
                <a:sym typeface="Arial"/>
              </a:rPr>
              <a:t> </a:t>
            </a:r>
            <a:r>
              <a:rPr lang="es-ES" sz="2300" b="1" cap="none" dirty="0" err="1">
                <a:solidFill>
                  <a:schemeClr val="dk2"/>
                </a:solidFill>
                <a:latin typeface="Arial"/>
                <a:ea typeface="Arial"/>
                <a:cs typeface="Arial"/>
                <a:sym typeface="Arial"/>
              </a:rPr>
              <a:t>Warnings</a:t>
            </a:r>
            <a:r>
              <a:rPr lang="es-ES" sz="2300" b="1" cap="none" dirty="0">
                <a:solidFill>
                  <a:schemeClr val="dk2"/>
                </a:solidFill>
                <a:latin typeface="Arial"/>
                <a:ea typeface="Arial"/>
                <a:cs typeface="Arial"/>
                <a:sym typeface="Arial"/>
              </a:rPr>
              <a:t>: </a:t>
            </a:r>
            <a:r>
              <a:rPr lang="es-ES" sz="2300" b="1" cap="none" dirty="0" err="1">
                <a:solidFill>
                  <a:schemeClr val="dk2"/>
                </a:solidFill>
                <a:latin typeface="Arial"/>
                <a:ea typeface="Arial"/>
                <a:cs typeface="Arial"/>
                <a:sym typeface="Arial"/>
              </a:rPr>
              <a:t>Complexity</a:t>
            </a:r>
            <a:r>
              <a:rPr lang="es-ES" sz="2300" b="1" cap="none" dirty="0">
                <a:solidFill>
                  <a:schemeClr val="dk2"/>
                </a:solidFill>
                <a:latin typeface="Arial"/>
                <a:ea typeface="Arial"/>
                <a:cs typeface="Arial"/>
                <a:sym typeface="Arial"/>
              </a:rPr>
              <a:t> and </a:t>
            </a:r>
            <a:r>
              <a:rPr lang="es-ES" sz="2300" b="1" cap="none" dirty="0" err="1">
                <a:solidFill>
                  <a:schemeClr val="dk2"/>
                </a:solidFill>
                <a:latin typeface="Arial"/>
                <a:ea typeface="Arial"/>
                <a:cs typeface="Arial"/>
                <a:sym typeface="Arial"/>
              </a:rPr>
              <a:t>Challenges</a:t>
            </a:r>
            <a:endParaRPr sz="2300" b="1" cap="none" dirty="0">
              <a:solidFill>
                <a:schemeClr val="dk2"/>
              </a:solidFill>
              <a:latin typeface="Arial"/>
              <a:ea typeface="Arial"/>
              <a:cs typeface="Arial"/>
              <a:sym typeface="Arial"/>
            </a:endParaRPr>
          </a:p>
        </p:txBody>
      </p:sp>
      <p:sp>
        <p:nvSpPr>
          <p:cNvPr id="602" name="Google Shape;602;p1"/>
          <p:cNvSpPr/>
          <p:nvPr/>
        </p:nvSpPr>
        <p:spPr>
          <a:xfrm>
            <a:off x="304042" y="5023014"/>
            <a:ext cx="3592084"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600" dirty="0">
                <a:solidFill>
                  <a:schemeClr val="dk2"/>
                </a:solidFill>
                <a:latin typeface="Arial"/>
                <a:ea typeface="Arial"/>
                <a:cs typeface="Arial"/>
                <a:sym typeface="Arial"/>
              </a:rPr>
              <a:t>Napoli, April 22, 2026</a:t>
            </a:r>
            <a:endParaRPr sz="1600" dirty="0">
              <a:solidFill>
                <a:schemeClr val="dk2"/>
              </a:solidFill>
              <a:latin typeface="Arial"/>
              <a:ea typeface="Arial"/>
              <a:cs typeface="Arial"/>
              <a:sym typeface="Arial"/>
            </a:endParaRPr>
          </a:p>
        </p:txBody>
      </p:sp>
      <p:pic>
        <p:nvPicPr>
          <p:cNvPr id="3" name="Image 2">
            <a:extLst>
              <a:ext uri="{FF2B5EF4-FFF2-40B4-BE49-F238E27FC236}">
                <a16:creationId xmlns:a16="http://schemas.microsoft.com/office/drawing/2014/main" id="{4E328209-B2A3-6DBE-C2C7-CBFF9816EF4E}"/>
              </a:ext>
            </a:extLst>
          </p:cNvPr>
          <p:cNvPicPr>
            <a:picLocks noChangeAspect="1"/>
          </p:cNvPicPr>
          <p:nvPr/>
        </p:nvPicPr>
        <p:blipFill>
          <a:blip r:embed="rId4"/>
          <a:stretch>
            <a:fillRect/>
          </a:stretch>
        </p:blipFill>
        <p:spPr>
          <a:xfrm>
            <a:off x="-1" y="-5867"/>
            <a:ext cx="5468646" cy="157885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8"/>
        <p:cNvGrpSpPr/>
        <p:nvPr/>
      </p:nvGrpSpPr>
      <p:grpSpPr>
        <a:xfrm>
          <a:off x="0" y="0"/>
          <a:ext cx="0" cy="0"/>
          <a:chOff x="0" y="0"/>
          <a:chExt cx="0" cy="0"/>
        </a:xfrm>
      </p:grpSpPr>
      <p:sp>
        <p:nvSpPr>
          <p:cNvPr id="609" name="Google Shape;609;p2"/>
          <p:cNvSpPr txBox="1">
            <a:spLocks noGrp="1"/>
          </p:cNvSpPr>
          <p:nvPr>
            <p:ph type="sldNum" idx="12"/>
          </p:nvPr>
        </p:nvSpPr>
        <p:spPr>
          <a:xfrm>
            <a:off x="8257487" y="5109516"/>
            <a:ext cx="2688484" cy="345009"/>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s-ES"/>
              <a:t>2</a:t>
            </a:fld>
            <a:endParaRPr/>
          </a:p>
        </p:txBody>
      </p:sp>
      <p:sp>
        <p:nvSpPr>
          <p:cNvPr id="611" name="Google Shape;611;p2"/>
          <p:cNvSpPr txBox="1"/>
          <p:nvPr/>
        </p:nvSpPr>
        <p:spPr>
          <a:xfrm>
            <a:off x="2794093" y="210736"/>
            <a:ext cx="5647597" cy="430887"/>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s-ES" sz="2800" b="1" cap="none" dirty="0">
                <a:solidFill>
                  <a:schemeClr val="dk2"/>
                </a:solidFill>
                <a:latin typeface="Arial"/>
                <a:ea typeface="Arial"/>
                <a:cs typeface="Arial"/>
                <a:sym typeface="Arial"/>
              </a:rPr>
              <a:t>ROUND-TABLE PARTICIPANTS</a:t>
            </a:r>
            <a:endParaRPr sz="2800" b="1" cap="none" dirty="0">
              <a:solidFill>
                <a:schemeClr val="dk2"/>
              </a:solidFill>
              <a:latin typeface="Arial"/>
              <a:ea typeface="Arial"/>
              <a:cs typeface="Arial"/>
              <a:sym typeface="Arial"/>
            </a:endParaRPr>
          </a:p>
        </p:txBody>
      </p:sp>
      <p:sp>
        <p:nvSpPr>
          <p:cNvPr id="612" name="Google Shape;612;p2"/>
          <p:cNvSpPr txBox="1"/>
          <p:nvPr/>
        </p:nvSpPr>
        <p:spPr>
          <a:xfrm>
            <a:off x="567583" y="1146054"/>
            <a:ext cx="7128792" cy="1384954"/>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002060"/>
              </a:buClr>
              <a:buSzPts val="2000"/>
              <a:buFont typeface="Arial"/>
              <a:buChar char="•"/>
            </a:pPr>
            <a:r>
              <a:rPr lang="es-ES" sz="2800" b="1" dirty="0">
                <a:solidFill>
                  <a:srgbClr val="002060"/>
                </a:solidFill>
                <a:latin typeface="Calibri"/>
                <a:ea typeface="Calibri"/>
                <a:cs typeface="Calibri"/>
                <a:sym typeface="Calibri"/>
              </a:rPr>
              <a:t>Andrea Prota </a:t>
            </a:r>
            <a:r>
              <a:rPr lang="es-ES" sz="2800" dirty="0">
                <a:solidFill>
                  <a:srgbClr val="002060"/>
                </a:solidFill>
                <a:latin typeface="Calibri"/>
                <a:ea typeface="Calibri"/>
                <a:cs typeface="Calibri"/>
                <a:sym typeface="Calibri"/>
              </a:rPr>
              <a:t>– UNINA, </a:t>
            </a:r>
            <a:r>
              <a:rPr lang="es-ES" sz="2800" dirty="0" err="1">
                <a:solidFill>
                  <a:srgbClr val="002060"/>
                </a:solidFill>
                <a:latin typeface="Calibri"/>
                <a:ea typeface="Calibri"/>
                <a:cs typeface="Calibri"/>
                <a:sym typeface="Calibri"/>
              </a:rPr>
              <a:t>Italy</a:t>
            </a:r>
            <a:endParaRPr lang="es-ES" sz="2800" dirty="0">
              <a:solidFill>
                <a:srgbClr val="002060"/>
              </a:solidFill>
              <a:latin typeface="Calibri"/>
              <a:ea typeface="Calibri"/>
              <a:cs typeface="Calibri"/>
              <a:sym typeface="Calibri"/>
            </a:endParaRPr>
          </a:p>
          <a:p>
            <a:pPr marL="285750" indent="-285750">
              <a:buClr>
                <a:srgbClr val="002060"/>
              </a:buClr>
              <a:buSzPts val="2000"/>
              <a:buFont typeface="Arial"/>
              <a:buChar char="•"/>
            </a:pPr>
            <a:r>
              <a:rPr lang="es-ES" sz="2800" b="1" dirty="0">
                <a:solidFill>
                  <a:srgbClr val="002060"/>
                </a:solidFill>
                <a:latin typeface="Calibri"/>
                <a:ea typeface="Calibri"/>
                <a:cs typeface="Calibri"/>
                <a:sym typeface="Calibri"/>
              </a:rPr>
              <a:t>Lucia </a:t>
            </a:r>
            <a:r>
              <a:rPr lang="es-ES" sz="2800" b="1" dirty="0" err="1">
                <a:solidFill>
                  <a:srgbClr val="002060"/>
                </a:solidFill>
                <a:latin typeface="Calibri"/>
                <a:ea typeface="Calibri"/>
                <a:cs typeface="Calibri"/>
                <a:sym typeface="Calibri"/>
              </a:rPr>
              <a:t>Pappalardo</a:t>
            </a:r>
            <a:r>
              <a:rPr lang="es-ES" sz="2800" b="1" dirty="0">
                <a:solidFill>
                  <a:srgbClr val="002060"/>
                </a:solidFill>
                <a:latin typeface="Calibri"/>
                <a:ea typeface="Calibri"/>
                <a:cs typeface="Calibri"/>
                <a:sym typeface="Calibri"/>
              </a:rPr>
              <a:t> </a:t>
            </a:r>
            <a:r>
              <a:rPr lang="es-ES" sz="2800" dirty="0">
                <a:solidFill>
                  <a:srgbClr val="002060"/>
                </a:solidFill>
                <a:latin typeface="Calibri"/>
                <a:ea typeface="Calibri"/>
                <a:cs typeface="Calibri"/>
                <a:sym typeface="Calibri"/>
              </a:rPr>
              <a:t>– INGV, </a:t>
            </a:r>
            <a:r>
              <a:rPr lang="es-ES" sz="2800" dirty="0" err="1">
                <a:solidFill>
                  <a:srgbClr val="002060"/>
                </a:solidFill>
                <a:latin typeface="Calibri"/>
                <a:ea typeface="Calibri"/>
                <a:cs typeface="Calibri"/>
                <a:sym typeface="Calibri"/>
              </a:rPr>
              <a:t>Italy</a:t>
            </a:r>
            <a:endParaRPr sz="2800" dirty="0">
              <a:solidFill>
                <a:srgbClr val="002060"/>
              </a:solidFill>
              <a:latin typeface="Calibri"/>
              <a:ea typeface="Calibri"/>
              <a:cs typeface="Calibri"/>
              <a:sym typeface="Calibri"/>
            </a:endParaRPr>
          </a:p>
          <a:p>
            <a:pPr marL="285750" marR="0" lvl="0" indent="-285750" algn="l" rtl="0">
              <a:spcBef>
                <a:spcPts val="0"/>
              </a:spcBef>
              <a:spcAft>
                <a:spcPts val="0"/>
              </a:spcAft>
              <a:buClr>
                <a:srgbClr val="002060"/>
              </a:buClr>
              <a:buSzPts val="2000"/>
              <a:buFont typeface="Arial"/>
              <a:buChar char="•"/>
            </a:pPr>
            <a:r>
              <a:rPr lang="es-ES" sz="2800" b="1" dirty="0">
                <a:solidFill>
                  <a:srgbClr val="002060"/>
                </a:solidFill>
                <a:latin typeface="Calibri"/>
                <a:ea typeface="Calibri"/>
                <a:cs typeface="Calibri"/>
                <a:sym typeface="Calibri"/>
              </a:rPr>
              <a:t>Daniel Sempere-Torres </a:t>
            </a:r>
            <a:r>
              <a:rPr lang="es-ES" sz="2800" dirty="0">
                <a:solidFill>
                  <a:srgbClr val="002060"/>
                </a:solidFill>
                <a:latin typeface="Calibri"/>
                <a:ea typeface="Calibri"/>
                <a:cs typeface="Calibri"/>
                <a:sym typeface="Calibri"/>
              </a:rPr>
              <a:t>– CRAHI, </a:t>
            </a:r>
            <a:r>
              <a:rPr lang="es-ES" sz="2800" dirty="0" err="1">
                <a:solidFill>
                  <a:srgbClr val="002060"/>
                </a:solidFill>
                <a:latin typeface="Calibri"/>
                <a:ea typeface="Calibri"/>
                <a:cs typeface="Calibri"/>
                <a:sym typeface="Calibri"/>
              </a:rPr>
              <a:t>Spain</a:t>
            </a:r>
            <a:endParaRPr sz="2800" dirty="0"/>
          </a:p>
        </p:txBody>
      </p:sp>
      <p:sp>
        <p:nvSpPr>
          <p:cNvPr id="614" name="Google Shape;614;p2"/>
          <p:cNvSpPr txBox="1"/>
          <p:nvPr/>
        </p:nvSpPr>
        <p:spPr>
          <a:xfrm>
            <a:off x="850082" y="4377987"/>
            <a:ext cx="3974851"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000" b="1" dirty="0" err="1">
                <a:solidFill>
                  <a:srgbClr val="002060"/>
                </a:solidFill>
                <a:latin typeface="Calibri"/>
                <a:ea typeface="Calibri"/>
                <a:cs typeface="Calibri"/>
                <a:sym typeface="Calibri"/>
              </a:rPr>
              <a:t>Moderator</a:t>
            </a:r>
            <a:r>
              <a:rPr lang="es-ES" sz="2000" dirty="0">
                <a:solidFill>
                  <a:srgbClr val="002060"/>
                </a:solidFill>
                <a:latin typeface="Calibri"/>
                <a:ea typeface="Calibri"/>
                <a:cs typeface="Calibri"/>
                <a:sym typeface="Calibri"/>
              </a:rPr>
              <a:t>:</a:t>
            </a:r>
            <a:endParaRPr dirty="0"/>
          </a:p>
          <a:p>
            <a:pPr marL="0" marR="0" lvl="0" indent="0" algn="l" rtl="0">
              <a:spcBef>
                <a:spcPts val="0"/>
              </a:spcBef>
              <a:spcAft>
                <a:spcPts val="0"/>
              </a:spcAft>
              <a:buNone/>
            </a:pPr>
            <a:r>
              <a:rPr lang="es-ES" sz="2000" dirty="0">
                <a:solidFill>
                  <a:srgbClr val="002060"/>
                </a:solidFill>
                <a:latin typeface="Calibri"/>
                <a:ea typeface="Calibri"/>
                <a:cs typeface="Calibri"/>
                <a:sym typeface="Calibri"/>
              </a:rPr>
              <a:t>Philippe Quevauviller (</a:t>
            </a:r>
            <a:r>
              <a:rPr lang="es-ES" sz="2000" dirty="0" err="1">
                <a:solidFill>
                  <a:srgbClr val="002060"/>
                </a:solidFill>
                <a:latin typeface="Calibri"/>
                <a:ea typeface="Calibri"/>
                <a:cs typeface="Calibri"/>
                <a:sym typeface="Calibri"/>
              </a:rPr>
              <a:t>Advisory</a:t>
            </a:r>
            <a:r>
              <a:rPr lang="es-ES" sz="2000" dirty="0">
                <a:solidFill>
                  <a:srgbClr val="002060"/>
                </a:solidFill>
                <a:latin typeface="Calibri"/>
                <a:ea typeface="Calibri"/>
                <a:cs typeface="Calibri"/>
                <a:sym typeface="Calibri"/>
              </a:rPr>
              <a:t> </a:t>
            </a:r>
            <a:r>
              <a:rPr lang="es-ES" sz="2000" dirty="0" err="1">
                <a:solidFill>
                  <a:srgbClr val="002060"/>
                </a:solidFill>
                <a:latin typeface="Calibri"/>
                <a:ea typeface="Calibri"/>
                <a:cs typeface="Calibri"/>
                <a:sym typeface="Calibri"/>
              </a:rPr>
              <a:t>Board</a:t>
            </a:r>
            <a:r>
              <a:rPr lang="es-ES" sz="2000" dirty="0">
                <a:solidFill>
                  <a:srgbClr val="002060"/>
                </a:solidFill>
                <a:latin typeface="Calibri"/>
                <a:ea typeface="Calibri"/>
                <a:cs typeface="Calibri"/>
                <a:sym typeface="Calibri"/>
              </a:rPr>
              <a:t>), France</a:t>
            </a:r>
            <a:endParaRPr sz="2000" dirty="0">
              <a:solidFill>
                <a:srgbClr val="002060"/>
              </a:solidFill>
              <a:latin typeface="Calibri"/>
              <a:ea typeface="Calibri"/>
              <a:cs typeface="Calibri"/>
              <a:sym typeface="Calibri"/>
            </a:endParaRPr>
          </a:p>
        </p:txBody>
      </p:sp>
      <p:sp>
        <p:nvSpPr>
          <p:cNvPr id="618" name="Google Shape;618;p2"/>
          <p:cNvSpPr txBox="1"/>
          <p:nvPr/>
        </p:nvSpPr>
        <p:spPr>
          <a:xfrm>
            <a:off x="7303764" y="1081940"/>
            <a:ext cx="1545136"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1800" b="1" dirty="0">
                <a:solidFill>
                  <a:srgbClr val="002060"/>
                </a:solidFill>
                <a:latin typeface="Calibri"/>
                <a:ea typeface="Calibri"/>
                <a:cs typeface="Calibri"/>
                <a:sym typeface="Calibri"/>
              </a:rPr>
              <a:t>Andrea Prota</a:t>
            </a:r>
            <a:endParaRPr sz="1800" b="1" dirty="0">
              <a:solidFill>
                <a:srgbClr val="002060"/>
              </a:solidFill>
              <a:latin typeface="Calibri"/>
              <a:ea typeface="Calibri"/>
              <a:cs typeface="Calibri"/>
              <a:sym typeface="Calibri"/>
            </a:endParaRPr>
          </a:p>
        </p:txBody>
      </p:sp>
      <p:sp>
        <p:nvSpPr>
          <p:cNvPr id="619" name="Google Shape;619;p2"/>
          <p:cNvSpPr txBox="1"/>
          <p:nvPr/>
        </p:nvSpPr>
        <p:spPr>
          <a:xfrm>
            <a:off x="8441690" y="3342860"/>
            <a:ext cx="1760097"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1800" b="1" dirty="0">
                <a:solidFill>
                  <a:srgbClr val="002060"/>
                </a:solidFill>
                <a:latin typeface="Calibri"/>
                <a:ea typeface="Calibri"/>
                <a:cs typeface="Calibri"/>
                <a:sym typeface="Calibri"/>
              </a:rPr>
              <a:t>Daniel Sempere-Torres</a:t>
            </a:r>
            <a:endParaRPr sz="1800" b="1" dirty="0">
              <a:solidFill>
                <a:srgbClr val="002060"/>
              </a:solidFill>
              <a:latin typeface="Calibri"/>
              <a:ea typeface="Calibri"/>
              <a:cs typeface="Calibri"/>
              <a:sym typeface="Calibri"/>
            </a:endParaRPr>
          </a:p>
        </p:txBody>
      </p:sp>
      <p:sp>
        <p:nvSpPr>
          <p:cNvPr id="620" name="Google Shape;620;p2"/>
          <p:cNvSpPr txBox="1"/>
          <p:nvPr/>
        </p:nvSpPr>
        <p:spPr>
          <a:xfrm>
            <a:off x="9205170" y="1067352"/>
            <a:ext cx="1900795"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1800" b="1" dirty="0">
                <a:solidFill>
                  <a:srgbClr val="002060"/>
                </a:solidFill>
                <a:latin typeface="Calibri"/>
                <a:ea typeface="Calibri"/>
                <a:cs typeface="Calibri"/>
                <a:sym typeface="Calibri"/>
              </a:rPr>
              <a:t>Lucia </a:t>
            </a:r>
            <a:r>
              <a:rPr lang="es-ES" sz="1800" b="1" dirty="0" err="1">
                <a:solidFill>
                  <a:srgbClr val="002060"/>
                </a:solidFill>
                <a:latin typeface="Calibri"/>
                <a:ea typeface="Calibri"/>
                <a:cs typeface="Calibri"/>
                <a:sym typeface="Calibri"/>
              </a:rPr>
              <a:t>Pappalardo</a:t>
            </a:r>
            <a:endParaRPr sz="1800" b="1" dirty="0">
              <a:solidFill>
                <a:srgbClr val="002060"/>
              </a:solidFill>
              <a:latin typeface="Calibri"/>
              <a:ea typeface="Calibri"/>
              <a:cs typeface="Calibri"/>
              <a:sym typeface="Calibri"/>
            </a:endParaRPr>
          </a:p>
        </p:txBody>
      </p:sp>
      <p:pic>
        <p:nvPicPr>
          <p:cNvPr id="4" name="Image 3">
            <a:extLst>
              <a:ext uri="{FF2B5EF4-FFF2-40B4-BE49-F238E27FC236}">
                <a16:creationId xmlns:a16="http://schemas.microsoft.com/office/drawing/2014/main" id="{6DB50FC5-B64A-A748-565B-6AAD6B0C4085}"/>
              </a:ext>
            </a:extLst>
          </p:cNvPr>
          <p:cNvPicPr>
            <a:picLocks noChangeAspect="1"/>
          </p:cNvPicPr>
          <p:nvPr/>
        </p:nvPicPr>
        <p:blipFill>
          <a:blip r:embed="rId3"/>
          <a:stretch>
            <a:fillRect/>
          </a:stretch>
        </p:blipFill>
        <p:spPr>
          <a:xfrm>
            <a:off x="4358732" y="4046760"/>
            <a:ext cx="1402305" cy="1678075"/>
          </a:xfrm>
          <a:prstGeom prst="rect">
            <a:avLst/>
          </a:prstGeom>
        </p:spPr>
      </p:pic>
      <p:pic>
        <p:nvPicPr>
          <p:cNvPr id="3" name="Immagine 2">
            <a:extLst>
              <a:ext uri="{FF2B5EF4-FFF2-40B4-BE49-F238E27FC236}">
                <a16:creationId xmlns:a16="http://schemas.microsoft.com/office/drawing/2014/main" id="{A6B7EDCD-0141-1010-1A1B-7104DFB71878}"/>
              </a:ext>
            </a:extLst>
          </p:cNvPr>
          <p:cNvPicPr>
            <a:picLocks noChangeAspect="1"/>
          </p:cNvPicPr>
          <p:nvPr/>
        </p:nvPicPr>
        <p:blipFill>
          <a:blip r:embed="rId4"/>
          <a:stretch>
            <a:fillRect/>
          </a:stretch>
        </p:blipFill>
        <p:spPr>
          <a:xfrm>
            <a:off x="7415782" y="1448777"/>
            <a:ext cx="1321100" cy="1850567"/>
          </a:xfrm>
          <a:prstGeom prst="rect">
            <a:avLst/>
          </a:prstGeom>
        </p:spPr>
      </p:pic>
      <p:pic>
        <p:nvPicPr>
          <p:cNvPr id="5" name="Image 4">
            <a:extLst>
              <a:ext uri="{FF2B5EF4-FFF2-40B4-BE49-F238E27FC236}">
                <a16:creationId xmlns:a16="http://schemas.microsoft.com/office/drawing/2014/main" id="{925BE496-CC0E-2A0A-9DB7-A81C86FD59A4}"/>
              </a:ext>
            </a:extLst>
          </p:cNvPr>
          <p:cNvPicPr>
            <a:picLocks noChangeAspect="1"/>
          </p:cNvPicPr>
          <p:nvPr/>
        </p:nvPicPr>
        <p:blipFill>
          <a:blip r:embed="rId5"/>
          <a:stretch>
            <a:fillRect/>
          </a:stretch>
        </p:blipFill>
        <p:spPr>
          <a:xfrm>
            <a:off x="8736882" y="3933382"/>
            <a:ext cx="1256936" cy="1678075"/>
          </a:xfrm>
          <a:prstGeom prst="rect">
            <a:avLst/>
          </a:prstGeom>
        </p:spPr>
      </p:pic>
      <p:pic>
        <p:nvPicPr>
          <p:cNvPr id="7" name="Image 6">
            <a:extLst>
              <a:ext uri="{FF2B5EF4-FFF2-40B4-BE49-F238E27FC236}">
                <a16:creationId xmlns:a16="http://schemas.microsoft.com/office/drawing/2014/main" id="{0155515F-7417-8018-EF1B-4CD451C40F23}"/>
              </a:ext>
            </a:extLst>
          </p:cNvPr>
          <p:cNvPicPr>
            <a:picLocks noChangeAspect="1"/>
          </p:cNvPicPr>
          <p:nvPr/>
        </p:nvPicPr>
        <p:blipFill>
          <a:blip r:embed="rId6"/>
          <a:stretch>
            <a:fillRect/>
          </a:stretch>
        </p:blipFill>
        <p:spPr>
          <a:xfrm>
            <a:off x="9507369" y="1436643"/>
            <a:ext cx="1415459" cy="188172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08">
          <a:extLst>
            <a:ext uri="{FF2B5EF4-FFF2-40B4-BE49-F238E27FC236}">
              <a16:creationId xmlns:a16="http://schemas.microsoft.com/office/drawing/2014/main" id="{C59D0C55-8E31-FE1E-8162-BCF7B33B9058}"/>
            </a:ext>
          </a:extLst>
        </p:cNvPr>
        <p:cNvGrpSpPr/>
        <p:nvPr/>
      </p:nvGrpSpPr>
      <p:grpSpPr>
        <a:xfrm>
          <a:off x="0" y="0"/>
          <a:ext cx="0" cy="0"/>
          <a:chOff x="0" y="0"/>
          <a:chExt cx="0" cy="0"/>
        </a:xfrm>
      </p:grpSpPr>
      <p:sp>
        <p:nvSpPr>
          <p:cNvPr id="611" name="Google Shape;611;p2">
            <a:extLst>
              <a:ext uri="{FF2B5EF4-FFF2-40B4-BE49-F238E27FC236}">
                <a16:creationId xmlns:a16="http://schemas.microsoft.com/office/drawing/2014/main" id="{04AEBE03-6A87-A73E-5797-E626FBF61789}"/>
              </a:ext>
            </a:extLst>
          </p:cNvPr>
          <p:cNvSpPr txBox="1"/>
          <p:nvPr/>
        </p:nvSpPr>
        <p:spPr>
          <a:xfrm>
            <a:off x="353683" y="210736"/>
            <a:ext cx="10515599" cy="430887"/>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GB" sz="2800" b="1" noProof="0">
                <a:solidFill>
                  <a:schemeClr val="dk2"/>
                </a:solidFill>
              </a:rPr>
              <a:t>C</a:t>
            </a:r>
            <a:r>
              <a:rPr lang="en-GB" sz="2800" b="1" cap="none" noProof="0">
                <a:solidFill>
                  <a:schemeClr val="dk2"/>
                </a:solidFill>
                <a:latin typeface="Arial"/>
                <a:ea typeface="Arial"/>
                <a:cs typeface="Arial"/>
                <a:sym typeface="Arial"/>
              </a:rPr>
              <a:t>omplexity of Multi-Risk in Urban environments</a:t>
            </a:r>
          </a:p>
        </p:txBody>
      </p:sp>
      <p:pic>
        <p:nvPicPr>
          <p:cNvPr id="2" name="Immagine 1">
            <a:extLst>
              <a:ext uri="{FF2B5EF4-FFF2-40B4-BE49-F238E27FC236}">
                <a16:creationId xmlns:a16="http://schemas.microsoft.com/office/drawing/2014/main" id="{B1BB4E65-C2B8-2D1C-D3FA-A46067782B2A}"/>
              </a:ext>
            </a:extLst>
          </p:cNvPr>
          <p:cNvPicPr>
            <a:picLocks noChangeAspect="1"/>
          </p:cNvPicPr>
          <p:nvPr/>
        </p:nvPicPr>
        <p:blipFill>
          <a:blip r:embed="rId3">
            <a:extLst>
              <a:ext uri="{28A0092B-C50C-407E-A947-70E740481C1C}">
                <a14:useLocalDpi xmlns:a14="http://schemas.microsoft.com/office/drawing/2010/main" val="0"/>
              </a:ext>
            </a:extLst>
          </a:blip>
          <a:srcRect r="51958" b="5168"/>
          <a:stretch/>
        </p:blipFill>
        <p:spPr bwMode="auto">
          <a:xfrm>
            <a:off x="161381" y="951530"/>
            <a:ext cx="3971974" cy="4966190"/>
          </a:xfrm>
          <a:prstGeom prst="rect">
            <a:avLst/>
          </a:prstGeom>
          <a:noFill/>
        </p:spPr>
      </p:pic>
      <p:sp>
        <p:nvSpPr>
          <p:cNvPr id="7" name="CasellaDiTesto 4">
            <a:extLst>
              <a:ext uri="{FF2B5EF4-FFF2-40B4-BE49-F238E27FC236}">
                <a16:creationId xmlns:a16="http://schemas.microsoft.com/office/drawing/2014/main" id="{EBBDED96-B69A-EEBA-1154-352CA302A8E2}"/>
              </a:ext>
            </a:extLst>
          </p:cNvPr>
          <p:cNvSpPr txBox="1"/>
          <p:nvPr/>
        </p:nvSpPr>
        <p:spPr>
          <a:xfrm>
            <a:off x="5429495" y="747569"/>
            <a:ext cx="5703726" cy="523220"/>
          </a:xfrm>
          <a:prstGeom prst="rect">
            <a:avLst/>
          </a:prstGeom>
          <a:noFill/>
        </p:spPr>
        <p:txBody>
          <a:bodyPr wrap="square" lIns="91440" tIns="45720" rIns="91440" bIns="45720" rtlCol="0" anchor="t">
            <a:spAutoFit/>
          </a:bodyPr>
          <a:lstStyle/>
          <a:p>
            <a:r>
              <a:rPr lang="en-GB" dirty="0">
                <a:ea typeface="Calibri"/>
                <a:cs typeface="Calibri"/>
              </a:rPr>
              <a:t>A </a:t>
            </a:r>
            <a:r>
              <a:rPr lang="en-GB" b="1" dirty="0">
                <a:solidFill>
                  <a:srgbClr val="FF0000"/>
                </a:solidFill>
                <a:ea typeface="Calibri"/>
                <a:cs typeface="Calibri"/>
              </a:rPr>
              <a:t>STRUCTURED</a:t>
            </a:r>
            <a:r>
              <a:rPr lang="en-GB" dirty="0">
                <a:ea typeface="Calibri"/>
                <a:cs typeface="Calibri"/>
              </a:rPr>
              <a:t> and actionable conceptual </a:t>
            </a:r>
            <a:r>
              <a:rPr lang="en-GB" b="1" dirty="0">
                <a:solidFill>
                  <a:srgbClr val="FF0000"/>
                </a:solidFill>
                <a:ea typeface="Calibri"/>
                <a:cs typeface="Calibri"/>
              </a:rPr>
              <a:t>REPRESENTATION of the URBAN SYSTEM </a:t>
            </a:r>
            <a:r>
              <a:rPr lang="en-GB" dirty="0">
                <a:ea typeface="Calibri"/>
                <a:cs typeface="Calibri"/>
              </a:rPr>
              <a:t>can support multi-risk assessment</a:t>
            </a:r>
          </a:p>
        </p:txBody>
      </p:sp>
      <p:sp>
        <p:nvSpPr>
          <p:cNvPr id="8" name="Arrow: Right 13">
            <a:extLst>
              <a:ext uri="{FF2B5EF4-FFF2-40B4-BE49-F238E27FC236}">
                <a16:creationId xmlns:a16="http://schemas.microsoft.com/office/drawing/2014/main" id="{091933AC-BDF6-10F9-3D5F-2B9D89FD22F3}"/>
              </a:ext>
            </a:extLst>
          </p:cNvPr>
          <p:cNvSpPr/>
          <p:nvPr/>
        </p:nvSpPr>
        <p:spPr>
          <a:xfrm>
            <a:off x="4517982" y="1009179"/>
            <a:ext cx="592500" cy="52224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asellaDiTesto 8">
            <a:extLst>
              <a:ext uri="{FF2B5EF4-FFF2-40B4-BE49-F238E27FC236}">
                <a16:creationId xmlns:a16="http://schemas.microsoft.com/office/drawing/2014/main" id="{ED2D97EA-E60A-D92F-2473-03F777ECA67C}"/>
              </a:ext>
            </a:extLst>
          </p:cNvPr>
          <p:cNvSpPr txBox="1"/>
          <p:nvPr/>
        </p:nvSpPr>
        <p:spPr>
          <a:xfrm>
            <a:off x="5942612" y="1558380"/>
            <a:ext cx="1881612" cy="461665"/>
          </a:xfrm>
          <a:prstGeom prst="rect">
            <a:avLst/>
          </a:prstGeom>
          <a:noFill/>
          <a:ln w="28575">
            <a:solidFill>
              <a:srgbClr val="00B050"/>
            </a:solidFill>
          </a:ln>
        </p:spPr>
        <p:txBody>
          <a:bodyPr wrap="square" lIns="91440" tIns="45720" rIns="91440" bIns="45720" rtlCol="0" anchor="t">
            <a:spAutoFit/>
          </a:bodyPr>
          <a:lstStyle/>
          <a:p>
            <a:pPr marR="144780" lvl="0" algn="ctr" defTabSz="914400" rtl="0" eaLnBrk="1" fontAlgn="auto" latinLnBrk="0" hangingPunct="1">
              <a:lnSpc>
                <a:spcPct val="100000"/>
              </a:lnSpc>
              <a:spcBef>
                <a:spcPts val="600"/>
              </a:spcBef>
              <a:spcAft>
                <a:spcPts val="0"/>
              </a:spcAft>
              <a:buClrTx/>
              <a:buSzTx/>
              <a:tabLst>
                <a:tab pos="180340" algn="l"/>
              </a:tabLst>
              <a:defRPr/>
            </a:pPr>
            <a:r>
              <a:rPr lang="en-US" sz="2400" dirty="0">
                <a:solidFill>
                  <a:prstClr val="black"/>
                </a:solidFill>
                <a:latin typeface="Calibri" panose="020F0502020204030204"/>
                <a:cs typeface="Times New Roman"/>
              </a:rPr>
              <a:t>TOP-DOWN</a:t>
            </a:r>
            <a:endParaRPr lang="it-IT" sz="2400" dirty="0">
              <a:solidFill>
                <a:prstClr val="black"/>
              </a:solidFill>
              <a:latin typeface="Calibri" panose="020F0502020204030204"/>
              <a:cs typeface="Times New Roman"/>
            </a:endParaRPr>
          </a:p>
        </p:txBody>
      </p:sp>
      <p:sp>
        <p:nvSpPr>
          <p:cNvPr id="10" name="CasellaDiTesto 9">
            <a:extLst>
              <a:ext uri="{FF2B5EF4-FFF2-40B4-BE49-F238E27FC236}">
                <a16:creationId xmlns:a16="http://schemas.microsoft.com/office/drawing/2014/main" id="{20499E3E-2B47-06EB-9937-2AFCE4A8398E}"/>
              </a:ext>
            </a:extLst>
          </p:cNvPr>
          <p:cNvSpPr txBox="1"/>
          <p:nvPr/>
        </p:nvSpPr>
        <p:spPr>
          <a:xfrm>
            <a:off x="8995211" y="1558380"/>
            <a:ext cx="2308324" cy="461665"/>
          </a:xfrm>
          <a:prstGeom prst="rect">
            <a:avLst/>
          </a:prstGeom>
          <a:noFill/>
          <a:ln w="28575">
            <a:solidFill>
              <a:srgbClr val="0070C0"/>
            </a:solidFill>
          </a:ln>
        </p:spPr>
        <p:txBody>
          <a:bodyPr wrap="square" lIns="91440" tIns="45720" rIns="91440" bIns="45720" rtlCol="0" anchor="t">
            <a:spAutoFit/>
          </a:bodyPr>
          <a:lstStyle/>
          <a:p>
            <a:pPr marR="144780" lvl="0" algn="ctr" defTabSz="914400" rtl="0" eaLnBrk="1" fontAlgn="auto" latinLnBrk="0" hangingPunct="1">
              <a:lnSpc>
                <a:spcPct val="100000"/>
              </a:lnSpc>
              <a:spcBef>
                <a:spcPts val="600"/>
              </a:spcBef>
              <a:spcAft>
                <a:spcPts val="0"/>
              </a:spcAft>
              <a:buClrTx/>
              <a:buSzTx/>
              <a:tabLst>
                <a:tab pos="180340" algn="l"/>
              </a:tabLst>
              <a:defRPr/>
            </a:pPr>
            <a:r>
              <a:rPr lang="en-US" sz="2400" dirty="0">
                <a:solidFill>
                  <a:prstClr val="black"/>
                </a:solidFill>
                <a:latin typeface="Calibri" panose="020F0502020204030204"/>
                <a:cs typeface="Times New Roman"/>
              </a:rPr>
              <a:t>BOTTOM-UP</a:t>
            </a:r>
            <a:endParaRPr lang="it-IT" sz="2400" dirty="0">
              <a:solidFill>
                <a:prstClr val="black"/>
              </a:solidFill>
              <a:latin typeface="Calibri" panose="020F0502020204030204"/>
              <a:cs typeface="Times New Roman"/>
            </a:endParaRPr>
          </a:p>
        </p:txBody>
      </p:sp>
      <p:sp>
        <p:nvSpPr>
          <p:cNvPr id="11" name="Freccia a destra 10">
            <a:extLst>
              <a:ext uri="{FF2B5EF4-FFF2-40B4-BE49-F238E27FC236}">
                <a16:creationId xmlns:a16="http://schemas.microsoft.com/office/drawing/2014/main" id="{36E85ADE-B430-8BA3-7E2B-2306C60362B3}"/>
              </a:ext>
            </a:extLst>
          </p:cNvPr>
          <p:cNvSpPr/>
          <p:nvPr/>
        </p:nvSpPr>
        <p:spPr>
          <a:xfrm>
            <a:off x="8281358" y="1558380"/>
            <a:ext cx="301925" cy="21003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Freccia a destra 11">
            <a:extLst>
              <a:ext uri="{FF2B5EF4-FFF2-40B4-BE49-F238E27FC236}">
                <a16:creationId xmlns:a16="http://schemas.microsoft.com/office/drawing/2014/main" id="{97497156-4828-6D1D-9EC1-24F21FD06839}"/>
              </a:ext>
            </a:extLst>
          </p:cNvPr>
          <p:cNvSpPr/>
          <p:nvPr/>
        </p:nvSpPr>
        <p:spPr>
          <a:xfrm flipH="1">
            <a:off x="8281358" y="1827034"/>
            <a:ext cx="301925" cy="21003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CasellaDiTesto 4">
            <a:extLst>
              <a:ext uri="{FF2B5EF4-FFF2-40B4-BE49-F238E27FC236}">
                <a16:creationId xmlns:a16="http://schemas.microsoft.com/office/drawing/2014/main" id="{8B6A8594-A3F1-B2F2-C2D5-C8299FE1C5BF}"/>
              </a:ext>
            </a:extLst>
          </p:cNvPr>
          <p:cNvSpPr txBox="1"/>
          <p:nvPr/>
        </p:nvSpPr>
        <p:spPr>
          <a:xfrm>
            <a:off x="5690309" y="2331415"/>
            <a:ext cx="2358135" cy="307777"/>
          </a:xfrm>
          <a:prstGeom prst="rect">
            <a:avLst/>
          </a:prstGeom>
          <a:noFill/>
        </p:spPr>
        <p:txBody>
          <a:bodyPr wrap="square" lIns="91440" tIns="45720" rIns="91440" bIns="45720" rtlCol="0" anchor="t">
            <a:spAutoFit/>
          </a:bodyPr>
          <a:lstStyle/>
          <a:p>
            <a:pPr algn="ctr"/>
            <a:r>
              <a:rPr lang="en-GB" b="1" dirty="0">
                <a:solidFill>
                  <a:srgbClr val="00B050"/>
                </a:solidFill>
                <a:ea typeface="Calibri"/>
                <a:cs typeface="Calibri"/>
              </a:rPr>
              <a:t>CONCEPTUAL MODEL</a:t>
            </a:r>
          </a:p>
        </p:txBody>
      </p:sp>
      <p:cxnSp>
        <p:nvCxnSpPr>
          <p:cNvPr id="16" name="Connettore 2 15">
            <a:extLst>
              <a:ext uri="{FF2B5EF4-FFF2-40B4-BE49-F238E27FC236}">
                <a16:creationId xmlns:a16="http://schemas.microsoft.com/office/drawing/2014/main" id="{0CCD849B-37EC-C191-6E5E-C926926B3B3B}"/>
              </a:ext>
            </a:extLst>
          </p:cNvPr>
          <p:cNvCxnSpPr>
            <a:cxnSpLocks/>
          </p:cNvCxnSpPr>
          <p:nvPr/>
        </p:nvCxnSpPr>
        <p:spPr>
          <a:xfrm>
            <a:off x="6858005" y="2037069"/>
            <a:ext cx="0" cy="294346"/>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pic>
        <p:nvPicPr>
          <p:cNvPr id="18" name="Immagine 17">
            <a:extLst>
              <a:ext uri="{FF2B5EF4-FFF2-40B4-BE49-F238E27FC236}">
                <a16:creationId xmlns:a16="http://schemas.microsoft.com/office/drawing/2014/main" id="{9B7D9CB6-3948-0818-616D-6CC0353DCC4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50020" y="2700747"/>
            <a:ext cx="6148407" cy="3443729"/>
          </a:xfrm>
          <a:prstGeom prst="rect">
            <a:avLst/>
          </a:prstGeom>
          <a:noFill/>
          <a:ln>
            <a:noFill/>
          </a:ln>
        </p:spPr>
      </p:pic>
      <p:sp>
        <p:nvSpPr>
          <p:cNvPr id="20" name="CasellaDiTesto 19">
            <a:extLst>
              <a:ext uri="{FF2B5EF4-FFF2-40B4-BE49-F238E27FC236}">
                <a16:creationId xmlns:a16="http://schemas.microsoft.com/office/drawing/2014/main" id="{BFBFD64C-BE9F-0A18-82D7-B0392EB3630C}"/>
              </a:ext>
            </a:extLst>
          </p:cNvPr>
          <p:cNvSpPr txBox="1"/>
          <p:nvPr/>
        </p:nvSpPr>
        <p:spPr>
          <a:xfrm>
            <a:off x="8917724" y="2868248"/>
            <a:ext cx="2518657" cy="923330"/>
          </a:xfrm>
          <a:prstGeom prst="rect">
            <a:avLst/>
          </a:prstGeom>
          <a:noFill/>
        </p:spPr>
        <p:txBody>
          <a:bodyPr wrap="square">
            <a:spAutoFit/>
          </a:bodyPr>
          <a:lstStyle/>
          <a:p>
            <a:pPr algn="l" rtl="0" fontAlgn="base"/>
            <a:r>
              <a:rPr lang="en-US" dirty="0"/>
              <a:t>Mutually exclusive, collectively exhaustive (MECE) classes</a:t>
            </a:r>
            <a:r>
              <a:rPr lang="en-US" sz="1800" b="0" i="0" dirty="0">
                <a:solidFill>
                  <a:srgbClr val="000000"/>
                </a:solidFill>
                <a:effectLst/>
                <a:highlight>
                  <a:srgbClr val="F5F5F5"/>
                </a:highlight>
                <a:latin typeface="Calibri" panose="020F0502020204030204" pitchFamily="34" charset="0"/>
              </a:rPr>
              <a:t>​</a:t>
            </a:r>
            <a:endParaRPr lang="en-US" b="0" i="0" dirty="0">
              <a:solidFill>
                <a:srgbClr val="000000"/>
              </a:solidFill>
              <a:effectLst/>
              <a:highlight>
                <a:srgbClr val="F5F5F5"/>
              </a:highlight>
              <a:latin typeface="Arial" panose="020B0604020202020204" pitchFamily="34" charset="0"/>
            </a:endParaRPr>
          </a:p>
        </p:txBody>
      </p:sp>
      <p:sp>
        <p:nvSpPr>
          <p:cNvPr id="21" name="Rettangolo con angoli arrotondati 20">
            <a:extLst>
              <a:ext uri="{FF2B5EF4-FFF2-40B4-BE49-F238E27FC236}">
                <a16:creationId xmlns:a16="http://schemas.microsoft.com/office/drawing/2014/main" id="{CEFC1E13-1332-6308-95A6-DA867966C5A7}"/>
              </a:ext>
            </a:extLst>
          </p:cNvPr>
          <p:cNvSpPr/>
          <p:nvPr/>
        </p:nvSpPr>
        <p:spPr>
          <a:xfrm>
            <a:off x="4517982" y="2592046"/>
            <a:ext cx="6785552" cy="3791502"/>
          </a:xfrm>
          <a:prstGeom prst="roundRect">
            <a:avLst/>
          </a:prstGeom>
          <a:noFill/>
          <a:ln>
            <a:solidFill>
              <a:srgbClr val="00B05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588" name="Immagine 587">
            <a:extLst>
              <a:ext uri="{FF2B5EF4-FFF2-40B4-BE49-F238E27FC236}">
                <a16:creationId xmlns:a16="http://schemas.microsoft.com/office/drawing/2014/main" id="{73F011CD-0735-EA94-9290-DB324FDFA85A}"/>
              </a:ext>
            </a:extLst>
          </p:cNvPr>
          <p:cNvPicPr>
            <a:picLocks noChangeAspect="1"/>
          </p:cNvPicPr>
          <p:nvPr/>
        </p:nvPicPr>
        <p:blipFill>
          <a:blip r:embed="rId5"/>
          <a:stretch>
            <a:fillRect/>
          </a:stretch>
        </p:blipFill>
        <p:spPr>
          <a:xfrm>
            <a:off x="218541" y="5961582"/>
            <a:ext cx="1074259" cy="365787"/>
          </a:xfrm>
          <a:prstGeom prst="rect">
            <a:avLst/>
          </a:prstGeom>
        </p:spPr>
      </p:pic>
    </p:spTree>
    <p:extLst>
      <p:ext uri="{BB962C8B-B14F-4D97-AF65-F5344CB8AC3E}">
        <p14:creationId xmlns:p14="http://schemas.microsoft.com/office/powerpoint/2010/main" val="3004396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par>
                                <p:cTn id="36" presetID="22" presetClass="entr" presetSubtype="1"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up)">
                                      <p:cBhvr>
                                        <p:cTn id="4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12" grpId="0" animBg="1"/>
      <p:bldP spid="14" grpId="0"/>
      <p:bldP spid="20" grpId="0"/>
      <p:bldP spid="2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08">
          <a:extLst>
            <a:ext uri="{FF2B5EF4-FFF2-40B4-BE49-F238E27FC236}">
              <a16:creationId xmlns:a16="http://schemas.microsoft.com/office/drawing/2014/main" id="{3DF3FFF6-DC1D-1C2B-A46F-9EFBC7E2DF8F}"/>
            </a:ext>
          </a:extLst>
        </p:cNvPr>
        <p:cNvGrpSpPr/>
        <p:nvPr/>
      </p:nvGrpSpPr>
      <p:grpSpPr>
        <a:xfrm>
          <a:off x="0" y="0"/>
          <a:ext cx="0" cy="0"/>
          <a:chOff x="0" y="0"/>
          <a:chExt cx="0" cy="0"/>
        </a:xfrm>
      </p:grpSpPr>
      <p:pic>
        <p:nvPicPr>
          <p:cNvPr id="37" name="Immagine 36">
            <a:extLst>
              <a:ext uri="{FF2B5EF4-FFF2-40B4-BE49-F238E27FC236}">
                <a16:creationId xmlns:a16="http://schemas.microsoft.com/office/drawing/2014/main" id="{2061E313-9825-99C5-37A9-FEF916C09A7E}"/>
              </a:ext>
            </a:extLst>
          </p:cNvPr>
          <p:cNvPicPr>
            <a:picLocks noChangeAspect="1"/>
          </p:cNvPicPr>
          <p:nvPr/>
        </p:nvPicPr>
        <p:blipFill>
          <a:blip r:embed="rId3"/>
          <a:stretch>
            <a:fillRect/>
          </a:stretch>
        </p:blipFill>
        <p:spPr>
          <a:xfrm>
            <a:off x="10324649" y="5986222"/>
            <a:ext cx="1074259" cy="365787"/>
          </a:xfrm>
          <a:prstGeom prst="rect">
            <a:avLst/>
          </a:prstGeom>
        </p:spPr>
      </p:pic>
      <p:sp>
        <p:nvSpPr>
          <p:cNvPr id="611" name="Google Shape;611;p2">
            <a:extLst>
              <a:ext uri="{FF2B5EF4-FFF2-40B4-BE49-F238E27FC236}">
                <a16:creationId xmlns:a16="http://schemas.microsoft.com/office/drawing/2014/main" id="{E82595A9-60AA-F704-B52A-15F694125F85}"/>
              </a:ext>
            </a:extLst>
          </p:cNvPr>
          <p:cNvSpPr txBox="1"/>
          <p:nvPr/>
        </p:nvSpPr>
        <p:spPr>
          <a:xfrm>
            <a:off x="-884558" y="251178"/>
            <a:ext cx="10515599" cy="430887"/>
          </a:xfrm>
          <a:prstGeom prst="rect">
            <a:avLst/>
          </a:prstGeom>
          <a:noFill/>
          <a:ln>
            <a:noFill/>
          </a:ln>
        </p:spPr>
        <p:txBody>
          <a:bodyPr spcFirstLastPara="1" wrap="square" lIns="0" tIns="0" rIns="0" bIns="0" anchor="t" anchorCtr="0">
            <a:spAutoFit/>
          </a:bodyPr>
          <a:lstStyle/>
          <a:p>
            <a:pPr algn="ctr"/>
            <a:r>
              <a:rPr lang="en-US" sz="2800" b="1" dirty="0">
                <a:solidFill>
                  <a:schemeClr val="dk2"/>
                </a:solidFill>
              </a:rPr>
              <a:t>Event-based Risk Storylines and Impact Chains</a:t>
            </a:r>
            <a:endParaRPr lang="en-GB" sz="2800" b="1" cap="none" noProof="0" dirty="0">
              <a:solidFill>
                <a:schemeClr val="dk2"/>
              </a:solidFill>
              <a:latin typeface="Arial"/>
              <a:ea typeface="Arial"/>
              <a:cs typeface="Arial"/>
              <a:sym typeface="Arial"/>
            </a:endParaRPr>
          </a:p>
        </p:txBody>
      </p:sp>
      <p:sp>
        <p:nvSpPr>
          <p:cNvPr id="3" name="CasellaDiTesto 2">
            <a:extLst>
              <a:ext uri="{FF2B5EF4-FFF2-40B4-BE49-F238E27FC236}">
                <a16:creationId xmlns:a16="http://schemas.microsoft.com/office/drawing/2014/main" id="{D6E98870-9BBD-6F20-A058-DA3ED2BC8C48}"/>
              </a:ext>
            </a:extLst>
          </p:cNvPr>
          <p:cNvSpPr txBox="1"/>
          <p:nvPr/>
        </p:nvSpPr>
        <p:spPr>
          <a:xfrm>
            <a:off x="8823290" y="761978"/>
            <a:ext cx="2308324" cy="461665"/>
          </a:xfrm>
          <a:prstGeom prst="rect">
            <a:avLst/>
          </a:prstGeom>
          <a:noFill/>
          <a:ln w="28575">
            <a:solidFill>
              <a:srgbClr val="0070C0"/>
            </a:solidFill>
          </a:ln>
        </p:spPr>
        <p:txBody>
          <a:bodyPr wrap="square" lIns="91440" tIns="45720" rIns="91440" bIns="45720" rtlCol="0" anchor="t">
            <a:spAutoFit/>
          </a:bodyPr>
          <a:lstStyle/>
          <a:p>
            <a:pPr marR="144780" lvl="0" algn="ctr" defTabSz="914400" rtl="0" eaLnBrk="1" fontAlgn="auto" latinLnBrk="0" hangingPunct="1">
              <a:lnSpc>
                <a:spcPct val="100000"/>
              </a:lnSpc>
              <a:spcBef>
                <a:spcPts val="600"/>
              </a:spcBef>
              <a:spcAft>
                <a:spcPts val="0"/>
              </a:spcAft>
              <a:buClrTx/>
              <a:buSzTx/>
              <a:tabLst>
                <a:tab pos="180340" algn="l"/>
              </a:tabLst>
              <a:defRPr/>
            </a:pPr>
            <a:r>
              <a:rPr lang="en-US" sz="2400" dirty="0">
                <a:solidFill>
                  <a:prstClr val="black"/>
                </a:solidFill>
                <a:latin typeface="Calibri" panose="020F0502020204030204"/>
                <a:cs typeface="Times New Roman"/>
              </a:rPr>
              <a:t>BOTTOM-UP</a:t>
            </a:r>
            <a:endParaRPr lang="it-IT" sz="2400" dirty="0">
              <a:solidFill>
                <a:prstClr val="black"/>
              </a:solidFill>
              <a:latin typeface="Calibri" panose="020F0502020204030204"/>
              <a:cs typeface="Times New Roman"/>
            </a:endParaRPr>
          </a:p>
        </p:txBody>
      </p:sp>
      <p:pic>
        <p:nvPicPr>
          <p:cNvPr id="5" name="Immagine 78" descr="Immagine che contiene schizzo, disegno, mappa, albero&#10;&#10;Descrizione generata automaticamente">
            <a:extLst>
              <a:ext uri="{FF2B5EF4-FFF2-40B4-BE49-F238E27FC236}">
                <a16:creationId xmlns:a16="http://schemas.microsoft.com/office/drawing/2014/main" id="{4FA4456F-4D93-5FE0-D249-AF1C5C330DFF}"/>
              </a:ext>
            </a:extLst>
          </p:cNvPr>
          <p:cNvPicPr>
            <a:picLocks noChangeAspect="1"/>
          </p:cNvPicPr>
          <p:nvPr/>
        </p:nvPicPr>
        <p:blipFill rotWithShape="1">
          <a:blip r:embed="rId4">
            <a:extLst>
              <a:ext uri="{28A0092B-C50C-407E-A947-70E740481C1C}">
                <a14:useLocalDpi xmlns:a14="http://schemas.microsoft.com/office/drawing/2010/main" val="0"/>
              </a:ext>
            </a:extLst>
          </a:blip>
          <a:srcRect t="30160"/>
          <a:stretch/>
        </p:blipFill>
        <p:spPr>
          <a:xfrm>
            <a:off x="474406" y="1686080"/>
            <a:ext cx="2215883" cy="1379320"/>
          </a:xfrm>
          <a:prstGeom prst="rect">
            <a:avLst/>
          </a:prstGeom>
          <a:ln>
            <a:solidFill>
              <a:schemeClr val="tx1"/>
            </a:solidFill>
          </a:ln>
          <a:effectLst>
            <a:outerShdw blurRad="50800" dist="38100" dir="5400000" algn="t" rotWithShape="0">
              <a:prstClr val="black">
                <a:alpha val="40000"/>
              </a:prstClr>
            </a:outerShdw>
          </a:effectLst>
        </p:spPr>
      </p:pic>
      <p:sp>
        <p:nvSpPr>
          <p:cNvPr id="6" name="CasellaDiTesto 5">
            <a:extLst>
              <a:ext uri="{FF2B5EF4-FFF2-40B4-BE49-F238E27FC236}">
                <a16:creationId xmlns:a16="http://schemas.microsoft.com/office/drawing/2014/main" id="{0A54EF47-4D0D-96A6-01CB-7B486F20C245}"/>
              </a:ext>
            </a:extLst>
          </p:cNvPr>
          <p:cNvSpPr txBox="1"/>
          <p:nvPr/>
        </p:nvSpPr>
        <p:spPr>
          <a:xfrm>
            <a:off x="305954" y="979940"/>
            <a:ext cx="2583402" cy="523220"/>
          </a:xfrm>
          <a:prstGeom prst="rect">
            <a:avLst/>
          </a:prstGeom>
          <a:noFill/>
        </p:spPr>
        <p:txBody>
          <a:bodyPr wrap="square" rtlCol="0">
            <a:spAutoFit/>
          </a:bodyPr>
          <a:lstStyle/>
          <a:p>
            <a:r>
              <a:rPr lang="en-GB" sz="2800" b="1" dirty="0">
                <a:solidFill>
                  <a:srgbClr val="002060"/>
                </a:solidFill>
                <a:latin typeface="Calibri"/>
                <a:ea typeface="Calibri"/>
                <a:cs typeface="Calibri"/>
              </a:rPr>
              <a:t>STORYLINES</a:t>
            </a:r>
          </a:p>
        </p:txBody>
      </p:sp>
      <p:sp>
        <p:nvSpPr>
          <p:cNvPr id="13" name="CasellaDiTesto 12">
            <a:extLst>
              <a:ext uri="{FF2B5EF4-FFF2-40B4-BE49-F238E27FC236}">
                <a16:creationId xmlns:a16="http://schemas.microsoft.com/office/drawing/2014/main" id="{7E22EBFA-9357-5E31-D0BB-D19420BD361F}"/>
              </a:ext>
            </a:extLst>
          </p:cNvPr>
          <p:cNvSpPr txBox="1"/>
          <p:nvPr/>
        </p:nvSpPr>
        <p:spPr>
          <a:xfrm>
            <a:off x="2921335" y="1311442"/>
            <a:ext cx="1760958" cy="523220"/>
          </a:xfrm>
          <a:prstGeom prst="rect">
            <a:avLst/>
          </a:prstGeom>
          <a:noFill/>
        </p:spPr>
        <p:txBody>
          <a:bodyPr wrap="square" rtlCol="0">
            <a:spAutoFit/>
          </a:bodyPr>
          <a:lstStyle/>
          <a:p>
            <a:r>
              <a:rPr lang="en-AU" u="sng" dirty="0"/>
              <a:t>Staged at Urban Context </a:t>
            </a:r>
          </a:p>
        </p:txBody>
      </p:sp>
      <p:pic>
        <p:nvPicPr>
          <p:cNvPr id="15" name="Immagine 14">
            <a:extLst>
              <a:ext uri="{FF2B5EF4-FFF2-40B4-BE49-F238E27FC236}">
                <a16:creationId xmlns:a16="http://schemas.microsoft.com/office/drawing/2014/main" id="{56F599D7-7B3C-78CF-A9DE-7AF208A48553}"/>
              </a:ext>
            </a:extLst>
          </p:cNvPr>
          <p:cNvPicPr>
            <a:picLocks noChangeAspect="1"/>
          </p:cNvPicPr>
          <p:nvPr/>
        </p:nvPicPr>
        <p:blipFill>
          <a:blip r:embed="rId5"/>
          <a:stretch>
            <a:fillRect/>
          </a:stretch>
        </p:blipFill>
        <p:spPr>
          <a:xfrm>
            <a:off x="2114665" y="1984708"/>
            <a:ext cx="2129677" cy="1393407"/>
          </a:xfrm>
          <a:prstGeom prst="rect">
            <a:avLst/>
          </a:prstGeom>
          <a:ln w="38100">
            <a:solidFill>
              <a:schemeClr val="accent4"/>
            </a:solidFill>
          </a:ln>
        </p:spPr>
      </p:pic>
      <p:sp>
        <p:nvSpPr>
          <p:cNvPr id="17" name="Rectangle 12">
            <a:extLst>
              <a:ext uri="{FF2B5EF4-FFF2-40B4-BE49-F238E27FC236}">
                <a16:creationId xmlns:a16="http://schemas.microsoft.com/office/drawing/2014/main" id="{1348C490-8017-679F-B4E3-AF238DF7EBDF}"/>
              </a:ext>
            </a:extLst>
          </p:cNvPr>
          <p:cNvSpPr/>
          <p:nvPr/>
        </p:nvSpPr>
        <p:spPr>
          <a:xfrm>
            <a:off x="1366314" y="2414451"/>
            <a:ext cx="276225" cy="179124"/>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21">
            <a:extLst>
              <a:ext uri="{FF2B5EF4-FFF2-40B4-BE49-F238E27FC236}">
                <a16:creationId xmlns:a16="http://schemas.microsoft.com/office/drawing/2014/main" id="{9C8E53B2-BB5D-A2A2-E47C-623E012FEC3C}"/>
              </a:ext>
            </a:extLst>
          </p:cNvPr>
          <p:cNvGrpSpPr/>
          <p:nvPr/>
        </p:nvGrpSpPr>
        <p:grpSpPr>
          <a:xfrm>
            <a:off x="131259" y="3279767"/>
            <a:ext cx="1891552" cy="741738"/>
            <a:chOff x="5641389" y="2133273"/>
            <a:chExt cx="2739307" cy="1224755"/>
          </a:xfrm>
        </p:grpSpPr>
        <p:pic>
          <p:nvPicPr>
            <p:cNvPr id="22" name="Picture 17" descr="A picture containing graphics, design, silhouette&#10;&#10;Description automatically generated">
              <a:extLst>
                <a:ext uri="{FF2B5EF4-FFF2-40B4-BE49-F238E27FC236}">
                  <a16:creationId xmlns:a16="http://schemas.microsoft.com/office/drawing/2014/main" id="{EF09B918-2B29-0065-4C03-BB05C2D7C47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41389" y="2278252"/>
              <a:ext cx="1032395" cy="1079776"/>
            </a:xfrm>
            <a:prstGeom prst="rect">
              <a:avLst/>
            </a:prstGeom>
          </p:spPr>
        </p:pic>
        <p:pic>
          <p:nvPicPr>
            <p:cNvPr id="23" name="Picture 19" descr="A picture containing clipart, graphics, sketch, stencil&#10;&#10;Description automatically generated">
              <a:extLst>
                <a:ext uri="{FF2B5EF4-FFF2-40B4-BE49-F238E27FC236}">
                  <a16:creationId xmlns:a16="http://schemas.microsoft.com/office/drawing/2014/main" id="{077553D5-0883-9081-2A08-D02425F159E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59353" y="2133273"/>
              <a:ext cx="1121343" cy="1121343"/>
            </a:xfrm>
            <a:prstGeom prst="rect">
              <a:avLst/>
            </a:prstGeom>
          </p:spPr>
        </p:pic>
        <p:sp>
          <p:nvSpPr>
            <p:cNvPr id="24" name="Arrow: Right 20">
              <a:extLst>
                <a:ext uri="{FF2B5EF4-FFF2-40B4-BE49-F238E27FC236}">
                  <a16:creationId xmlns:a16="http://schemas.microsoft.com/office/drawing/2014/main" id="{C5ED4293-6562-A8D6-53FF-D96DB4666E2B}"/>
                </a:ext>
              </a:extLst>
            </p:cNvPr>
            <p:cNvSpPr/>
            <p:nvPr/>
          </p:nvSpPr>
          <p:spPr>
            <a:xfrm>
              <a:off x="6757512" y="2617076"/>
              <a:ext cx="393144" cy="55856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25" name="CasellaDiTesto 24">
            <a:extLst>
              <a:ext uri="{FF2B5EF4-FFF2-40B4-BE49-F238E27FC236}">
                <a16:creationId xmlns:a16="http://schemas.microsoft.com/office/drawing/2014/main" id="{2A85E791-3863-283F-6BCD-A500C75E6398}"/>
              </a:ext>
            </a:extLst>
          </p:cNvPr>
          <p:cNvSpPr txBox="1"/>
          <p:nvPr/>
        </p:nvSpPr>
        <p:spPr>
          <a:xfrm>
            <a:off x="2011080" y="3489541"/>
            <a:ext cx="2207544" cy="830997"/>
          </a:xfrm>
          <a:prstGeom prst="rect">
            <a:avLst/>
          </a:prstGeom>
          <a:noFill/>
        </p:spPr>
        <p:txBody>
          <a:bodyPr wrap="square">
            <a:spAutoFit/>
          </a:bodyPr>
          <a:lstStyle/>
          <a:p>
            <a:pPr algn="ctr"/>
            <a:r>
              <a:rPr lang="it-IT" sz="1600" i="1" dirty="0">
                <a:cs typeface="Arial"/>
              </a:rPr>
              <a:t>​Multi-hazard, multi-risk </a:t>
            </a:r>
            <a:r>
              <a:rPr lang="it-IT" sz="1600" b="1" i="1" dirty="0" err="1">
                <a:solidFill>
                  <a:srgbClr val="FF0000"/>
                </a:solidFill>
                <a:cs typeface="Arial"/>
              </a:rPr>
              <a:t>narratives</a:t>
            </a:r>
            <a:r>
              <a:rPr lang="it-IT" sz="1600" i="1" dirty="0">
                <a:cs typeface="Arial"/>
              </a:rPr>
              <a:t> of </a:t>
            </a:r>
            <a:r>
              <a:rPr lang="it-IT" sz="1600" i="1" dirty="0" err="1">
                <a:cs typeface="Arial"/>
              </a:rPr>
              <a:t>disaster</a:t>
            </a:r>
            <a:r>
              <a:rPr lang="it-IT" sz="1600" i="1" dirty="0">
                <a:cs typeface="Arial"/>
              </a:rPr>
              <a:t> events</a:t>
            </a:r>
          </a:p>
        </p:txBody>
      </p:sp>
      <p:pic>
        <p:nvPicPr>
          <p:cNvPr id="26" name="Picture 11" descr="A picture containing text, diagram, plan, parallel&#10;&#10;Description automatically generated">
            <a:extLst>
              <a:ext uri="{FF2B5EF4-FFF2-40B4-BE49-F238E27FC236}">
                <a16:creationId xmlns:a16="http://schemas.microsoft.com/office/drawing/2014/main" id="{50003FCA-DB03-58C1-86DF-F6FD9F24C219}"/>
              </a:ext>
            </a:extLst>
          </p:cNvPr>
          <p:cNvPicPr>
            <a:picLocks noChangeAspect="1"/>
          </p:cNvPicPr>
          <p:nvPr/>
        </p:nvPicPr>
        <p:blipFill>
          <a:blip r:embed="rId8">
            <a:extLst>
              <a:ext uri="{28A0092B-C50C-407E-A947-70E740481C1C}">
                <a14:useLocalDpi xmlns:a14="http://schemas.microsoft.com/office/drawing/2010/main" val="0"/>
              </a:ext>
            </a:extLst>
          </a:blip>
          <a:srcRect t="5687"/>
          <a:stretch>
            <a:fillRect/>
          </a:stretch>
        </p:blipFill>
        <p:spPr>
          <a:xfrm>
            <a:off x="4747562" y="1951073"/>
            <a:ext cx="6829061" cy="3592407"/>
          </a:xfrm>
          <a:prstGeom prst="rect">
            <a:avLst/>
          </a:prstGeom>
        </p:spPr>
      </p:pic>
      <p:sp>
        <p:nvSpPr>
          <p:cNvPr id="28" name="CasellaDiTesto 27">
            <a:extLst>
              <a:ext uri="{FF2B5EF4-FFF2-40B4-BE49-F238E27FC236}">
                <a16:creationId xmlns:a16="http://schemas.microsoft.com/office/drawing/2014/main" id="{7E1BC445-4672-C844-20F4-867E70E0FA13}"/>
              </a:ext>
            </a:extLst>
          </p:cNvPr>
          <p:cNvSpPr txBox="1"/>
          <p:nvPr/>
        </p:nvSpPr>
        <p:spPr>
          <a:xfrm>
            <a:off x="4910070" y="996365"/>
            <a:ext cx="2696531" cy="523220"/>
          </a:xfrm>
          <a:prstGeom prst="rect">
            <a:avLst/>
          </a:prstGeom>
          <a:noFill/>
        </p:spPr>
        <p:txBody>
          <a:bodyPr wrap="square">
            <a:spAutoFit/>
          </a:bodyPr>
          <a:lstStyle/>
          <a:p>
            <a:r>
              <a:rPr lang="en-GB" sz="2800" b="1" dirty="0">
                <a:solidFill>
                  <a:srgbClr val="FF0000"/>
                </a:solidFill>
                <a:latin typeface="Calibri"/>
                <a:ea typeface="Calibri"/>
                <a:cs typeface="Calibri"/>
              </a:rPr>
              <a:t>IMPACT-CHAINS</a:t>
            </a:r>
            <a:endParaRPr lang="en-GB" sz="1800" dirty="0">
              <a:cs typeface="Arial"/>
            </a:endParaRPr>
          </a:p>
        </p:txBody>
      </p:sp>
      <p:sp>
        <p:nvSpPr>
          <p:cNvPr id="29" name="Freccia a destra 28">
            <a:extLst>
              <a:ext uri="{FF2B5EF4-FFF2-40B4-BE49-F238E27FC236}">
                <a16:creationId xmlns:a16="http://schemas.microsoft.com/office/drawing/2014/main" id="{C0426C13-1BE5-14E2-4582-12077A52C05F}"/>
              </a:ext>
            </a:extLst>
          </p:cNvPr>
          <p:cNvSpPr/>
          <p:nvPr/>
        </p:nvSpPr>
        <p:spPr>
          <a:xfrm>
            <a:off x="4234613" y="3916005"/>
            <a:ext cx="496960" cy="30178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Immagine 31" descr="Immagine che contiene vestiti, persona, muro, lavagna&#10;&#10;Descrizione generata automaticamente">
            <a:extLst>
              <a:ext uri="{FF2B5EF4-FFF2-40B4-BE49-F238E27FC236}">
                <a16:creationId xmlns:a16="http://schemas.microsoft.com/office/drawing/2014/main" id="{8D53C7C0-3964-7023-018F-DDC424D6927E}"/>
              </a:ext>
            </a:extLst>
          </p:cNvPr>
          <p:cNvPicPr>
            <a:picLocks noChangeAspect="1"/>
          </p:cNvPicPr>
          <p:nvPr/>
        </p:nvPicPr>
        <p:blipFill rotWithShape="1">
          <a:blip r:embed="rId9"/>
          <a:srcRect l="4853" r="15882" b="327"/>
          <a:stretch/>
        </p:blipFill>
        <p:spPr>
          <a:xfrm>
            <a:off x="2321277" y="4915096"/>
            <a:ext cx="2028109" cy="1256767"/>
          </a:xfrm>
          <a:prstGeom prst="rect">
            <a:avLst/>
          </a:prstGeom>
        </p:spPr>
      </p:pic>
      <p:pic>
        <p:nvPicPr>
          <p:cNvPr id="33" name="Immagine 32" descr="Immagine che contiene vestiti, interno, arredo, sedia&#10;&#10;Descrizione generata automaticamente">
            <a:extLst>
              <a:ext uri="{FF2B5EF4-FFF2-40B4-BE49-F238E27FC236}">
                <a16:creationId xmlns:a16="http://schemas.microsoft.com/office/drawing/2014/main" id="{53252830-74BF-5DA9-A595-08F88BC4D193}"/>
              </a:ext>
            </a:extLst>
          </p:cNvPr>
          <p:cNvPicPr>
            <a:picLocks noChangeAspect="1"/>
          </p:cNvPicPr>
          <p:nvPr/>
        </p:nvPicPr>
        <p:blipFill rotWithShape="1">
          <a:blip r:embed="rId10"/>
          <a:srcRect t="6369" r="21292" b="19427"/>
          <a:stretch/>
        </p:blipFill>
        <p:spPr>
          <a:xfrm>
            <a:off x="439520" y="4915097"/>
            <a:ext cx="1775989" cy="1256768"/>
          </a:xfrm>
          <a:prstGeom prst="rect">
            <a:avLst/>
          </a:prstGeom>
        </p:spPr>
      </p:pic>
      <p:sp>
        <p:nvSpPr>
          <p:cNvPr id="34" name="CasellaDiTesto 33">
            <a:extLst>
              <a:ext uri="{FF2B5EF4-FFF2-40B4-BE49-F238E27FC236}">
                <a16:creationId xmlns:a16="http://schemas.microsoft.com/office/drawing/2014/main" id="{C50BF41F-484C-82C8-AA4A-592970E8E516}"/>
              </a:ext>
            </a:extLst>
          </p:cNvPr>
          <p:cNvSpPr txBox="1"/>
          <p:nvPr/>
        </p:nvSpPr>
        <p:spPr>
          <a:xfrm>
            <a:off x="133426" y="4497934"/>
            <a:ext cx="4927891" cy="369332"/>
          </a:xfrm>
          <a:prstGeom prst="rect">
            <a:avLst/>
          </a:prstGeom>
          <a:noFill/>
        </p:spPr>
        <p:txBody>
          <a:bodyPr wrap="square" rtlCol="0">
            <a:spAutoFit/>
          </a:bodyPr>
          <a:lstStyle/>
          <a:p>
            <a:r>
              <a:rPr lang="en-GB" b="1" dirty="0">
                <a:solidFill>
                  <a:srgbClr val="0070C0"/>
                </a:solidFill>
              </a:rPr>
              <a:t>Collaborative approach to develop risk-storylines</a:t>
            </a:r>
          </a:p>
        </p:txBody>
      </p:sp>
      <p:sp>
        <p:nvSpPr>
          <p:cNvPr id="36" name="CasellaDiTesto 35">
            <a:extLst>
              <a:ext uri="{FF2B5EF4-FFF2-40B4-BE49-F238E27FC236}">
                <a16:creationId xmlns:a16="http://schemas.microsoft.com/office/drawing/2014/main" id="{2DC27068-FD84-E27D-4368-1037FD3B2736}"/>
              </a:ext>
            </a:extLst>
          </p:cNvPr>
          <p:cNvSpPr txBox="1"/>
          <p:nvPr/>
        </p:nvSpPr>
        <p:spPr>
          <a:xfrm>
            <a:off x="5233845" y="5624579"/>
            <a:ext cx="5848710" cy="646331"/>
          </a:xfrm>
          <a:prstGeom prst="rect">
            <a:avLst/>
          </a:prstGeom>
          <a:noFill/>
        </p:spPr>
        <p:txBody>
          <a:bodyPr wrap="square">
            <a:spAutoFit/>
          </a:bodyPr>
          <a:lstStyle/>
          <a:p>
            <a:r>
              <a:rPr lang="en-GB" sz="1800" b="1" dirty="0">
                <a:cs typeface="Arial"/>
              </a:rPr>
              <a:t>STRUCTURED CONCEPTUAL REPRESENTATION</a:t>
            </a:r>
            <a:r>
              <a:rPr lang="en-GB" sz="1800" b="1" dirty="0"/>
              <a:t> </a:t>
            </a:r>
          </a:p>
          <a:p>
            <a:r>
              <a:rPr lang="en-GB" sz="1800" dirty="0"/>
              <a:t>supporting the Storyline</a:t>
            </a:r>
            <a:endParaRPr lang="it-IT" sz="1800" dirty="0"/>
          </a:p>
        </p:txBody>
      </p:sp>
    </p:spTree>
    <p:extLst>
      <p:ext uri="{BB962C8B-B14F-4D97-AF65-F5344CB8AC3E}">
        <p14:creationId xmlns:p14="http://schemas.microsoft.com/office/powerpoint/2010/main" val="930292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10" presetClass="entr" presetSubtype="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10" presetClass="entr" presetSubtype="0"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par>
                                <p:cTn id="33" presetID="10" presetClass="entr" presetSubtype="0"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ipe(left)">
                                      <p:cBhvr>
                                        <p:cTn id="5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13" grpId="0"/>
      <p:bldP spid="17" grpId="0" animBg="1"/>
      <p:bldP spid="25" grpId="0"/>
      <p:bldP spid="28" grpId="0"/>
      <p:bldP spid="29" grpId="0" animBg="1"/>
      <p:bldP spid="34" grpId="0"/>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08">
          <a:extLst>
            <a:ext uri="{FF2B5EF4-FFF2-40B4-BE49-F238E27FC236}">
              <a16:creationId xmlns:a16="http://schemas.microsoft.com/office/drawing/2014/main" id="{45BCEF0E-850C-D59D-00D2-43C41E2CFC03}"/>
            </a:ext>
          </a:extLst>
        </p:cNvPr>
        <p:cNvGrpSpPr/>
        <p:nvPr/>
      </p:nvGrpSpPr>
      <p:grpSpPr>
        <a:xfrm>
          <a:off x="0" y="0"/>
          <a:ext cx="0" cy="0"/>
          <a:chOff x="0" y="0"/>
          <a:chExt cx="0" cy="0"/>
        </a:xfrm>
      </p:grpSpPr>
      <p:sp>
        <p:nvSpPr>
          <p:cNvPr id="611" name="Google Shape;611;p2">
            <a:extLst>
              <a:ext uri="{FF2B5EF4-FFF2-40B4-BE49-F238E27FC236}">
                <a16:creationId xmlns:a16="http://schemas.microsoft.com/office/drawing/2014/main" id="{414C5173-9A15-11C9-3203-F39D9C11BE38}"/>
              </a:ext>
            </a:extLst>
          </p:cNvPr>
          <p:cNvSpPr txBox="1"/>
          <p:nvPr/>
        </p:nvSpPr>
        <p:spPr>
          <a:xfrm>
            <a:off x="0" y="278072"/>
            <a:ext cx="10515599" cy="430887"/>
          </a:xfrm>
          <a:prstGeom prst="rect">
            <a:avLst/>
          </a:prstGeom>
          <a:noFill/>
          <a:ln>
            <a:noFill/>
          </a:ln>
        </p:spPr>
        <p:txBody>
          <a:bodyPr spcFirstLastPara="1" wrap="square" lIns="0" tIns="0" rIns="0" bIns="0" anchor="t" anchorCtr="0">
            <a:spAutoFit/>
          </a:bodyPr>
          <a:lstStyle/>
          <a:p>
            <a:pPr algn="ctr"/>
            <a:r>
              <a:rPr lang="en-US" sz="2800" b="1" dirty="0">
                <a:solidFill>
                  <a:schemeClr val="dk2"/>
                </a:solidFill>
              </a:rPr>
              <a:t>Virtual Testbed for simulations in Multi-Risk framework </a:t>
            </a:r>
            <a:endParaRPr lang="en-GB" sz="2800" b="1" cap="none" noProof="0" dirty="0">
              <a:solidFill>
                <a:schemeClr val="dk2"/>
              </a:solidFill>
              <a:latin typeface="Arial"/>
              <a:ea typeface="Arial"/>
              <a:cs typeface="Arial"/>
              <a:sym typeface="Arial"/>
            </a:endParaRPr>
          </a:p>
        </p:txBody>
      </p:sp>
      <p:pic>
        <p:nvPicPr>
          <p:cNvPr id="2" name="Immagine 1" descr="Immagine che contiene mappa, testo&#10;&#10;Il contenuto generato dall'IA potrebbe non essere corretto.">
            <a:extLst>
              <a:ext uri="{FF2B5EF4-FFF2-40B4-BE49-F238E27FC236}">
                <a16:creationId xmlns:a16="http://schemas.microsoft.com/office/drawing/2014/main" id="{C00311A1-FFFA-F1DB-53FA-A477CA21E408}"/>
              </a:ext>
            </a:extLst>
          </p:cNvPr>
          <p:cNvPicPr>
            <a:picLocks noChangeAspect="1"/>
          </p:cNvPicPr>
          <p:nvPr/>
        </p:nvPicPr>
        <p:blipFill>
          <a:blip r:embed="rId3">
            <a:extLst>
              <a:ext uri="{28A0092B-C50C-407E-A947-70E740481C1C}">
                <a14:useLocalDpi xmlns:a14="http://schemas.microsoft.com/office/drawing/2010/main" val="0"/>
              </a:ext>
            </a:extLst>
          </a:blip>
          <a:srcRect l="7766" t="1641" r="27117" b="3364"/>
          <a:stretch>
            <a:fillRect/>
          </a:stretch>
        </p:blipFill>
        <p:spPr>
          <a:xfrm>
            <a:off x="532265" y="1822220"/>
            <a:ext cx="4078025" cy="4201542"/>
          </a:xfrm>
          <a:prstGeom prst="rect">
            <a:avLst/>
          </a:prstGeom>
          <a:ln w="28575">
            <a:solidFill>
              <a:srgbClr val="FF0000"/>
            </a:solidFill>
          </a:ln>
        </p:spPr>
      </p:pic>
      <p:sp>
        <p:nvSpPr>
          <p:cNvPr id="7" name="CasellaDiTesto 6">
            <a:extLst>
              <a:ext uri="{FF2B5EF4-FFF2-40B4-BE49-F238E27FC236}">
                <a16:creationId xmlns:a16="http://schemas.microsoft.com/office/drawing/2014/main" id="{741FBCB6-1C30-0136-D2D9-34268F0B426E}"/>
              </a:ext>
            </a:extLst>
          </p:cNvPr>
          <p:cNvSpPr txBox="1"/>
          <p:nvPr/>
        </p:nvSpPr>
        <p:spPr>
          <a:xfrm>
            <a:off x="259977" y="838821"/>
            <a:ext cx="4350313" cy="830997"/>
          </a:xfrm>
          <a:prstGeom prst="rect">
            <a:avLst/>
          </a:prstGeom>
          <a:noFill/>
        </p:spPr>
        <p:txBody>
          <a:bodyPr wrap="square">
            <a:spAutoFit/>
          </a:bodyPr>
          <a:lstStyle/>
          <a:p>
            <a:pPr algn="just"/>
            <a:r>
              <a:rPr lang="en-GB" sz="2400" b="1" noProof="0" dirty="0">
                <a:solidFill>
                  <a:srgbClr val="FF0000"/>
                </a:solidFill>
                <a:latin typeface="Calibri" panose="020F0502020204030204" pitchFamily="34" charset="0"/>
                <a:ea typeface="Calibri" panose="020F0502020204030204" pitchFamily="34" charset="0"/>
                <a:cs typeface="Times New Roman" panose="02020603050405020304" pitchFamily="18" charset="0"/>
                <a:sym typeface="Calibri"/>
              </a:rPr>
              <a:t>IMMAGINARY </a:t>
            </a:r>
            <a:r>
              <a:rPr lang="en-GB" sz="2400" noProof="0" dirty="0">
                <a:latin typeface="Calibri" panose="020F0502020204030204" pitchFamily="34" charset="0"/>
                <a:ea typeface="Calibri" panose="020F0502020204030204" pitchFamily="34" charset="0"/>
                <a:cs typeface="Times New Roman" panose="02020603050405020304" pitchFamily="18" charset="0"/>
                <a:sym typeface="Calibri"/>
              </a:rPr>
              <a:t>but</a:t>
            </a:r>
            <a:r>
              <a:rPr lang="en-GB" sz="2400" b="1" noProof="0" dirty="0">
                <a:solidFill>
                  <a:srgbClr val="FF0000"/>
                </a:solidFill>
                <a:latin typeface="Calibri" panose="020F0502020204030204" pitchFamily="34" charset="0"/>
                <a:ea typeface="Calibri" panose="020F0502020204030204" pitchFamily="34" charset="0"/>
                <a:cs typeface="Times New Roman" panose="02020603050405020304" pitchFamily="18" charset="0"/>
                <a:sym typeface="Calibri"/>
              </a:rPr>
              <a:t> REALISTIC</a:t>
            </a:r>
          </a:p>
          <a:p>
            <a:pPr algn="just"/>
            <a:r>
              <a:rPr lang="en-GB" sz="2400" noProof="0" dirty="0">
                <a:solidFill>
                  <a:schemeClr val="bg2"/>
                </a:solidFill>
                <a:latin typeface="Calibri" panose="020F0502020204030204" pitchFamily="34" charset="0"/>
                <a:ea typeface="Calibri" panose="020F0502020204030204" pitchFamily="34" charset="0"/>
                <a:cs typeface="Times New Roman" panose="02020603050405020304" pitchFamily="18" charset="0"/>
                <a:sym typeface="Calibri"/>
              </a:rPr>
              <a:t>merging real urban parts</a:t>
            </a:r>
          </a:p>
        </p:txBody>
      </p:sp>
      <p:pic>
        <p:nvPicPr>
          <p:cNvPr id="8" name="Immagine 7">
            <a:extLst>
              <a:ext uri="{FF2B5EF4-FFF2-40B4-BE49-F238E27FC236}">
                <a16:creationId xmlns:a16="http://schemas.microsoft.com/office/drawing/2014/main" id="{AA5B8D21-38D9-1C5F-B265-AAF4F73DAA6F}"/>
              </a:ext>
            </a:extLst>
          </p:cNvPr>
          <p:cNvPicPr>
            <a:picLocks noChangeAspect="1"/>
          </p:cNvPicPr>
          <p:nvPr/>
        </p:nvPicPr>
        <p:blipFill>
          <a:blip r:embed="rId4"/>
          <a:stretch>
            <a:fillRect/>
          </a:stretch>
        </p:blipFill>
        <p:spPr>
          <a:xfrm>
            <a:off x="1714351" y="2035480"/>
            <a:ext cx="877925" cy="1009614"/>
          </a:xfrm>
          <a:prstGeom prst="rect">
            <a:avLst/>
          </a:prstGeom>
          <a:ln>
            <a:solidFill>
              <a:srgbClr val="FF0000"/>
            </a:solidFill>
          </a:ln>
        </p:spPr>
      </p:pic>
      <p:pic>
        <p:nvPicPr>
          <p:cNvPr id="9" name="Immagine 8">
            <a:extLst>
              <a:ext uri="{FF2B5EF4-FFF2-40B4-BE49-F238E27FC236}">
                <a16:creationId xmlns:a16="http://schemas.microsoft.com/office/drawing/2014/main" id="{F5EFB310-8600-A6D1-F42E-1179F8A5BB4F}"/>
              </a:ext>
            </a:extLst>
          </p:cNvPr>
          <p:cNvPicPr>
            <a:picLocks noChangeAspect="1"/>
          </p:cNvPicPr>
          <p:nvPr/>
        </p:nvPicPr>
        <p:blipFill>
          <a:blip r:embed="rId5"/>
          <a:stretch>
            <a:fillRect/>
          </a:stretch>
        </p:blipFill>
        <p:spPr>
          <a:xfrm rot="2671190">
            <a:off x="3062602" y="3938814"/>
            <a:ext cx="1047804" cy="635033"/>
          </a:xfrm>
          <a:prstGeom prst="rect">
            <a:avLst/>
          </a:prstGeom>
          <a:ln>
            <a:solidFill>
              <a:srgbClr val="FF0000"/>
            </a:solidFill>
          </a:ln>
        </p:spPr>
      </p:pic>
      <p:grpSp>
        <p:nvGrpSpPr>
          <p:cNvPr id="11" name="Gruppo 10">
            <a:extLst>
              <a:ext uri="{FF2B5EF4-FFF2-40B4-BE49-F238E27FC236}">
                <a16:creationId xmlns:a16="http://schemas.microsoft.com/office/drawing/2014/main" id="{611840E7-4B02-907D-BDDC-5C0E4313BC2B}"/>
              </a:ext>
            </a:extLst>
          </p:cNvPr>
          <p:cNvGrpSpPr/>
          <p:nvPr/>
        </p:nvGrpSpPr>
        <p:grpSpPr>
          <a:xfrm rot="1217984">
            <a:off x="206242" y="4427725"/>
            <a:ext cx="1177117" cy="1056066"/>
            <a:chOff x="2763141" y="5548221"/>
            <a:chExt cx="1177117" cy="1056066"/>
          </a:xfrm>
        </p:grpSpPr>
        <p:pic>
          <p:nvPicPr>
            <p:cNvPr id="12" name="Immagine 11">
              <a:extLst>
                <a:ext uri="{FF2B5EF4-FFF2-40B4-BE49-F238E27FC236}">
                  <a16:creationId xmlns:a16="http://schemas.microsoft.com/office/drawing/2014/main" id="{96DD0AE6-60A5-241D-8262-B9A8F6709FBE}"/>
                </a:ext>
              </a:extLst>
            </p:cNvPr>
            <p:cNvPicPr>
              <a:picLocks noChangeAspect="1"/>
            </p:cNvPicPr>
            <p:nvPr/>
          </p:nvPicPr>
          <p:blipFill>
            <a:blip r:embed="rId6"/>
            <a:stretch>
              <a:fillRect/>
            </a:stretch>
          </p:blipFill>
          <p:spPr>
            <a:xfrm>
              <a:off x="2763141" y="5548221"/>
              <a:ext cx="1177117" cy="1056066"/>
            </a:xfrm>
            <a:prstGeom prst="rect">
              <a:avLst/>
            </a:prstGeom>
            <a:ln>
              <a:solidFill>
                <a:srgbClr val="FF0000"/>
              </a:solidFill>
            </a:ln>
          </p:spPr>
        </p:pic>
        <p:sp>
          <p:nvSpPr>
            <p:cNvPr id="14" name="Rettangolo 13">
              <a:extLst>
                <a:ext uri="{FF2B5EF4-FFF2-40B4-BE49-F238E27FC236}">
                  <a16:creationId xmlns:a16="http://schemas.microsoft.com/office/drawing/2014/main" id="{367A8224-1BEC-AE2B-BB25-BAA1733B3C8A}"/>
                </a:ext>
              </a:extLst>
            </p:cNvPr>
            <p:cNvSpPr/>
            <p:nvPr/>
          </p:nvSpPr>
          <p:spPr>
            <a:xfrm>
              <a:off x="3163808" y="5630418"/>
              <a:ext cx="775855" cy="28960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grpSp>
      <p:cxnSp>
        <p:nvCxnSpPr>
          <p:cNvPr id="18" name="Connettore 2 17">
            <a:extLst>
              <a:ext uri="{FF2B5EF4-FFF2-40B4-BE49-F238E27FC236}">
                <a16:creationId xmlns:a16="http://schemas.microsoft.com/office/drawing/2014/main" id="{1E071AD6-F2D5-2557-7E4A-8423894E4602}"/>
              </a:ext>
            </a:extLst>
          </p:cNvPr>
          <p:cNvCxnSpPr>
            <a:cxnSpLocks/>
            <a:stCxn id="8" idx="2"/>
          </p:cNvCxnSpPr>
          <p:nvPr/>
        </p:nvCxnSpPr>
        <p:spPr>
          <a:xfrm flipH="1">
            <a:off x="1900518" y="3045094"/>
            <a:ext cx="252796" cy="298747"/>
          </a:xfrm>
          <a:prstGeom prst="straightConnector1">
            <a:avLst/>
          </a:prstGeom>
          <a:ln w="28575">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1" name="Connettore 2 20">
            <a:extLst>
              <a:ext uri="{FF2B5EF4-FFF2-40B4-BE49-F238E27FC236}">
                <a16:creationId xmlns:a16="http://schemas.microsoft.com/office/drawing/2014/main" id="{ACD4EC8C-2B14-E791-018C-6848A638F9E4}"/>
              </a:ext>
            </a:extLst>
          </p:cNvPr>
          <p:cNvCxnSpPr>
            <a:cxnSpLocks/>
            <a:stCxn id="9" idx="2"/>
          </p:cNvCxnSpPr>
          <p:nvPr/>
        </p:nvCxnSpPr>
        <p:spPr>
          <a:xfrm flipH="1" flipV="1">
            <a:off x="2474259" y="4256330"/>
            <a:ext cx="889616" cy="226392"/>
          </a:xfrm>
          <a:prstGeom prst="straightConnector1">
            <a:avLst/>
          </a:prstGeom>
          <a:ln w="28575">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1" name="Connettore 2 30">
            <a:extLst>
              <a:ext uri="{FF2B5EF4-FFF2-40B4-BE49-F238E27FC236}">
                <a16:creationId xmlns:a16="http://schemas.microsoft.com/office/drawing/2014/main" id="{CD310846-FDE6-5B46-A8CB-C0CB5F70E852}"/>
              </a:ext>
            </a:extLst>
          </p:cNvPr>
          <p:cNvCxnSpPr>
            <a:cxnSpLocks/>
            <a:stCxn id="12" idx="3"/>
          </p:cNvCxnSpPr>
          <p:nvPr/>
        </p:nvCxnSpPr>
        <p:spPr>
          <a:xfrm>
            <a:off x="1346804" y="5159947"/>
            <a:ext cx="401482" cy="42"/>
          </a:xfrm>
          <a:prstGeom prst="straightConnector1">
            <a:avLst/>
          </a:prstGeom>
          <a:ln w="28575">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1" name="CasellaDiTesto 40">
            <a:extLst>
              <a:ext uri="{FF2B5EF4-FFF2-40B4-BE49-F238E27FC236}">
                <a16:creationId xmlns:a16="http://schemas.microsoft.com/office/drawing/2014/main" id="{DB7ACDD2-C755-2A96-A7AD-DE9021888904}"/>
              </a:ext>
            </a:extLst>
          </p:cNvPr>
          <p:cNvSpPr txBox="1"/>
          <p:nvPr/>
        </p:nvSpPr>
        <p:spPr>
          <a:xfrm>
            <a:off x="6472518" y="918764"/>
            <a:ext cx="4473388" cy="461665"/>
          </a:xfrm>
          <a:prstGeom prst="rect">
            <a:avLst/>
          </a:prstGeom>
          <a:noFill/>
        </p:spPr>
        <p:txBody>
          <a:bodyPr wrap="square">
            <a:spAutoFit/>
          </a:bodyPr>
          <a:lstStyle/>
          <a:p>
            <a:pPr algn="just"/>
            <a:r>
              <a:rPr lang="en-GB" sz="2400" dirty="0">
                <a:solidFill>
                  <a:srgbClr val="002060"/>
                </a:solidFill>
                <a:latin typeface="Calibri"/>
                <a:ea typeface="Calibri"/>
                <a:cs typeface="Calibri"/>
                <a:sym typeface="Calibri"/>
              </a:rPr>
              <a:t>… to simulate multi-risk IMPACTS</a:t>
            </a:r>
          </a:p>
        </p:txBody>
      </p:sp>
      <p:pic>
        <p:nvPicPr>
          <p:cNvPr id="42" name="Immagine 41" descr="Immagine che contiene testo, diagramma, schermata, Piano&#10;&#10;Il contenuto generato dall'IA potrebbe non essere corretto.">
            <a:extLst>
              <a:ext uri="{FF2B5EF4-FFF2-40B4-BE49-F238E27FC236}">
                <a16:creationId xmlns:a16="http://schemas.microsoft.com/office/drawing/2014/main" id="{A1D0C4E2-00FB-29B9-7CC9-3895F921B16C}"/>
              </a:ext>
            </a:extLst>
          </p:cNvPr>
          <p:cNvPicPr>
            <a:picLocks noChangeAspect="1"/>
          </p:cNvPicPr>
          <p:nvPr/>
        </p:nvPicPr>
        <p:blipFill>
          <a:blip r:embed="rId7"/>
          <a:srcRect l="35494" t="14743" r="34659" b="52168"/>
          <a:stretch>
            <a:fillRect/>
          </a:stretch>
        </p:blipFill>
        <p:spPr>
          <a:xfrm>
            <a:off x="5549104" y="1520641"/>
            <a:ext cx="5440706" cy="2558300"/>
          </a:xfrm>
          <a:prstGeom prst="rect">
            <a:avLst/>
          </a:prstGeom>
        </p:spPr>
      </p:pic>
      <p:sp>
        <p:nvSpPr>
          <p:cNvPr id="43" name="Rettangolo con angoli arrotondati 42">
            <a:extLst>
              <a:ext uri="{FF2B5EF4-FFF2-40B4-BE49-F238E27FC236}">
                <a16:creationId xmlns:a16="http://schemas.microsoft.com/office/drawing/2014/main" id="{0D8BBDA1-A8CB-9E8B-CB55-29E8C6D2C998}"/>
              </a:ext>
            </a:extLst>
          </p:cNvPr>
          <p:cNvSpPr/>
          <p:nvPr/>
        </p:nvSpPr>
        <p:spPr>
          <a:xfrm>
            <a:off x="10094259" y="1590234"/>
            <a:ext cx="851647" cy="44524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4" name="Rettangolo con angoli arrotondati 43">
            <a:extLst>
              <a:ext uri="{FF2B5EF4-FFF2-40B4-BE49-F238E27FC236}">
                <a16:creationId xmlns:a16="http://schemas.microsoft.com/office/drawing/2014/main" id="{AF2F135B-51D2-6A31-5CE6-F0E1FC0303EB}"/>
              </a:ext>
            </a:extLst>
          </p:cNvPr>
          <p:cNvSpPr/>
          <p:nvPr/>
        </p:nvSpPr>
        <p:spPr>
          <a:xfrm>
            <a:off x="5646271" y="1520641"/>
            <a:ext cx="851647" cy="44524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46" name="Connettore a gomito 45">
            <a:extLst>
              <a:ext uri="{FF2B5EF4-FFF2-40B4-BE49-F238E27FC236}">
                <a16:creationId xmlns:a16="http://schemas.microsoft.com/office/drawing/2014/main" id="{6851C951-86E0-9FAC-2B10-51A185ED6B99}"/>
              </a:ext>
            </a:extLst>
          </p:cNvPr>
          <p:cNvCxnSpPr>
            <a:cxnSpLocks/>
            <a:endCxn id="47" idx="0"/>
          </p:cNvCxnSpPr>
          <p:nvPr/>
        </p:nvCxnSpPr>
        <p:spPr>
          <a:xfrm rot="5400000">
            <a:off x="7657612" y="963965"/>
            <a:ext cx="1571320" cy="3714351"/>
          </a:xfrm>
          <a:prstGeom prst="bentConnector3">
            <a:avLst>
              <a:gd name="adj1" fmla="val 67458"/>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7" name="Rettangolo con angoli arrotondati 46">
            <a:extLst>
              <a:ext uri="{FF2B5EF4-FFF2-40B4-BE49-F238E27FC236}">
                <a16:creationId xmlns:a16="http://schemas.microsoft.com/office/drawing/2014/main" id="{2403367C-B267-9E73-4D59-A6C0B9FBFA2C}"/>
              </a:ext>
            </a:extLst>
          </p:cNvPr>
          <p:cNvSpPr/>
          <p:nvPr/>
        </p:nvSpPr>
        <p:spPr>
          <a:xfrm>
            <a:off x="6160272" y="3606800"/>
            <a:ext cx="851647" cy="44524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56" name="Connettore a gomito 55">
            <a:extLst>
              <a:ext uri="{FF2B5EF4-FFF2-40B4-BE49-F238E27FC236}">
                <a16:creationId xmlns:a16="http://schemas.microsoft.com/office/drawing/2014/main" id="{D7A09D3C-BAE0-4DD9-779F-958817A4B874}"/>
              </a:ext>
            </a:extLst>
          </p:cNvPr>
          <p:cNvCxnSpPr>
            <a:cxnSpLocks/>
            <a:stCxn id="44" idx="2"/>
          </p:cNvCxnSpPr>
          <p:nvPr/>
        </p:nvCxnSpPr>
        <p:spPr>
          <a:xfrm rot="16200000" flipH="1">
            <a:off x="5422280" y="2615702"/>
            <a:ext cx="1661232" cy="361602"/>
          </a:xfrm>
          <a:prstGeom prst="bentConnector3">
            <a:avLst>
              <a:gd name="adj1" fmla="val 50000"/>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61" name="Gruppo 60">
            <a:extLst>
              <a:ext uri="{FF2B5EF4-FFF2-40B4-BE49-F238E27FC236}">
                <a16:creationId xmlns:a16="http://schemas.microsoft.com/office/drawing/2014/main" id="{A4C8B58C-687F-4338-C8AF-C5461DDEBDE0}"/>
              </a:ext>
            </a:extLst>
          </p:cNvPr>
          <p:cNvGrpSpPr/>
          <p:nvPr/>
        </p:nvGrpSpPr>
        <p:grpSpPr>
          <a:xfrm>
            <a:off x="7285696" y="918764"/>
            <a:ext cx="3993225" cy="2816288"/>
            <a:chOff x="3478297" y="1614115"/>
            <a:chExt cx="3119800" cy="1814885"/>
          </a:xfrm>
        </p:grpSpPr>
        <p:sp>
          <p:nvSpPr>
            <p:cNvPr id="62" name="Rettangolo con angoli arrotondati 61">
              <a:extLst>
                <a:ext uri="{FF2B5EF4-FFF2-40B4-BE49-F238E27FC236}">
                  <a16:creationId xmlns:a16="http://schemas.microsoft.com/office/drawing/2014/main" id="{60B42595-61DD-FFAA-EA0F-F6D240050CF2}"/>
                </a:ext>
              </a:extLst>
            </p:cNvPr>
            <p:cNvSpPr/>
            <p:nvPr/>
          </p:nvSpPr>
          <p:spPr>
            <a:xfrm>
              <a:off x="3478297" y="1614115"/>
              <a:ext cx="3119800" cy="1814885"/>
            </a:xfrm>
            <a:prstGeom prst="roundRect">
              <a:avLst/>
            </a:prstGeom>
            <a:solidFill>
              <a:schemeClr val="bg1"/>
            </a:solid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3" name="CasellaDiTesto 62">
              <a:extLst>
                <a:ext uri="{FF2B5EF4-FFF2-40B4-BE49-F238E27FC236}">
                  <a16:creationId xmlns:a16="http://schemas.microsoft.com/office/drawing/2014/main" id="{F3B6648A-DD38-9366-6A05-A60E82D141C6}"/>
                </a:ext>
              </a:extLst>
            </p:cNvPr>
            <p:cNvSpPr txBox="1"/>
            <p:nvPr/>
          </p:nvSpPr>
          <p:spPr>
            <a:xfrm>
              <a:off x="3508645" y="1627831"/>
              <a:ext cx="1440023" cy="198339"/>
            </a:xfrm>
            <a:prstGeom prst="rect">
              <a:avLst/>
            </a:prstGeom>
            <a:noFill/>
          </p:spPr>
          <p:txBody>
            <a:bodyPr wrap="square" rtlCol="0">
              <a:spAutoFit/>
            </a:bodyPr>
            <a:lstStyle/>
            <a:p>
              <a:pPr algn="ctr"/>
              <a:r>
                <a:rPr lang="en-GB" sz="1400" b="1" dirty="0">
                  <a:solidFill>
                    <a:srgbClr val="C00000"/>
                  </a:solidFill>
                </a:rPr>
                <a:t>ACTUAL IMPACT</a:t>
              </a:r>
              <a:endParaRPr lang="en-GB" sz="1400" b="1" noProof="0" dirty="0">
                <a:solidFill>
                  <a:srgbClr val="C00000"/>
                </a:solidFill>
              </a:endParaRPr>
            </a:p>
          </p:txBody>
        </p:sp>
        <p:pic>
          <p:nvPicPr>
            <p:cNvPr id="576" name="Immagine 575" descr="Immagine che contiene testo, diagramma, mappa&#10;&#10;Il contenuto generato dall'IA potrebbe non essere corretto.">
              <a:extLst>
                <a:ext uri="{FF2B5EF4-FFF2-40B4-BE49-F238E27FC236}">
                  <a16:creationId xmlns:a16="http://schemas.microsoft.com/office/drawing/2014/main" id="{A89B6CCB-D7F5-81F4-A5B7-EE1E47537ED4}"/>
                </a:ext>
              </a:extLst>
            </p:cNvPr>
            <p:cNvPicPr>
              <a:picLocks noChangeAspect="1"/>
            </p:cNvPicPr>
            <p:nvPr/>
          </p:nvPicPr>
          <p:blipFill>
            <a:blip r:embed="rId8"/>
            <a:srcRect l="34807" t="29220" r="17504" b="36086"/>
            <a:stretch>
              <a:fillRect/>
            </a:stretch>
          </p:blipFill>
          <p:spPr>
            <a:xfrm>
              <a:off x="3563205" y="1798023"/>
              <a:ext cx="2952729" cy="1518816"/>
            </a:xfrm>
            <a:prstGeom prst="rect">
              <a:avLst/>
            </a:prstGeom>
          </p:spPr>
        </p:pic>
        <p:pic>
          <p:nvPicPr>
            <p:cNvPr id="577" name="Immagine 576" descr="Immagine che contiene testo, diagramma, mappa&#10;&#10;Il contenuto generato dall'IA potrebbe non essere corretto.">
              <a:extLst>
                <a:ext uri="{FF2B5EF4-FFF2-40B4-BE49-F238E27FC236}">
                  <a16:creationId xmlns:a16="http://schemas.microsoft.com/office/drawing/2014/main" id="{3B94F55C-91E9-7C41-1116-F93657996050}"/>
                </a:ext>
              </a:extLst>
            </p:cNvPr>
            <p:cNvPicPr>
              <a:picLocks noChangeAspect="1"/>
            </p:cNvPicPr>
            <p:nvPr/>
          </p:nvPicPr>
          <p:blipFill>
            <a:blip r:embed="rId8"/>
            <a:srcRect l="64285" t="79221" r="15953"/>
            <a:stretch>
              <a:fillRect/>
            </a:stretch>
          </p:blipFill>
          <p:spPr>
            <a:xfrm>
              <a:off x="5119771" y="2359604"/>
              <a:ext cx="1278016" cy="950099"/>
            </a:xfrm>
            <a:prstGeom prst="rect">
              <a:avLst/>
            </a:prstGeom>
          </p:spPr>
        </p:pic>
        <p:sp>
          <p:nvSpPr>
            <p:cNvPr id="578" name="CasellaDiTesto 577">
              <a:extLst>
                <a:ext uri="{FF2B5EF4-FFF2-40B4-BE49-F238E27FC236}">
                  <a16:creationId xmlns:a16="http://schemas.microsoft.com/office/drawing/2014/main" id="{D4D380A0-CE1D-4C55-D14F-D4F6893AF3AA}"/>
                </a:ext>
              </a:extLst>
            </p:cNvPr>
            <p:cNvSpPr txBox="1"/>
            <p:nvPr/>
          </p:nvSpPr>
          <p:spPr>
            <a:xfrm>
              <a:off x="5038767" y="2168014"/>
              <a:ext cx="1440023" cy="194366"/>
            </a:xfrm>
            <a:prstGeom prst="rect">
              <a:avLst/>
            </a:prstGeom>
            <a:noFill/>
          </p:spPr>
          <p:txBody>
            <a:bodyPr wrap="square" rtlCol="0">
              <a:spAutoFit/>
            </a:bodyPr>
            <a:lstStyle/>
            <a:p>
              <a:pPr algn="ctr"/>
              <a:r>
                <a:rPr lang="en-GB" sz="1400" noProof="0" dirty="0"/>
                <a:t>Direct Losses (€)</a:t>
              </a:r>
            </a:p>
          </p:txBody>
        </p:sp>
      </p:grpSp>
      <p:grpSp>
        <p:nvGrpSpPr>
          <p:cNvPr id="579" name="Gruppo 578">
            <a:extLst>
              <a:ext uri="{FF2B5EF4-FFF2-40B4-BE49-F238E27FC236}">
                <a16:creationId xmlns:a16="http://schemas.microsoft.com/office/drawing/2014/main" id="{279BBA88-1F20-5D4C-BEBA-4DB707065007}"/>
              </a:ext>
            </a:extLst>
          </p:cNvPr>
          <p:cNvGrpSpPr/>
          <p:nvPr/>
        </p:nvGrpSpPr>
        <p:grpSpPr>
          <a:xfrm>
            <a:off x="7300687" y="3576782"/>
            <a:ext cx="4027281" cy="2816288"/>
            <a:chOff x="165372" y="1001861"/>
            <a:chExt cx="3041581" cy="1744381"/>
          </a:xfrm>
        </p:grpSpPr>
        <p:sp>
          <p:nvSpPr>
            <p:cNvPr id="580" name="Rettangolo con angoli arrotondati 579">
              <a:extLst>
                <a:ext uri="{FF2B5EF4-FFF2-40B4-BE49-F238E27FC236}">
                  <a16:creationId xmlns:a16="http://schemas.microsoft.com/office/drawing/2014/main" id="{4F6F0220-04D1-09D4-AB59-7EB9B4365CDE}"/>
                </a:ext>
              </a:extLst>
            </p:cNvPr>
            <p:cNvSpPr/>
            <p:nvPr/>
          </p:nvSpPr>
          <p:spPr>
            <a:xfrm>
              <a:off x="165372" y="1001861"/>
              <a:ext cx="3041581" cy="1744381"/>
            </a:xfrm>
            <a:prstGeom prst="roundRect">
              <a:avLst/>
            </a:prstGeom>
            <a:solidFill>
              <a:schemeClr val="bg1"/>
            </a:solid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581" name="Immagine 580" descr="Immagine che contiene testo, mappa&#10;&#10;Il contenuto generato dall'IA potrebbe non essere corretto.">
              <a:extLst>
                <a:ext uri="{FF2B5EF4-FFF2-40B4-BE49-F238E27FC236}">
                  <a16:creationId xmlns:a16="http://schemas.microsoft.com/office/drawing/2014/main" id="{0F83F482-E76B-7EEF-2510-EF9BA768D78A}"/>
                </a:ext>
              </a:extLst>
            </p:cNvPr>
            <p:cNvPicPr>
              <a:picLocks noChangeAspect="1"/>
            </p:cNvPicPr>
            <p:nvPr/>
          </p:nvPicPr>
          <p:blipFill>
            <a:blip r:embed="rId9"/>
            <a:srcRect l="28429" t="28750" r="16736" b="34442"/>
            <a:stretch>
              <a:fillRect/>
            </a:stretch>
          </p:blipFill>
          <p:spPr>
            <a:xfrm>
              <a:off x="225066" y="1148378"/>
              <a:ext cx="2929574" cy="1390427"/>
            </a:xfrm>
            <a:prstGeom prst="rect">
              <a:avLst/>
            </a:prstGeom>
          </p:spPr>
        </p:pic>
        <p:sp>
          <p:nvSpPr>
            <p:cNvPr id="582" name="CasellaDiTesto 581">
              <a:extLst>
                <a:ext uri="{FF2B5EF4-FFF2-40B4-BE49-F238E27FC236}">
                  <a16:creationId xmlns:a16="http://schemas.microsoft.com/office/drawing/2014/main" id="{70EE4285-C178-4449-3942-F17B64443C3C}"/>
                </a:ext>
              </a:extLst>
            </p:cNvPr>
            <p:cNvSpPr txBox="1"/>
            <p:nvPr/>
          </p:nvSpPr>
          <p:spPr>
            <a:xfrm>
              <a:off x="316376" y="1037177"/>
              <a:ext cx="1692755" cy="190634"/>
            </a:xfrm>
            <a:prstGeom prst="rect">
              <a:avLst/>
            </a:prstGeom>
            <a:noFill/>
          </p:spPr>
          <p:txBody>
            <a:bodyPr wrap="square" rtlCol="0">
              <a:spAutoFit/>
            </a:bodyPr>
            <a:lstStyle/>
            <a:p>
              <a:pPr algn="ctr"/>
              <a:r>
                <a:rPr lang="en-GB" sz="1400" b="1" dirty="0">
                  <a:solidFill>
                    <a:srgbClr val="C00000"/>
                  </a:solidFill>
                </a:rPr>
                <a:t>END OF THE CENTURY</a:t>
              </a:r>
              <a:endParaRPr lang="en-GB" sz="1400" b="1" noProof="0" dirty="0">
                <a:solidFill>
                  <a:srgbClr val="C00000"/>
                </a:solidFill>
              </a:endParaRPr>
            </a:p>
          </p:txBody>
        </p:sp>
        <p:sp>
          <p:nvSpPr>
            <p:cNvPr id="583" name="CasellaDiTesto 582">
              <a:extLst>
                <a:ext uri="{FF2B5EF4-FFF2-40B4-BE49-F238E27FC236}">
                  <a16:creationId xmlns:a16="http://schemas.microsoft.com/office/drawing/2014/main" id="{42DBFEF6-DCB6-E510-EA8E-BDD8F5142EBA}"/>
                </a:ext>
              </a:extLst>
            </p:cNvPr>
            <p:cNvSpPr txBox="1"/>
            <p:nvPr/>
          </p:nvSpPr>
          <p:spPr>
            <a:xfrm>
              <a:off x="1507035" y="1588025"/>
              <a:ext cx="1440023" cy="158552"/>
            </a:xfrm>
            <a:prstGeom prst="rect">
              <a:avLst/>
            </a:prstGeom>
            <a:noFill/>
          </p:spPr>
          <p:txBody>
            <a:bodyPr wrap="square" rtlCol="0">
              <a:spAutoFit/>
            </a:bodyPr>
            <a:lstStyle/>
            <a:p>
              <a:pPr algn="ctr"/>
              <a:r>
                <a:rPr lang="en-GB" sz="1400" noProof="0" dirty="0"/>
                <a:t>Direct Losses (€)</a:t>
              </a:r>
            </a:p>
          </p:txBody>
        </p:sp>
        <p:pic>
          <p:nvPicPr>
            <p:cNvPr id="584" name="Immagine 583" descr="Immagine che contiene testo, diagramma, mappa&#10;&#10;Il contenuto generato dall'IA potrebbe non essere corretto.">
              <a:extLst>
                <a:ext uri="{FF2B5EF4-FFF2-40B4-BE49-F238E27FC236}">
                  <a16:creationId xmlns:a16="http://schemas.microsoft.com/office/drawing/2014/main" id="{B8B8EBAD-1BE0-B518-98FF-4663CC06C334}"/>
                </a:ext>
              </a:extLst>
            </p:cNvPr>
            <p:cNvPicPr>
              <a:picLocks noChangeAspect="1"/>
            </p:cNvPicPr>
            <p:nvPr/>
          </p:nvPicPr>
          <p:blipFill>
            <a:blip r:embed="rId8"/>
            <a:srcRect l="64285" t="79221" r="15953"/>
            <a:stretch>
              <a:fillRect/>
            </a:stretch>
          </p:blipFill>
          <p:spPr>
            <a:xfrm>
              <a:off x="1658231" y="1745025"/>
              <a:ext cx="1278016" cy="950099"/>
            </a:xfrm>
            <a:prstGeom prst="rect">
              <a:avLst/>
            </a:prstGeom>
          </p:spPr>
        </p:pic>
      </p:grpSp>
      <p:sp>
        <p:nvSpPr>
          <p:cNvPr id="585" name="CasellaDiTesto 584">
            <a:extLst>
              <a:ext uri="{FF2B5EF4-FFF2-40B4-BE49-F238E27FC236}">
                <a16:creationId xmlns:a16="http://schemas.microsoft.com/office/drawing/2014/main" id="{75CD53B6-7963-6C65-7CFA-14B7F7A2FBA6}"/>
              </a:ext>
            </a:extLst>
          </p:cNvPr>
          <p:cNvSpPr txBox="1"/>
          <p:nvPr/>
        </p:nvSpPr>
        <p:spPr>
          <a:xfrm>
            <a:off x="4840939" y="4551553"/>
            <a:ext cx="4473388" cy="461665"/>
          </a:xfrm>
          <a:prstGeom prst="rect">
            <a:avLst/>
          </a:prstGeom>
          <a:noFill/>
        </p:spPr>
        <p:txBody>
          <a:bodyPr wrap="square">
            <a:spAutoFit/>
          </a:bodyPr>
          <a:lstStyle/>
          <a:p>
            <a:pPr algn="just"/>
            <a:r>
              <a:rPr lang="en-GB" sz="2400" dirty="0">
                <a:solidFill>
                  <a:srgbClr val="002060"/>
                </a:solidFill>
                <a:latin typeface="Calibri"/>
                <a:ea typeface="Calibri"/>
                <a:cs typeface="Calibri"/>
                <a:sym typeface="Calibri"/>
              </a:rPr>
              <a:t>… or alternatives…</a:t>
            </a:r>
          </a:p>
        </p:txBody>
      </p:sp>
      <p:sp>
        <p:nvSpPr>
          <p:cNvPr id="586" name="CasellaDiTesto 585">
            <a:extLst>
              <a:ext uri="{FF2B5EF4-FFF2-40B4-BE49-F238E27FC236}">
                <a16:creationId xmlns:a16="http://schemas.microsoft.com/office/drawing/2014/main" id="{1875370C-B92D-E2FD-5D4B-A20392E5825F}"/>
              </a:ext>
            </a:extLst>
          </p:cNvPr>
          <p:cNvSpPr txBox="1"/>
          <p:nvPr/>
        </p:nvSpPr>
        <p:spPr>
          <a:xfrm>
            <a:off x="5257799" y="5067379"/>
            <a:ext cx="2686486" cy="830997"/>
          </a:xfrm>
          <a:prstGeom prst="rect">
            <a:avLst/>
          </a:prstGeom>
          <a:noFill/>
        </p:spPr>
        <p:txBody>
          <a:bodyPr wrap="square">
            <a:spAutoFit/>
          </a:bodyPr>
          <a:lstStyle/>
          <a:p>
            <a:pPr algn="just"/>
            <a:r>
              <a:rPr lang="en-GB" sz="2400" dirty="0">
                <a:solidFill>
                  <a:srgbClr val="002060"/>
                </a:solidFill>
                <a:latin typeface="Calibri"/>
                <a:ea typeface="Calibri"/>
                <a:cs typeface="Calibri"/>
                <a:sym typeface="Calibri"/>
              </a:rPr>
              <a:t>WHAT-IF SCENARIOS</a:t>
            </a:r>
          </a:p>
        </p:txBody>
      </p:sp>
      <p:pic>
        <p:nvPicPr>
          <p:cNvPr id="589" name="Immagine 588">
            <a:extLst>
              <a:ext uri="{FF2B5EF4-FFF2-40B4-BE49-F238E27FC236}">
                <a16:creationId xmlns:a16="http://schemas.microsoft.com/office/drawing/2014/main" id="{D62AD6F7-E6F4-45ED-890A-377936830C21}"/>
              </a:ext>
            </a:extLst>
          </p:cNvPr>
          <p:cNvPicPr>
            <a:picLocks noChangeAspect="1"/>
          </p:cNvPicPr>
          <p:nvPr/>
        </p:nvPicPr>
        <p:blipFill>
          <a:blip r:embed="rId10"/>
          <a:stretch>
            <a:fillRect/>
          </a:stretch>
        </p:blipFill>
        <p:spPr>
          <a:xfrm>
            <a:off x="218541" y="5961582"/>
            <a:ext cx="1074259" cy="365787"/>
          </a:xfrm>
          <a:prstGeom prst="rect">
            <a:avLst/>
          </a:prstGeom>
        </p:spPr>
      </p:pic>
      <p:sp>
        <p:nvSpPr>
          <p:cNvPr id="3" name="CasellaDiTesto 2">
            <a:extLst>
              <a:ext uri="{FF2B5EF4-FFF2-40B4-BE49-F238E27FC236}">
                <a16:creationId xmlns:a16="http://schemas.microsoft.com/office/drawing/2014/main" id="{1E145874-A664-80D2-10A8-572198F949E2}"/>
              </a:ext>
            </a:extLst>
          </p:cNvPr>
          <p:cNvSpPr txBox="1"/>
          <p:nvPr/>
        </p:nvSpPr>
        <p:spPr>
          <a:xfrm>
            <a:off x="2734429" y="6018510"/>
            <a:ext cx="2147373" cy="461665"/>
          </a:xfrm>
          <a:prstGeom prst="rect">
            <a:avLst/>
          </a:prstGeom>
          <a:noFill/>
        </p:spPr>
        <p:txBody>
          <a:bodyPr wrap="square">
            <a:spAutoFit/>
          </a:bodyPr>
          <a:lstStyle/>
          <a:p>
            <a:pPr algn="just"/>
            <a:r>
              <a:rPr lang="en-GB" sz="2400" b="1" noProof="0" dirty="0">
                <a:solidFill>
                  <a:srgbClr val="FF0000"/>
                </a:solidFill>
                <a:latin typeface="Calibri" panose="020F0502020204030204" pitchFamily="34" charset="0"/>
                <a:ea typeface="Calibri" panose="020F0502020204030204" pitchFamily="34" charset="0"/>
                <a:cs typeface="Times New Roman" panose="02020603050405020304" pitchFamily="18" charset="0"/>
                <a:sym typeface="Calibri"/>
              </a:rPr>
              <a:t>RETURNVILLE</a:t>
            </a:r>
            <a:endParaRPr lang="en-GB" sz="2400" noProof="0" dirty="0">
              <a:solidFill>
                <a:schemeClr val="bg2"/>
              </a:solidFill>
              <a:latin typeface="Calibri" panose="020F0502020204030204" pitchFamily="34" charset="0"/>
              <a:ea typeface="Calibri" panose="020F0502020204030204" pitchFamily="34" charset="0"/>
              <a:cs typeface="Times New Roman" panose="02020603050405020304" pitchFamily="18" charset="0"/>
              <a:sym typeface="Calibri"/>
            </a:endParaRPr>
          </a:p>
        </p:txBody>
      </p:sp>
    </p:spTree>
    <p:extLst>
      <p:ext uri="{BB962C8B-B14F-4D97-AF65-F5344CB8AC3E}">
        <p14:creationId xmlns:p14="http://schemas.microsoft.com/office/powerpoint/2010/main" val="2944123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500"/>
                                        <p:tgtEl>
                                          <p:spTgt spid="3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par>
                                <p:cTn id="36" presetID="10" presetClass="entr" presetSubtype="0" fill="hold"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500"/>
                                        <p:tgtEl>
                                          <p:spTgt spid="42"/>
                                        </p:tgtEl>
                                      </p:cBhvr>
                                    </p:animEffect>
                                  </p:childTnLst>
                                </p:cTn>
                              </p:par>
                            </p:childTnLst>
                          </p:cTn>
                        </p:par>
                        <p:par>
                          <p:cTn id="39" fill="hold">
                            <p:stCondLst>
                              <p:cond delay="500"/>
                            </p:stCondLst>
                            <p:childTnLst>
                              <p:par>
                                <p:cTn id="40" presetID="10" presetClass="entr" presetSubtype="0"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par>
                                <p:cTn id="43" presetID="10" presetClass="entr" presetSubtype="0" fill="hold" nodeType="with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fade">
                                      <p:cBhvr>
                                        <p:cTn id="45" dur="500"/>
                                        <p:tgtEl>
                                          <p:spTgt spid="5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fade">
                                      <p:cBhvr>
                                        <p:cTn id="48" dur="500"/>
                                        <p:tgtEl>
                                          <p:spTgt spid="47"/>
                                        </p:tgtEl>
                                      </p:cBhvr>
                                    </p:animEffect>
                                  </p:childTnLst>
                                </p:cTn>
                              </p:par>
                              <p:par>
                                <p:cTn id="49" presetID="10" presetClass="entr" presetSubtype="0" fill="hold"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585"/>
                                        </p:tgtEl>
                                        <p:attrNameLst>
                                          <p:attrName>style.visibility</p:attrName>
                                        </p:attrNameLst>
                                      </p:cBhvr>
                                      <p:to>
                                        <p:strVal val="visible"/>
                                      </p:to>
                                    </p:set>
                                    <p:animEffect transition="in" filter="fade">
                                      <p:cBhvr>
                                        <p:cTn id="64" dur="500"/>
                                        <p:tgtEl>
                                          <p:spTgt spid="585"/>
                                        </p:tgtEl>
                                      </p:cBhvr>
                                    </p:animEffect>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586"/>
                                        </p:tgtEl>
                                        <p:attrNameLst>
                                          <p:attrName>style.visibility</p:attrName>
                                        </p:attrNameLst>
                                      </p:cBhvr>
                                      <p:to>
                                        <p:strVal val="visible"/>
                                      </p:to>
                                    </p:set>
                                    <p:animEffect transition="in" filter="fade">
                                      <p:cBhvr>
                                        <p:cTn id="68" dur="500"/>
                                        <p:tgtEl>
                                          <p:spTgt spid="586"/>
                                        </p:tgtEl>
                                      </p:cBhvr>
                                    </p:animEffect>
                                  </p:childTnLst>
                                </p:cTn>
                              </p:par>
                              <p:par>
                                <p:cTn id="69" presetID="10" presetClass="entr" presetSubtype="0" fill="hold" nodeType="withEffect">
                                  <p:stCondLst>
                                    <p:cond delay="0"/>
                                  </p:stCondLst>
                                  <p:childTnLst>
                                    <p:set>
                                      <p:cBhvr>
                                        <p:cTn id="70" dur="1" fill="hold">
                                          <p:stCondLst>
                                            <p:cond delay="0"/>
                                          </p:stCondLst>
                                        </p:cTn>
                                        <p:tgtEl>
                                          <p:spTgt spid="579"/>
                                        </p:tgtEl>
                                        <p:attrNameLst>
                                          <p:attrName>style.visibility</p:attrName>
                                        </p:attrNameLst>
                                      </p:cBhvr>
                                      <p:to>
                                        <p:strVal val="visible"/>
                                      </p:to>
                                    </p:set>
                                    <p:animEffect transition="in" filter="fade">
                                      <p:cBhvr>
                                        <p:cTn id="71" dur="500"/>
                                        <p:tgtEl>
                                          <p:spTgt spid="579"/>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
                                        </p:tgtEl>
                                        <p:attrNameLst>
                                          <p:attrName>style.visibility</p:attrName>
                                        </p:attrNameLst>
                                      </p:cBhvr>
                                      <p:to>
                                        <p:strVal val="visible"/>
                                      </p:to>
                                    </p:set>
                                    <p:animEffect transition="in" filter="wipe(left)">
                                      <p:cBhvr>
                                        <p:cTn id="7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1" grpId="0"/>
      <p:bldP spid="43" grpId="0" animBg="1"/>
      <p:bldP spid="44" grpId="0" animBg="1"/>
      <p:bldP spid="47" grpId="0" animBg="1"/>
      <p:bldP spid="585" grpId="0"/>
      <p:bldP spid="586"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08">
          <a:extLst>
            <a:ext uri="{FF2B5EF4-FFF2-40B4-BE49-F238E27FC236}">
              <a16:creationId xmlns:a16="http://schemas.microsoft.com/office/drawing/2014/main" id="{9AF70C02-12F8-D188-ED24-6D8D02F94A5E}"/>
            </a:ext>
          </a:extLst>
        </p:cNvPr>
        <p:cNvGrpSpPr/>
        <p:nvPr/>
      </p:nvGrpSpPr>
      <p:grpSpPr>
        <a:xfrm>
          <a:off x="0" y="0"/>
          <a:ext cx="0" cy="0"/>
          <a:chOff x="0" y="0"/>
          <a:chExt cx="0" cy="0"/>
        </a:xfrm>
      </p:grpSpPr>
      <p:sp>
        <p:nvSpPr>
          <p:cNvPr id="611" name="Google Shape;611;p2">
            <a:extLst>
              <a:ext uri="{FF2B5EF4-FFF2-40B4-BE49-F238E27FC236}">
                <a16:creationId xmlns:a16="http://schemas.microsoft.com/office/drawing/2014/main" id="{56A293B3-D41D-E5A0-BA55-6F7E05FCFA5B}"/>
              </a:ext>
            </a:extLst>
          </p:cNvPr>
          <p:cNvSpPr txBox="1"/>
          <p:nvPr/>
        </p:nvSpPr>
        <p:spPr>
          <a:xfrm>
            <a:off x="0" y="278072"/>
            <a:ext cx="10515599" cy="430887"/>
          </a:xfrm>
          <a:prstGeom prst="rect">
            <a:avLst/>
          </a:prstGeom>
          <a:noFill/>
          <a:ln>
            <a:noFill/>
          </a:ln>
        </p:spPr>
        <p:txBody>
          <a:bodyPr spcFirstLastPara="1" wrap="square" lIns="0" tIns="0" rIns="0" bIns="0" anchor="t" anchorCtr="0">
            <a:spAutoFit/>
          </a:bodyPr>
          <a:lstStyle/>
          <a:p>
            <a:pPr algn="ctr"/>
            <a:r>
              <a:rPr lang="en-US" sz="2800" b="1" dirty="0">
                <a:solidFill>
                  <a:schemeClr val="dk2"/>
                </a:solidFill>
              </a:rPr>
              <a:t>Dataset of RETURNVILLE and RETURNLAND on </a:t>
            </a:r>
            <a:r>
              <a:rPr lang="en-US" sz="2800" b="1" dirty="0" err="1">
                <a:solidFill>
                  <a:schemeClr val="dk2"/>
                </a:solidFill>
              </a:rPr>
              <a:t>zenodo</a:t>
            </a:r>
            <a:endParaRPr lang="en-GB" sz="2800" b="1" cap="none" noProof="0" dirty="0">
              <a:solidFill>
                <a:schemeClr val="dk2"/>
              </a:solidFill>
              <a:latin typeface="Arial"/>
              <a:ea typeface="Arial"/>
              <a:cs typeface="Arial"/>
              <a:sym typeface="Arial"/>
            </a:endParaRPr>
          </a:p>
        </p:txBody>
      </p:sp>
      <p:pic>
        <p:nvPicPr>
          <p:cNvPr id="4" name="Immagine 3">
            <a:extLst>
              <a:ext uri="{FF2B5EF4-FFF2-40B4-BE49-F238E27FC236}">
                <a16:creationId xmlns:a16="http://schemas.microsoft.com/office/drawing/2014/main" id="{79F8F5CB-492B-AA04-A8C8-278CB710D4B4}"/>
              </a:ext>
            </a:extLst>
          </p:cNvPr>
          <p:cNvPicPr>
            <a:picLocks noChangeAspect="1"/>
          </p:cNvPicPr>
          <p:nvPr/>
        </p:nvPicPr>
        <p:blipFill>
          <a:blip r:embed="rId3"/>
          <a:stretch>
            <a:fillRect/>
          </a:stretch>
        </p:blipFill>
        <p:spPr>
          <a:xfrm>
            <a:off x="218541" y="5961582"/>
            <a:ext cx="1074259" cy="365787"/>
          </a:xfrm>
          <a:prstGeom prst="rect">
            <a:avLst/>
          </a:prstGeom>
        </p:spPr>
      </p:pic>
      <p:pic>
        <p:nvPicPr>
          <p:cNvPr id="5" name="Immagine 4">
            <a:extLst>
              <a:ext uri="{FF2B5EF4-FFF2-40B4-BE49-F238E27FC236}">
                <a16:creationId xmlns:a16="http://schemas.microsoft.com/office/drawing/2014/main" id="{4475659F-8F51-A1A6-DED4-D49C67183136}"/>
              </a:ext>
            </a:extLst>
          </p:cNvPr>
          <p:cNvPicPr>
            <a:picLocks noChangeAspect="1"/>
          </p:cNvPicPr>
          <p:nvPr/>
        </p:nvPicPr>
        <p:blipFill>
          <a:blip r:embed="rId4"/>
          <a:srcRect t="15280"/>
          <a:stretch>
            <a:fillRect/>
          </a:stretch>
        </p:blipFill>
        <p:spPr>
          <a:xfrm>
            <a:off x="136857" y="791518"/>
            <a:ext cx="9304528" cy="4976046"/>
          </a:xfrm>
          <a:prstGeom prst="rect">
            <a:avLst/>
          </a:prstGeom>
        </p:spPr>
      </p:pic>
      <p:sp>
        <p:nvSpPr>
          <p:cNvPr id="6" name="CasellaDiTesto 5">
            <a:extLst>
              <a:ext uri="{FF2B5EF4-FFF2-40B4-BE49-F238E27FC236}">
                <a16:creationId xmlns:a16="http://schemas.microsoft.com/office/drawing/2014/main" id="{D3B5ABCA-8891-9897-5ED5-441B3304D0CB}"/>
              </a:ext>
            </a:extLst>
          </p:cNvPr>
          <p:cNvSpPr txBox="1"/>
          <p:nvPr/>
        </p:nvSpPr>
        <p:spPr>
          <a:xfrm>
            <a:off x="3318566" y="5850124"/>
            <a:ext cx="7197034" cy="499496"/>
          </a:xfrm>
          <a:prstGeom prst="rect">
            <a:avLst/>
          </a:prstGeom>
          <a:noFill/>
        </p:spPr>
        <p:txBody>
          <a:bodyPr wrap="square">
            <a:spAutoFit/>
          </a:bodyPr>
          <a:lstStyle/>
          <a:p>
            <a:r>
              <a:rPr lang="it-IT" sz="1323" dirty="0">
                <a:latin typeface="Helvetica" panose="020B0604020202020204" pitchFamily="34" charset="0"/>
              </a:rPr>
              <a:t>Martino, S., Polese, M., &amp; Prota, A. (2026). Digital </a:t>
            </a:r>
            <a:r>
              <a:rPr lang="it-IT" sz="1323" dirty="0" err="1">
                <a:latin typeface="Helvetica" panose="020B0604020202020204" pitchFamily="34" charset="0"/>
              </a:rPr>
              <a:t>Ecosystem</a:t>
            </a:r>
            <a:r>
              <a:rPr lang="it-IT" sz="1323" dirty="0">
                <a:latin typeface="Helvetica" panose="020B0604020202020204" pitchFamily="34" charset="0"/>
              </a:rPr>
              <a:t>: RETURNLAND and RETURNVILLES (Versione V1) [Data set]. </a:t>
            </a:r>
            <a:r>
              <a:rPr lang="it-IT" sz="1323" dirty="0" err="1">
                <a:latin typeface="Helvetica" panose="020B0604020202020204" pitchFamily="34" charset="0"/>
              </a:rPr>
              <a:t>Zenodo</a:t>
            </a:r>
            <a:r>
              <a:rPr lang="it-IT" sz="1323" dirty="0">
                <a:latin typeface="Helvetica" panose="020B0604020202020204" pitchFamily="34" charset="0"/>
              </a:rPr>
              <a:t>. </a:t>
            </a:r>
            <a:r>
              <a:rPr lang="it-IT" sz="1323" dirty="0">
                <a:solidFill>
                  <a:schemeClr val="tx1">
                    <a:lumMod val="60000"/>
                    <a:lumOff val="40000"/>
                  </a:schemeClr>
                </a:solidFill>
                <a:latin typeface="Helvetica" panose="020B0604020202020204" pitchFamily="34" charset="0"/>
                <a:hlinkClick r:id="rId5">
                  <a:extLst>
                    <a:ext uri="{A12FA001-AC4F-418D-AE19-62706E023703}">
                      <ahyp:hlinkClr xmlns:ahyp="http://schemas.microsoft.com/office/drawing/2018/hyperlinkcolor" val="tx"/>
                    </a:ext>
                  </a:extLst>
                </a:hlinkClick>
              </a:rPr>
              <a:t>https://doi.org/10.5281/zenodo.18987490</a:t>
            </a:r>
            <a:endParaRPr lang="it-IT" sz="1323" dirty="0">
              <a:solidFill>
                <a:schemeClr val="tx1">
                  <a:lumMod val="60000"/>
                  <a:lumOff val="40000"/>
                </a:schemeClr>
              </a:solidFill>
            </a:endParaRPr>
          </a:p>
        </p:txBody>
      </p:sp>
    </p:spTree>
    <p:extLst>
      <p:ext uri="{BB962C8B-B14F-4D97-AF65-F5344CB8AC3E}">
        <p14:creationId xmlns:p14="http://schemas.microsoft.com/office/powerpoint/2010/main" val="42591969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565BFE-DB18-DCF9-CE4B-3744D7226BF1}"/>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2B65EB17-B67A-7574-5B66-1B2FF712C38F}"/>
              </a:ext>
            </a:extLst>
          </p:cNvPr>
          <p:cNvSpPr/>
          <p:nvPr/>
        </p:nvSpPr>
        <p:spPr>
          <a:xfrm>
            <a:off x="389692" y="362889"/>
            <a:ext cx="7430601" cy="362890"/>
          </a:xfrm>
          <a:prstGeom prst="rect">
            <a:avLst/>
          </a:prstGeom>
          <a:noFill/>
          <a:ln/>
        </p:spPr>
        <p:txBody>
          <a:bodyPr wrap="square" lIns="0" tIns="0" rIns="0" bIns="0" rtlCol="0" anchor="ctr"/>
          <a:lstStyle/>
          <a:p>
            <a:r>
              <a:rPr lang="en-US" sz="2032" b="1" dirty="0">
                <a:solidFill>
                  <a:srgbClr val="1D1D1D"/>
                </a:solidFill>
                <a:latin typeface="Aptos Display" pitchFamily="34" charset="0"/>
                <a:ea typeface="Aptos Display" pitchFamily="34" charset="-122"/>
                <a:cs typeface="Aptos Display" pitchFamily="34" charset="-120"/>
              </a:rPr>
              <a:t>The Neapolitan volcanic area as a multi-risk territory</a:t>
            </a:r>
            <a:endParaRPr lang="en-US" sz="2032" dirty="0"/>
          </a:p>
        </p:txBody>
      </p:sp>
      <p:sp>
        <p:nvSpPr>
          <p:cNvPr id="4" name="Text 2">
            <a:extLst>
              <a:ext uri="{FF2B5EF4-FFF2-40B4-BE49-F238E27FC236}">
                <a16:creationId xmlns:a16="http://schemas.microsoft.com/office/drawing/2014/main" id="{3AD4BF8A-45B1-548E-C6B1-AC5D0446FD4B}"/>
              </a:ext>
            </a:extLst>
          </p:cNvPr>
          <p:cNvSpPr/>
          <p:nvPr/>
        </p:nvSpPr>
        <p:spPr>
          <a:xfrm>
            <a:off x="10930777" y="6048163"/>
            <a:ext cx="216006" cy="155524"/>
          </a:xfrm>
          <a:prstGeom prst="rect">
            <a:avLst/>
          </a:prstGeom>
          <a:noFill/>
          <a:ln/>
        </p:spPr>
        <p:txBody>
          <a:bodyPr wrap="square" lIns="0" tIns="0" rIns="0" bIns="0" rtlCol="0" anchor="ctr"/>
          <a:lstStyle/>
          <a:p>
            <a:pPr algn="r"/>
            <a:r>
              <a:rPr lang="en-US" sz="756" dirty="0">
                <a:solidFill>
                  <a:srgbClr val="777777"/>
                </a:solidFill>
              </a:rPr>
              <a:t>1</a:t>
            </a:r>
            <a:endParaRPr lang="en-US" sz="756" dirty="0"/>
          </a:p>
        </p:txBody>
      </p:sp>
      <p:sp>
        <p:nvSpPr>
          <p:cNvPr id="5" name="Shape 3">
            <a:extLst>
              <a:ext uri="{FF2B5EF4-FFF2-40B4-BE49-F238E27FC236}">
                <a16:creationId xmlns:a16="http://schemas.microsoft.com/office/drawing/2014/main" id="{6392A535-3CBF-9479-A20E-444E90436BB3}"/>
              </a:ext>
            </a:extLst>
          </p:cNvPr>
          <p:cNvSpPr/>
          <p:nvPr/>
        </p:nvSpPr>
        <p:spPr>
          <a:xfrm>
            <a:off x="389692" y="1105950"/>
            <a:ext cx="2764875" cy="4492921"/>
          </a:xfrm>
          <a:prstGeom prst="roundRect">
            <a:avLst>
              <a:gd name="adj" fmla="val 2500"/>
            </a:avLst>
          </a:prstGeom>
          <a:solidFill>
            <a:srgbClr val="FFFFFF"/>
          </a:solidFill>
          <a:ln w="12700">
            <a:solidFill>
              <a:srgbClr val="D8D1C8"/>
            </a:solidFill>
            <a:prstDash val="solid"/>
          </a:ln>
          <a:effectLst>
            <a:outerShdw blurRad="25400" dist="12700" dir="2700000" algn="bl" rotWithShape="0">
              <a:srgbClr val="000000">
                <a:alpha val="12000"/>
              </a:srgbClr>
            </a:outerShdw>
          </a:effectLst>
        </p:spPr>
        <p:txBody>
          <a:bodyPr/>
          <a:lstStyle/>
          <a:p>
            <a:endParaRPr lang="it-IT" sz="1323"/>
          </a:p>
        </p:txBody>
      </p:sp>
      <p:sp>
        <p:nvSpPr>
          <p:cNvPr id="6" name="Shape 4">
            <a:extLst>
              <a:ext uri="{FF2B5EF4-FFF2-40B4-BE49-F238E27FC236}">
                <a16:creationId xmlns:a16="http://schemas.microsoft.com/office/drawing/2014/main" id="{447510DF-D300-A3A6-F0E6-61BB80005189}"/>
              </a:ext>
            </a:extLst>
          </p:cNvPr>
          <p:cNvSpPr/>
          <p:nvPr/>
        </p:nvSpPr>
        <p:spPr>
          <a:xfrm>
            <a:off x="605698" y="1399717"/>
            <a:ext cx="0" cy="3715300"/>
          </a:xfrm>
          <a:prstGeom prst="line">
            <a:avLst/>
          </a:prstGeom>
          <a:noFill/>
          <a:ln w="12700">
            <a:solidFill>
              <a:srgbClr val="C59A35"/>
            </a:solidFill>
            <a:prstDash val="solid"/>
          </a:ln>
        </p:spPr>
        <p:txBody>
          <a:bodyPr/>
          <a:lstStyle/>
          <a:p>
            <a:endParaRPr lang="it-IT" sz="1323"/>
          </a:p>
        </p:txBody>
      </p:sp>
      <p:sp>
        <p:nvSpPr>
          <p:cNvPr id="7" name="Text 5">
            <a:extLst>
              <a:ext uri="{FF2B5EF4-FFF2-40B4-BE49-F238E27FC236}">
                <a16:creationId xmlns:a16="http://schemas.microsoft.com/office/drawing/2014/main" id="{6EECAFC7-28F3-3FC7-C844-39F5EEA800EF}"/>
              </a:ext>
            </a:extLst>
          </p:cNvPr>
          <p:cNvSpPr/>
          <p:nvPr/>
        </p:nvSpPr>
        <p:spPr>
          <a:xfrm>
            <a:off x="821704" y="1296034"/>
            <a:ext cx="1814449" cy="216006"/>
          </a:xfrm>
          <a:prstGeom prst="rect">
            <a:avLst/>
          </a:prstGeom>
          <a:noFill/>
          <a:ln/>
        </p:spPr>
        <p:txBody>
          <a:bodyPr wrap="square" lIns="0" tIns="0" rIns="0" bIns="0" rtlCol="0" anchor="ctr"/>
          <a:lstStyle/>
          <a:p>
            <a:r>
              <a:rPr lang="en-US" sz="1323" b="1" dirty="0">
                <a:solidFill>
                  <a:srgbClr val="173B74"/>
                </a:solidFill>
              </a:rPr>
              <a:t>Why this matters</a:t>
            </a:r>
            <a:endParaRPr lang="en-US" sz="1323" dirty="0"/>
          </a:p>
        </p:txBody>
      </p:sp>
      <p:sp>
        <p:nvSpPr>
          <p:cNvPr id="8" name="Text 6">
            <a:extLst>
              <a:ext uri="{FF2B5EF4-FFF2-40B4-BE49-F238E27FC236}">
                <a16:creationId xmlns:a16="http://schemas.microsoft.com/office/drawing/2014/main" id="{510C8095-F349-E95D-846A-311627CB2286}"/>
              </a:ext>
            </a:extLst>
          </p:cNvPr>
          <p:cNvSpPr/>
          <p:nvPr/>
        </p:nvSpPr>
        <p:spPr>
          <a:xfrm>
            <a:off x="821704" y="1658924"/>
            <a:ext cx="1883571" cy="743060"/>
          </a:xfrm>
          <a:prstGeom prst="rect">
            <a:avLst/>
          </a:prstGeom>
          <a:noFill/>
          <a:ln/>
        </p:spPr>
        <p:txBody>
          <a:bodyPr wrap="square" lIns="0" tIns="0" rIns="0" bIns="0" rtlCol="0" anchor="ctr"/>
          <a:lstStyle/>
          <a:p>
            <a:r>
              <a:rPr lang="en-US" sz="1465" b="1" dirty="0">
                <a:solidFill>
                  <a:srgbClr val="1D1D1D"/>
                </a:solidFill>
              </a:rPr>
              <a:t>Three active volcanoes are embedded in one dense metropolitan region.</a:t>
            </a:r>
            <a:endParaRPr lang="en-US" sz="1465" dirty="0"/>
          </a:p>
        </p:txBody>
      </p:sp>
      <p:sp>
        <p:nvSpPr>
          <p:cNvPr id="9" name="Text 7">
            <a:extLst>
              <a:ext uri="{FF2B5EF4-FFF2-40B4-BE49-F238E27FC236}">
                <a16:creationId xmlns:a16="http://schemas.microsoft.com/office/drawing/2014/main" id="{FBA1EB1F-0E9D-8C41-06A9-9DC4759A98DB}"/>
              </a:ext>
            </a:extLst>
          </p:cNvPr>
          <p:cNvSpPr/>
          <p:nvPr/>
        </p:nvSpPr>
        <p:spPr>
          <a:xfrm>
            <a:off x="821704" y="2592070"/>
            <a:ext cx="1900851" cy="1857650"/>
          </a:xfrm>
          <a:prstGeom prst="rect">
            <a:avLst/>
          </a:prstGeom>
          <a:noFill/>
          <a:ln/>
        </p:spPr>
        <p:txBody>
          <a:bodyPr wrap="square" lIns="0" tIns="0" rIns="0" bIns="0" rtlCol="0" anchor="t"/>
          <a:lstStyle/>
          <a:p>
            <a:r>
              <a:rPr lang="en-US" sz="1087" b="1" dirty="0">
                <a:solidFill>
                  <a:srgbClr val="C59A35"/>
                </a:solidFill>
              </a:rPr>
              <a:t>• </a:t>
            </a:r>
            <a:r>
              <a:rPr lang="en-US" sz="1087" dirty="0">
                <a:solidFill>
                  <a:srgbClr val="1D1D1D"/>
                </a:solidFill>
              </a:rPr>
              <a:t>Three active volcanoes in one metropolitan region
</a:t>
            </a:r>
            <a:r>
              <a:rPr lang="en-US" sz="1087" b="1" dirty="0">
                <a:solidFill>
                  <a:srgbClr val="C59A35"/>
                </a:solidFill>
              </a:rPr>
              <a:t>• </a:t>
            </a:r>
            <a:r>
              <a:rPr lang="en-US" sz="1087" dirty="0">
                <a:solidFill>
                  <a:srgbClr val="1D1D1D"/>
                </a:solidFill>
              </a:rPr>
              <a:t>A highly populated coastal system with strategic infrastructure
</a:t>
            </a:r>
            <a:r>
              <a:rPr lang="en-US" sz="1087" b="1" dirty="0">
                <a:solidFill>
                  <a:srgbClr val="C59A35"/>
                </a:solidFill>
              </a:rPr>
              <a:t>• </a:t>
            </a:r>
            <a:r>
              <a:rPr lang="en-US" sz="1087" dirty="0">
                <a:solidFill>
                  <a:srgbClr val="1D1D1D"/>
                </a:solidFill>
              </a:rPr>
              <a:t>Risk emerges from the interaction of hazard, vulnerability and exposure</a:t>
            </a:r>
            <a:endParaRPr lang="en-US" sz="1087" dirty="0"/>
          </a:p>
        </p:txBody>
      </p:sp>
      <p:sp>
        <p:nvSpPr>
          <p:cNvPr id="10" name="Text 8">
            <a:extLst>
              <a:ext uri="{FF2B5EF4-FFF2-40B4-BE49-F238E27FC236}">
                <a16:creationId xmlns:a16="http://schemas.microsoft.com/office/drawing/2014/main" id="{73D48FA6-5521-FDAF-8A2C-DEE18FCB03CA}"/>
              </a:ext>
            </a:extLst>
          </p:cNvPr>
          <p:cNvSpPr/>
          <p:nvPr/>
        </p:nvSpPr>
        <p:spPr>
          <a:xfrm>
            <a:off x="821704" y="4994054"/>
            <a:ext cx="1814449" cy="328329"/>
          </a:xfrm>
          <a:prstGeom prst="rect">
            <a:avLst/>
          </a:prstGeom>
          <a:noFill/>
          <a:ln/>
        </p:spPr>
        <p:txBody>
          <a:bodyPr wrap="square" lIns="0" tIns="0" rIns="0" bIns="0" rtlCol="0" anchor="ctr"/>
          <a:lstStyle/>
          <a:p>
            <a:r>
              <a:rPr lang="en-US" sz="1106" i="1" dirty="0">
                <a:solidFill>
                  <a:srgbClr val="666666"/>
                </a:solidFill>
              </a:rPr>
              <a:t>This is why a multi-risk perspective is essential.</a:t>
            </a:r>
            <a:endParaRPr lang="en-US" sz="1106" dirty="0"/>
          </a:p>
        </p:txBody>
      </p:sp>
      <p:sp>
        <p:nvSpPr>
          <p:cNvPr id="11" name="Shape 9">
            <a:extLst>
              <a:ext uri="{FF2B5EF4-FFF2-40B4-BE49-F238E27FC236}">
                <a16:creationId xmlns:a16="http://schemas.microsoft.com/office/drawing/2014/main" id="{C4246C01-95CF-9922-7A86-B4307802DEA6}"/>
              </a:ext>
            </a:extLst>
          </p:cNvPr>
          <p:cNvSpPr/>
          <p:nvPr/>
        </p:nvSpPr>
        <p:spPr>
          <a:xfrm>
            <a:off x="3413774" y="1105950"/>
            <a:ext cx="7715728" cy="4492921"/>
          </a:xfrm>
          <a:prstGeom prst="roundRect">
            <a:avLst>
              <a:gd name="adj" fmla="val 1538"/>
            </a:avLst>
          </a:prstGeom>
          <a:solidFill>
            <a:srgbClr val="FFFFFF"/>
          </a:solidFill>
          <a:ln w="12700">
            <a:solidFill>
              <a:srgbClr val="D8D1C8"/>
            </a:solidFill>
            <a:prstDash val="solid"/>
          </a:ln>
          <a:effectLst>
            <a:outerShdw blurRad="25400" dist="12700" dir="2700000" algn="bl" rotWithShape="0">
              <a:srgbClr val="000000">
                <a:alpha val="12000"/>
              </a:srgbClr>
            </a:outerShdw>
          </a:effectLst>
        </p:spPr>
        <p:txBody>
          <a:bodyPr/>
          <a:lstStyle/>
          <a:p>
            <a:endParaRPr lang="it-IT" sz="1323"/>
          </a:p>
        </p:txBody>
      </p:sp>
      <p:pic>
        <p:nvPicPr>
          <p:cNvPr id="15" name="Immagine 14" descr="The image depicts a map highlighting the Campi Flegrei region around the Vesuvius volcano, showing the last eruption dates for various locations, and emphasizing the high volcanic risk in the area.&#10;&#10;Il contenuto generato dall'IA potrebbe non essere corretto.">
            <a:extLst>
              <a:ext uri="{FF2B5EF4-FFF2-40B4-BE49-F238E27FC236}">
                <a16:creationId xmlns:a16="http://schemas.microsoft.com/office/drawing/2014/main" id="{4309FCCE-7BB4-951B-C90D-5896F38BF087}"/>
              </a:ext>
            </a:extLst>
          </p:cNvPr>
          <p:cNvPicPr>
            <a:picLocks noChangeAspect="1"/>
          </p:cNvPicPr>
          <p:nvPr/>
        </p:nvPicPr>
        <p:blipFill>
          <a:blip r:embed="rId3"/>
          <a:srcRect t="4712" b="-12710"/>
          <a:stretch>
            <a:fillRect/>
          </a:stretch>
        </p:blipFill>
        <p:spPr>
          <a:xfrm>
            <a:off x="3283499" y="1232467"/>
            <a:ext cx="7976278" cy="4806130"/>
          </a:xfrm>
          <a:prstGeom prst="rect">
            <a:avLst/>
          </a:prstGeom>
        </p:spPr>
      </p:pic>
      <p:grpSp>
        <p:nvGrpSpPr>
          <p:cNvPr id="16" name="Gruppo 15">
            <a:extLst>
              <a:ext uri="{FF2B5EF4-FFF2-40B4-BE49-F238E27FC236}">
                <a16:creationId xmlns:a16="http://schemas.microsoft.com/office/drawing/2014/main" id="{E3D647CD-5BA6-A750-E530-16D30FB11E08}"/>
              </a:ext>
            </a:extLst>
          </p:cNvPr>
          <p:cNvGrpSpPr/>
          <p:nvPr/>
        </p:nvGrpSpPr>
        <p:grpSpPr>
          <a:xfrm>
            <a:off x="3932188" y="5123658"/>
            <a:ext cx="6998589" cy="397451"/>
            <a:chOff x="4160520" y="5839424"/>
            <a:chExt cx="7406640" cy="420624"/>
          </a:xfrm>
        </p:grpSpPr>
        <p:sp>
          <p:nvSpPr>
            <p:cNvPr id="13" name="Shape 10">
              <a:extLst>
                <a:ext uri="{FF2B5EF4-FFF2-40B4-BE49-F238E27FC236}">
                  <a16:creationId xmlns:a16="http://schemas.microsoft.com/office/drawing/2014/main" id="{162E4CD5-B7CC-CBAE-2AFE-CF3538C51B7B}"/>
                </a:ext>
              </a:extLst>
            </p:cNvPr>
            <p:cNvSpPr/>
            <p:nvPr/>
          </p:nvSpPr>
          <p:spPr>
            <a:xfrm>
              <a:off x="4160520" y="5839424"/>
              <a:ext cx="7406640" cy="420624"/>
            </a:xfrm>
            <a:prstGeom prst="roundRect">
              <a:avLst>
                <a:gd name="adj" fmla="val 6522"/>
              </a:avLst>
            </a:prstGeom>
            <a:solidFill>
              <a:srgbClr val="EEF3FA"/>
            </a:solidFill>
            <a:ln w="12700">
              <a:solidFill>
                <a:srgbClr val="D6E0F2"/>
              </a:solidFill>
              <a:prstDash val="solid"/>
            </a:ln>
          </p:spPr>
          <p:txBody>
            <a:bodyPr/>
            <a:lstStyle/>
            <a:p>
              <a:endParaRPr lang="it-IT" sz="1323"/>
            </a:p>
          </p:txBody>
        </p:sp>
        <p:sp>
          <p:nvSpPr>
            <p:cNvPr id="14" name="Text 11">
              <a:extLst>
                <a:ext uri="{FF2B5EF4-FFF2-40B4-BE49-F238E27FC236}">
                  <a16:creationId xmlns:a16="http://schemas.microsoft.com/office/drawing/2014/main" id="{10D29867-58D8-F2CA-55BC-4E1113DA3CA4}"/>
                </a:ext>
              </a:extLst>
            </p:cNvPr>
            <p:cNvSpPr/>
            <p:nvPr/>
          </p:nvSpPr>
          <p:spPr>
            <a:xfrm>
              <a:off x="4160520" y="5967440"/>
              <a:ext cx="7040880" cy="164592"/>
            </a:xfrm>
            <a:prstGeom prst="rect">
              <a:avLst/>
            </a:prstGeom>
            <a:noFill/>
            <a:ln/>
          </p:spPr>
          <p:txBody>
            <a:bodyPr wrap="square" lIns="0" tIns="0" rIns="0" bIns="0" rtlCol="0" anchor="ctr"/>
            <a:lstStyle/>
            <a:p>
              <a:pPr algn="ctr"/>
              <a:r>
                <a:rPr lang="en-US" sz="1002" b="1" dirty="0">
                  <a:solidFill>
                    <a:srgbClr val="173B74"/>
                  </a:solidFill>
                </a:rPr>
                <a:t>Key point — risk management means dealing with the coexistence of multiple hazards in a very exposed urban region.</a:t>
              </a:r>
              <a:endParaRPr lang="en-US" sz="1002" dirty="0"/>
            </a:p>
          </p:txBody>
        </p:sp>
      </p:grpSp>
    </p:spTree>
    <p:extLst>
      <p:ext uri="{BB962C8B-B14F-4D97-AF65-F5344CB8AC3E}">
        <p14:creationId xmlns:p14="http://schemas.microsoft.com/office/powerpoint/2010/main" val="40101951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389692" y="362889"/>
            <a:ext cx="7430601" cy="362890"/>
          </a:xfrm>
          <a:prstGeom prst="rect">
            <a:avLst/>
          </a:prstGeom>
          <a:noFill/>
          <a:ln/>
        </p:spPr>
        <p:txBody>
          <a:bodyPr wrap="square" lIns="0" tIns="0" rIns="0" bIns="0" rtlCol="0" anchor="ctr"/>
          <a:lstStyle/>
          <a:p>
            <a:r>
              <a:rPr lang="en-US" sz="2032" b="1" dirty="0">
                <a:solidFill>
                  <a:srgbClr val="1D1D1D"/>
                </a:solidFill>
                <a:latin typeface="Aptos Display" pitchFamily="34" charset="0"/>
                <a:ea typeface="Aptos Display" pitchFamily="34" charset="-122"/>
                <a:cs typeface="Aptos Display" pitchFamily="34" charset="-120"/>
              </a:rPr>
              <a:t>Campi Flegrei unrest: multiple hazards, cumulative impacts</a:t>
            </a:r>
            <a:endParaRPr lang="en-US" sz="2032" dirty="0"/>
          </a:p>
        </p:txBody>
      </p:sp>
      <p:sp>
        <p:nvSpPr>
          <p:cNvPr id="3" name="Text 1"/>
          <p:cNvSpPr/>
          <p:nvPr/>
        </p:nvSpPr>
        <p:spPr>
          <a:xfrm>
            <a:off x="389692" y="864023"/>
            <a:ext cx="7776210" cy="190085"/>
          </a:xfrm>
          <a:prstGeom prst="rect">
            <a:avLst/>
          </a:prstGeom>
          <a:noFill/>
          <a:ln/>
        </p:spPr>
        <p:txBody>
          <a:bodyPr wrap="square" lIns="0" tIns="0" rIns="0" bIns="0" rtlCol="0" anchor="ctr"/>
          <a:lstStyle/>
          <a:p>
            <a:r>
              <a:rPr lang="en-US" sz="969" dirty="0">
                <a:solidFill>
                  <a:srgbClr val="666666"/>
                </a:solidFill>
              </a:rPr>
              <a:t>Even without an eruption, the current crisis already affects daily life, infrastructure and risk perception.</a:t>
            </a:r>
            <a:endParaRPr lang="en-US" sz="969" dirty="0"/>
          </a:p>
        </p:txBody>
      </p:sp>
      <p:sp>
        <p:nvSpPr>
          <p:cNvPr id="4" name="Text 2"/>
          <p:cNvSpPr/>
          <p:nvPr/>
        </p:nvSpPr>
        <p:spPr>
          <a:xfrm>
            <a:off x="10930777" y="6048163"/>
            <a:ext cx="216006" cy="155524"/>
          </a:xfrm>
          <a:prstGeom prst="rect">
            <a:avLst/>
          </a:prstGeom>
          <a:noFill/>
          <a:ln/>
        </p:spPr>
        <p:txBody>
          <a:bodyPr wrap="square" lIns="0" tIns="0" rIns="0" bIns="0" rtlCol="0" anchor="ctr"/>
          <a:lstStyle/>
          <a:p>
            <a:pPr algn="r"/>
            <a:r>
              <a:rPr lang="en-US" sz="756" dirty="0">
                <a:solidFill>
                  <a:srgbClr val="777777"/>
                </a:solidFill>
              </a:rPr>
              <a:t>2</a:t>
            </a:r>
            <a:endParaRPr lang="en-US" sz="756" dirty="0"/>
          </a:p>
        </p:txBody>
      </p:sp>
      <p:sp>
        <p:nvSpPr>
          <p:cNvPr id="5" name="Shape 3"/>
          <p:cNvSpPr/>
          <p:nvPr/>
        </p:nvSpPr>
        <p:spPr>
          <a:xfrm>
            <a:off x="353781" y="1140510"/>
            <a:ext cx="2306942" cy="3671790"/>
          </a:xfrm>
          <a:prstGeom prst="roundRect">
            <a:avLst>
              <a:gd name="adj" fmla="val 2996"/>
            </a:avLst>
          </a:prstGeom>
          <a:solidFill>
            <a:srgbClr val="FFFFFF"/>
          </a:solidFill>
          <a:ln w="12700">
            <a:solidFill>
              <a:srgbClr val="D8D1C8"/>
            </a:solidFill>
            <a:prstDash val="solid"/>
          </a:ln>
          <a:effectLst>
            <a:outerShdw blurRad="25400" dist="12700" dir="2700000" algn="bl" rotWithShape="0">
              <a:srgbClr val="000000">
                <a:alpha val="12000"/>
              </a:srgbClr>
            </a:outerShdw>
          </a:effectLst>
        </p:spPr>
        <p:txBody>
          <a:bodyPr/>
          <a:lstStyle/>
          <a:p>
            <a:endParaRPr lang="it-IT" sz="945" dirty="0"/>
          </a:p>
        </p:txBody>
      </p:sp>
      <p:sp>
        <p:nvSpPr>
          <p:cNvPr id="6" name="Text 4"/>
          <p:cNvSpPr/>
          <p:nvPr/>
        </p:nvSpPr>
        <p:spPr>
          <a:xfrm>
            <a:off x="545215" y="1365156"/>
            <a:ext cx="1995894" cy="190085"/>
          </a:xfrm>
          <a:prstGeom prst="rect">
            <a:avLst/>
          </a:prstGeom>
          <a:noFill/>
          <a:ln/>
        </p:spPr>
        <p:txBody>
          <a:bodyPr wrap="square" lIns="0" tIns="0" rIns="0" bIns="0" rtlCol="0" anchor="ctr"/>
          <a:lstStyle/>
          <a:p>
            <a:pPr algn="ctr"/>
            <a:r>
              <a:rPr lang="en-US" sz="1323" b="1" dirty="0">
                <a:solidFill>
                  <a:srgbClr val="1D1D1D"/>
                </a:solidFill>
              </a:rPr>
              <a:t>Degassing</a:t>
            </a:r>
          </a:p>
          <a:p>
            <a:pPr algn="ctr"/>
            <a:r>
              <a:rPr lang="en-GB" sz="945" dirty="0"/>
              <a:t>Diffuse soil CO2 flux=</a:t>
            </a:r>
            <a:r>
              <a:rPr lang="en-GB" sz="945" b="1" dirty="0"/>
              <a:t>3600 t/d</a:t>
            </a:r>
            <a:endParaRPr lang="it-IT" sz="945" b="1" dirty="0"/>
          </a:p>
          <a:p>
            <a:pPr algn="ctr"/>
            <a:endParaRPr lang="en-US" sz="1323" dirty="0"/>
          </a:p>
        </p:txBody>
      </p:sp>
      <p:pic>
        <p:nvPicPr>
          <p:cNvPr id="7" name="Image 0" descr="/mnt/data/user-UEHJntZ8UTyVtBDXTfEcJ2dZ/92d47910eaca4a52b6f77e4215ec09fc/mnt/data/lp_images/slide3_1.jpg"/>
          <p:cNvPicPr>
            <a:picLocks noChangeAspect="1"/>
          </p:cNvPicPr>
          <p:nvPr/>
        </p:nvPicPr>
        <p:blipFill>
          <a:blip r:embed="rId3"/>
          <a:stretch>
            <a:fillRect/>
          </a:stretch>
        </p:blipFill>
        <p:spPr>
          <a:xfrm>
            <a:off x="527936" y="1569147"/>
            <a:ext cx="2030455" cy="1337345"/>
          </a:xfrm>
          <a:prstGeom prst="rect">
            <a:avLst/>
          </a:prstGeom>
        </p:spPr>
      </p:pic>
      <p:sp>
        <p:nvSpPr>
          <p:cNvPr id="8" name="Text 5"/>
          <p:cNvSpPr/>
          <p:nvPr/>
        </p:nvSpPr>
        <p:spPr>
          <a:xfrm>
            <a:off x="527935" y="4384347"/>
            <a:ext cx="2030455" cy="403353"/>
          </a:xfrm>
          <a:prstGeom prst="rect">
            <a:avLst/>
          </a:prstGeom>
          <a:noFill/>
          <a:ln/>
        </p:spPr>
        <p:txBody>
          <a:bodyPr wrap="square" lIns="0" tIns="0" rIns="0" bIns="0" rtlCol="0" anchor="ctr"/>
          <a:lstStyle/>
          <a:p>
            <a:r>
              <a:rPr lang="en-US" sz="992" dirty="0">
                <a:solidFill>
                  <a:srgbClr val="1D1D1D"/>
                </a:solidFill>
              </a:rPr>
              <a:t>CO₂ accumulation can be dangerous in low-lying or enclosed spaces.</a:t>
            </a:r>
            <a:endParaRPr lang="en-US" sz="992" dirty="0"/>
          </a:p>
        </p:txBody>
      </p:sp>
      <p:sp>
        <p:nvSpPr>
          <p:cNvPr id="9" name="Shape 6"/>
          <p:cNvSpPr/>
          <p:nvPr/>
        </p:nvSpPr>
        <p:spPr>
          <a:xfrm>
            <a:off x="2886720" y="1140510"/>
            <a:ext cx="2306942" cy="3671789"/>
          </a:xfrm>
          <a:prstGeom prst="roundRect">
            <a:avLst>
              <a:gd name="adj" fmla="val 2996"/>
            </a:avLst>
          </a:prstGeom>
          <a:solidFill>
            <a:srgbClr val="FFFFFF"/>
          </a:solidFill>
          <a:ln w="12700">
            <a:solidFill>
              <a:srgbClr val="D8D1C8"/>
            </a:solidFill>
            <a:prstDash val="solid"/>
          </a:ln>
          <a:effectLst>
            <a:outerShdw blurRad="25400" dist="12700" dir="2700000" algn="bl" rotWithShape="0">
              <a:srgbClr val="000000">
                <a:alpha val="12000"/>
              </a:srgbClr>
            </a:outerShdw>
          </a:effectLst>
        </p:spPr>
        <p:txBody>
          <a:bodyPr/>
          <a:lstStyle/>
          <a:p>
            <a:endParaRPr lang="it-IT" sz="1323" dirty="0"/>
          </a:p>
        </p:txBody>
      </p:sp>
      <p:sp>
        <p:nvSpPr>
          <p:cNvPr id="10" name="Text 7"/>
          <p:cNvSpPr/>
          <p:nvPr/>
        </p:nvSpPr>
        <p:spPr>
          <a:xfrm>
            <a:off x="3042244" y="1270114"/>
            <a:ext cx="1995894" cy="190085"/>
          </a:xfrm>
          <a:prstGeom prst="rect">
            <a:avLst/>
          </a:prstGeom>
          <a:noFill/>
          <a:ln/>
        </p:spPr>
        <p:txBody>
          <a:bodyPr wrap="square" lIns="0" tIns="0" rIns="0" bIns="0" rtlCol="0" anchor="ctr"/>
          <a:lstStyle/>
          <a:p>
            <a:pPr algn="ctr"/>
            <a:r>
              <a:rPr lang="en-US" sz="1323" b="1" dirty="0">
                <a:solidFill>
                  <a:srgbClr val="1D1D1D"/>
                </a:solidFill>
              </a:rPr>
              <a:t>Ground deformation</a:t>
            </a:r>
            <a:endParaRPr lang="en-US" sz="1323" dirty="0"/>
          </a:p>
        </p:txBody>
      </p:sp>
      <p:sp>
        <p:nvSpPr>
          <p:cNvPr id="12" name="Text 8"/>
          <p:cNvSpPr/>
          <p:nvPr/>
        </p:nvSpPr>
        <p:spPr>
          <a:xfrm>
            <a:off x="3172807" y="4060909"/>
            <a:ext cx="2075576" cy="673938"/>
          </a:xfrm>
          <a:prstGeom prst="rect">
            <a:avLst/>
          </a:prstGeom>
          <a:noFill/>
          <a:ln/>
        </p:spPr>
        <p:txBody>
          <a:bodyPr wrap="square" lIns="0" tIns="0" rIns="0" bIns="0" rtlCol="0" anchor="ctr"/>
          <a:lstStyle/>
          <a:p>
            <a:r>
              <a:rPr lang="en-US" sz="992" dirty="0">
                <a:solidFill>
                  <a:srgbClr val="1D1D1D"/>
                </a:solidFill>
              </a:rPr>
              <a:t>At Pozzuoli, uplift since 2005 has exceeded </a:t>
            </a:r>
            <a:r>
              <a:rPr lang="en-US" sz="992" b="1" dirty="0">
                <a:solidFill>
                  <a:srgbClr val="1D1D1D"/>
                </a:solidFill>
              </a:rPr>
              <a:t>1.6 m</a:t>
            </a:r>
            <a:r>
              <a:rPr lang="en-US" sz="992" dirty="0">
                <a:solidFill>
                  <a:srgbClr val="1D1D1D"/>
                </a:solidFill>
              </a:rPr>
              <a:t> and altered the harbour area.</a:t>
            </a:r>
            <a:endParaRPr lang="en-US" sz="992" dirty="0"/>
          </a:p>
        </p:txBody>
      </p:sp>
      <p:sp>
        <p:nvSpPr>
          <p:cNvPr id="13" name="Shape 9"/>
          <p:cNvSpPr/>
          <p:nvPr/>
        </p:nvSpPr>
        <p:spPr>
          <a:xfrm>
            <a:off x="5383747" y="1140510"/>
            <a:ext cx="2306942" cy="3671789"/>
          </a:xfrm>
          <a:prstGeom prst="roundRect">
            <a:avLst>
              <a:gd name="adj" fmla="val 2996"/>
            </a:avLst>
          </a:prstGeom>
          <a:solidFill>
            <a:srgbClr val="FFFFFF"/>
          </a:solidFill>
          <a:ln w="12700">
            <a:solidFill>
              <a:srgbClr val="D8D1C8"/>
            </a:solidFill>
            <a:prstDash val="solid"/>
          </a:ln>
          <a:effectLst>
            <a:outerShdw blurRad="25400" dist="12700" dir="2700000" algn="bl" rotWithShape="0">
              <a:srgbClr val="000000">
                <a:alpha val="12000"/>
              </a:srgbClr>
            </a:outerShdw>
          </a:effectLst>
        </p:spPr>
        <p:txBody>
          <a:bodyPr/>
          <a:lstStyle/>
          <a:p>
            <a:endParaRPr lang="it-IT" sz="1323"/>
          </a:p>
        </p:txBody>
      </p:sp>
      <p:sp>
        <p:nvSpPr>
          <p:cNvPr id="14" name="Text 10"/>
          <p:cNvSpPr/>
          <p:nvPr/>
        </p:nvSpPr>
        <p:spPr>
          <a:xfrm>
            <a:off x="5539271" y="1270114"/>
            <a:ext cx="1995894" cy="190085"/>
          </a:xfrm>
          <a:prstGeom prst="rect">
            <a:avLst/>
          </a:prstGeom>
          <a:noFill/>
          <a:ln/>
        </p:spPr>
        <p:txBody>
          <a:bodyPr wrap="square" lIns="0" tIns="0" rIns="0" bIns="0" rtlCol="0" anchor="ctr"/>
          <a:lstStyle/>
          <a:p>
            <a:pPr algn="ctr"/>
            <a:r>
              <a:rPr lang="en-US" sz="1323" b="1" dirty="0">
                <a:solidFill>
                  <a:srgbClr val="1D1D1D"/>
                </a:solidFill>
              </a:rPr>
              <a:t>Seismicity</a:t>
            </a:r>
            <a:r>
              <a:rPr lang="en-GB" sz="1323" dirty="0"/>
              <a:t> </a:t>
            </a:r>
          </a:p>
          <a:p>
            <a:pPr algn="ctr"/>
            <a:r>
              <a:rPr lang="en-GB" sz="945" dirty="0"/>
              <a:t>&gt;32000 earthquakes since 2005</a:t>
            </a:r>
            <a:endParaRPr lang="en-US" sz="945" dirty="0"/>
          </a:p>
        </p:txBody>
      </p:sp>
      <p:sp>
        <p:nvSpPr>
          <p:cNvPr id="16" name="Text 11"/>
          <p:cNvSpPr/>
          <p:nvPr/>
        </p:nvSpPr>
        <p:spPr>
          <a:xfrm>
            <a:off x="5575182" y="4155643"/>
            <a:ext cx="2030455" cy="673938"/>
          </a:xfrm>
          <a:prstGeom prst="rect">
            <a:avLst/>
          </a:prstGeom>
          <a:noFill/>
          <a:ln/>
        </p:spPr>
        <p:txBody>
          <a:bodyPr wrap="square" lIns="0" tIns="0" rIns="0" bIns="0" rtlCol="0" anchor="ctr"/>
          <a:lstStyle/>
          <a:p>
            <a:r>
              <a:rPr lang="en-US" sz="992" dirty="0">
                <a:solidFill>
                  <a:srgbClr val="1D1D1D"/>
                </a:solidFill>
              </a:rPr>
              <a:t>Frequent earthquakes have produced damage, inspections and persistent social stress.</a:t>
            </a:r>
            <a:endParaRPr lang="en-US" sz="992" dirty="0"/>
          </a:p>
        </p:txBody>
      </p:sp>
      <p:sp>
        <p:nvSpPr>
          <p:cNvPr id="17" name="Shape 12"/>
          <p:cNvSpPr/>
          <p:nvPr/>
        </p:nvSpPr>
        <p:spPr>
          <a:xfrm>
            <a:off x="7707970" y="1140510"/>
            <a:ext cx="3421532" cy="2764875"/>
          </a:xfrm>
          <a:prstGeom prst="roundRect">
            <a:avLst>
              <a:gd name="adj" fmla="val 2500"/>
            </a:avLst>
          </a:prstGeom>
          <a:solidFill>
            <a:srgbClr val="FFFFFF"/>
          </a:solidFill>
          <a:ln w="12700">
            <a:solidFill>
              <a:srgbClr val="D8D1C8"/>
            </a:solidFill>
            <a:prstDash val="solid"/>
          </a:ln>
          <a:effectLst>
            <a:outerShdw blurRad="25400" dist="12700" dir="2700000" algn="bl" rotWithShape="0">
              <a:srgbClr val="000000">
                <a:alpha val="12000"/>
              </a:srgbClr>
            </a:outerShdw>
          </a:effectLst>
        </p:spPr>
        <p:txBody>
          <a:bodyPr/>
          <a:lstStyle/>
          <a:p>
            <a:endParaRPr lang="it-IT" sz="1323"/>
          </a:p>
        </p:txBody>
      </p:sp>
      <p:sp>
        <p:nvSpPr>
          <p:cNvPr id="18" name="Text 13"/>
          <p:cNvSpPr/>
          <p:nvPr/>
        </p:nvSpPr>
        <p:spPr>
          <a:xfrm>
            <a:off x="7880774" y="1296034"/>
            <a:ext cx="2160058" cy="207366"/>
          </a:xfrm>
          <a:prstGeom prst="rect">
            <a:avLst/>
          </a:prstGeom>
          <a:noFill/>
          <a:ln/>
        </p:spPr>
        <p:txBody>
          <a:bodyPr wrap="square" lIns="0" tIns="0" rIns="0" bIns="0" rtlCol="0" anchor="ctr"/>
          <a:lstStyle/>
          <a:p>
            <a:r>
              <a:rPr lang="en-US" sz="1323" b="1" dirty="0">
                <a:solidFill>
                  <a:srgbClr val="173B74"/>
                </a:solidFill>
              </a:rPr>
              <a:t>What history teaches us</a:t>
            </a:r>
            <a:endParaRPr lang="en-US" sz="1323" dirty="0"/>
          </a:p>
        </p:txBody>
      </p:sp>
      <p:sp>
        <p:nvSpPr>
          <p:cNvPr id="19" name="Shape 14"/>
          <p:cNvSpPr/>
          <p:nvPr/>
        </p:nvSpPr>
        <p:spPr>
          <a:xfrm>
            <a:off x="7949896" y="1771247"/>
            <a:ext cx="2376064" cy="0"/>
          </a:xfrm>
          <a:prstGeom prst="line">
            <a:avLst/>
          </a:prstGeom>
          <a:noFill/>
          <a:ln w="12700">
            <a:solidFill>
              <a:srgbClr val="C59A35"/>
            </a:solidFill>
            <a:prstDash val="solid"/>
          </a:ln>
        </p:spPr>
        <p:txBody>
          <a:bodyPr/>
          <a:lstStyle/>
          <a:p>
            <a:endParaRPr lang="it-IT" sz="1323"/>
          </a:p>
        </p:txBody>
      </p:sp>
      <p:sp>
        <p:nvSpPr>
          <p:cNvPr id="20" name="Shape 15"/>
          <p:cNvSpPr/>
          <p:nvPr/>
        </p:nvSpPr>
        <p:spPr>
          <a:xfrm>
            <a:off x="8338706" y="1702125"/>
            <a:ext cx="129604" cy="129604"/>
          </a:xfrm>
          <a:prstGeom prst="ellipse">
            <a:avLst/>
          </a:prstGeom>
          <a:solidFill>
            <a:srgbClr val="173B74"/>
          </a:solidFill>
          <a:ln w="12700">
            <a:solidFill>
              <a:srgbClr val="173B74"/>
            </a:solidFill>
            <a:prstDash val="solid"/>
          </a:ln>
        </p:spPr>
        <p:txBody>
          <a:bodyPr/>
          <a:lstStyle/>
          <a:p>
            <a:endParaRPr lang="it-IT" sz="1323"/>
          </a:p>
        </p:txBody>
      </p:sp>
      <p:sp>
        <p:nvSpPr>
          <p:cNvPr id="21" name="Shape 16"/>
          <p:cNvSpPr/>
          <p:nvPr/>
        </p:nvSpPr>
        <p:spPr>
          <a:xfrm>
            <a:off x="9461937" y="1702125"/>
            <a:ext cx="129604" cy="129604"/>
          </a:xfrm>
          <a:prstGeom prst="ellipse">
            <a:avLst/>
          </a:prstGeom>
          <a:solidFill>
            <a:srgbClr val="173B74"/>
          </a:solidFill>
          <a:ln w="12700">
            <a:solidFill>
              <a:srgbClr val="173B74"/>
            </a:solidFill>
            <a:prstDash val="solid"/>
          </a:ln>
        </p:spPr>
        <p:txBody>
          <a:bodyPr/>
          <a:lstStyle/>
          <a:p>
            <a:endParaRPr lang="it-IT" sz="1323"/>
          </a:p>
        </p:txBody>
      </p:sp>
      <p:sp>
        <p:nvSpPr>
          <p:cNvPr id="22" name="Shape 17"/>
          <p:cNvSpPr/>
          <p:nvPr/>
        </p:nvSpPr>
        <p:spPr>
          <a:xfrm>
            <a:off x="10455564" y="1702125"/>
            <a:ext cx="129604" cy="129604"/>
          </a:xfrm>
          <a:prstGeom prst="ellipse">
            <a:avLst/>
          </a:prstGeom>
          <a:solidFill>
            <a:srgbClr val="173B74"/>
          </a:solidFill>
          <a:ln w="12700">
            <a:solidFill>
              <a:srgbClr val="173B74"/>
            </a:solidFill>
            <a:prstDash val="solid"/>
          </a:ln>
        </p:spPr>
        <p:txBody>
          <a:bodyPr/>
          <a:lstStyle/>
          <a:p>
            <a:endParaRPr lang="it-IT" sz="1323"/>
          </a:p>
        </p:txBody>
      </p:sp>
      <p:sp>
        <p:nvSpPr>
          <p:cNvPr id="23" name="Text 18"/>
          <p:cNvSpPr/>
          <p:nvPr/>
        </p:nvSpPr>
        <p:spPr>
          <a:xfrm>
            <a:off x="8079500" y="1883570"/>
            <a:ext cx="518414" cy="155524"/>
          </a:xfrm>
          <a:prstGeom prst="rect">
            <a:avLst/>
          </a:prstGeom>
          <a:noFill/>
          <a:ln/>
        </p:spPr>
        <p:txBody>
          <a:bodyPr wrap="square" lIns="0" tIns="0" rIns="0" bIns="0" rtlCol="0" anchor="ctr"/>
          <a:lstStyle/>
          <a:p>
            <a:pPr algn="ctr"/>
            <a:r>
              <a:rPr lang="en-US" sz="992" b="1" dirty="0">
                <a:solidFill>
                  <a:srgbClr val="173B74"/>
                </a:solidFill>
              </a:rPr>
              <a:t>1970–72</a:t>
            </a:r>
            <a:endParaRPr lang="en-US" sz="992" dirty="0"/>
          </a:p>
        </p:txBody>
      </p:sp>
      <p:sp>
        <p:nvSpPr>
          <p:cNvPr id="24" name="Text 19"/>
          <p:cNvSpPr/>
          <p:nvPr/>
        </p:nvSpPr>
        <p:spPr>
          <a:xfrm>
            <a:off x="9202730" y="1883570"/>
            <a:ext cx="518414" cy="155524"/>
          </a:xfrm>
          <a:prstGeom prst="rect">
            <a:avLst/>
          </a:prstGeom>
          <a:noFill/>
          <a:ln/>
        </p:spPr>
        <p:txBody>
          <a:bodyPr wrap="square" lIns="0" tIns="0" rIns="0" bIns="0" rtlCol="0" anchor="ctr"/>
          <a:lstStyle/>
          <a:p>
            <a:pPr algn="ctr"/>
            <a:r>
              <a:rPr lang="en-US" sz="992" b="1" dirty="0">
                <a:solidFill>
                  <a:srgbClr val="173B74"/>
                </a:solidFill>
              </a:rPr>
              <a:t>1982–84</a:t>
            </a:r>
            <a:endParaRPr lang="en-US" sz="992" dirty="0"/>
          </a:p>
        </p:txBody>
      </p:sp>
      <p:sp>
        <p:nvSpPr>
          <p:cNvPr id="25" name="Text 20"/>
          <p:cNvSpPr/>
          <p:nvPr/>
        </p:nvSpPr>
        <p:spPr>
          <a:xfrm>
            <a:off x="10317320" y="1883570"/>
            <a:ext cx="388811" cy="155524"/>
          </a:xfrm>
          <a:prstGeom prst="rect">
            <a:avLst/>
          </a:prstGeom>
          <a:noFill/>
          <a:ln/>
        </p:spPr>
        <p:txBody>
          <a:bodyPr wrap="square" lIns="0" tIns="0" rIns="0" bIns="0" rtlCol="0" anchor="ctr"/>
          <a:lstStyle/>
          <a:p>
            <a:pPr algn="ctr"/>
            <a:r>
              <a:rPr lang="en-US" sz="992" b="1" dirty="0">
                <a:solidFill>
                  <a:srgbClr val="173B74"/>
                </a:solidFill>
              </a:rPr>
              <a:t>Today</a:t>
            </a:r>
            <a:endParaRPr lang="en-US" sz="992" dirty="0"/>
          </a:p>
        </p:txBody>
      </p:sp>
      <p:sp>
        <p:nvSpPr>
          <p:cNvPr id="26" name="Text 21"/>
          <p:cNvSpPr/>
          <p:nvPr/>
        </p:nvSpPr>
        <p:spPr>
          <a:xfrm>
            <a:off x="7794372" y="2142777"/>
            <a:ext cx="993627" cy="820822"/>
          </a:xfrm>
          <a:prstGeom prst="rect">
            <a:avLst/>
          </a:prstGeom>
          <a:noFill/>
          <a:ln/>
        </p:spPr>
        <p:txBody>
          <a:bodyPr wrap="square" lIns="0" tIns="0" rIns="0" bIns="0" rtlCol="0" anchor="ctr"/>
          <a:lstStyle/>
          <a:p>
            <a:pPr algn="ctr"/>
            <a:r>
              <a:rPr lang="en-US" sz="992" dirty="0">
                <a:solidFill>
                  <a:srgbClr val="1D1D1D"/>
                </a:solidFill>
              </a:rPr>
              <a:t>Rione Terra evacuated</a:t>
            </a:r>
            <a:endParaRPr lang="en-US" sz="992" dirty="0"/>
          </a:p>
          <a:p>
            <a:pPr algn="ctr"/>
            <a:r>
              <a:rPr lang="en-US" sz="992" dirty="0">
                <a:solidFill>
                  <a:srgbClr val="1D1D1D"/>
                </a:solidFill>
              </a:rPr>
              <a:t>after accelerating uplift,</a:t>
            </a:r>
            <a:endParaRPr lang="en-US" sz="992" dirty="0"/>
          </a:p>
          <a:p>
            <a:pPr algn="ctr"/>
            <a:r>
              <a:rPr lang="en-US" sz="992" dirty="0">
                <a:solidFill>
                  <a:srgbClr val="1D1D1D"/>
                </a:solidFill>
              </a:rPr>
              <a:t>seismicity and building fragility.</a:t>
            </a:r>
            <a:endParaRPr lang="en-US" sz="992" dirty="0"/>
          </a:p>
        </p:txBody>
      </p:sp>
      <p:sp>
        <p:nvSpPr>
          <p:cNvPr id="27" name="Text 22"/>
          <p:cNvSpPr/>
          <p:nvPr/>
        </p:nvSpPr>
        <p:spPr>
          <a:xfrm>
            <a:off x="8986724" y="2142777"/>
            <a:ext cx="1019548" cy="820822"/>
          </a:xfrm>
          <a:prstGeom prst="rect">
            <a:avLst/>
          </a:prstGeom>
          <a:noFill/>
          <a:ln/>
        </p:spPr>
        <p:txBody>
          <a:bodyPr wrap="square" lIns="0" tIns="0" rIns="0" bIns="0" rtlCol="0" anchor="ctr"/>
          <a:lstStyle/>
          <a:p>
            <a:pPr algn="ctr"/>
            <a:r>
              <a:rPr lang="en-US" sz="992" dirty="0">
                <a:solidFill>
                  <a:srgbClr val="1D1D1D"/>
                </a:solidFill>
              </a:rPr>
              <a:t>A new urban response followed:</a:t>
            </a:r>
            <a:endParaRPr lang="en-US" sz="992" dirty="0"/>
          </a:p>
          <a:p>
            <a:pPr algn="ctr"/>
            <a:r>
              <a:rPr lang="en-US" sz="992" dirty="0">
                <a:solidFill>
                  <a:srgbClr val="1D1D1D"/>
                </a:solidFill>
              </a:rPr>
              <a:t>Monterusciello was developed</a:t>
            </a:r>
            <a:endParaRPr lang="en-US" sz="992" dirty="0"/>
          </a:p>
          <a:p>
            <a:pPr algn="ctr"/>
            <a:r>
              <a:rPr lang="en-US" sz="992" dirty="0">
                <a:solidFill>
                  <a:srgbClr val="1D1D1D"/>
                </a:solidFill>
              </a:rPr>
              <a:t>for relocated residents.</a:t>
            </a:r>
            <a:endParaRPr lang="en-US" sz="992" dirty="0"/>
          </a:p>
        </p:txBody>
      </p:sp>
      <p:sp>
        <p:nvSpPr>
          <p:cNvPr id="28" name="Text 23"/>
          <p:cNvSpPr/>
          <p:nvPr/>
        </p:nvSpPr>
        <p:spPr>
          <a:xfrm>
            <a:off x="10092674" y="2142777"/>
            <a:ext cx="933145" cy="820822"/>
          </a:xfrm>
          <a:prstGeom prst="rect">
            <a:avLst/>
          </a:prstGeom>
          <a:noFill/>
          <a:ln/>
        </p:spPr>
        <p:txBody>
          <a:bodyPr wrap="square" lIns="0" tIns="0" rIns="0" bIns="0" rtlCol="0" anchor="ctr"/>
          <a:lstStyle/>
          <a:p>
            <a:pPr algn="ctr"/>
            <a:r>
              <a:rPr lang="en-US" sz="973" dirty="0">
                <a:solidFill>
                  <a:srgbClr val="1D1D1D"/>
                </a:solidFill>
              </a:rPr>
              <a:t>Today, even without an</a:t>
            </a:r>
            <a:endParaRPr lang="en-US" sz="973" dirty="0"/>
          </a:p>
          <a:p>
            <a:pPr algn="ctr"/>
            <a:r>
              <a:rPr lang="en-US" sz="973" dirty="0">
                <a:solidFill>
                  <a:srgbClr val="1D1D1D"/>
                </a:solidFill>
              </a:rPr>
              <a:t>eruption, the crisis already</a:t>
            </a:r>
            <a:endParaRPr lang="en-US" sz="973" dirty="0"/>
          </a:p>
          <a:p>
            <a:pPr algn="ctr"/>
            <a:r>
              <a:rPr lang="en-US" sz="973" dirty="0">
                <a:solidFill>
                  <a:srgbClr val="1D1D1D"/>
                </a:solidFill>
              </a:rPr>
              <a:t>affects daily life, territory</a:t>
            </a:r>
            <a:endParaRPr lang="en-US" sz="973" dirty="0"/>
          </a:p>
          <a:p>
            <a:pPr algn="ctr"/>
            <a:r>
              <a:rPr lang="en-US" sz="973" dirty="0">
                <a:solidFill>
                  <a:srgbClr val="1D1D1D"/>
                </a:solidFill>
              </a:rPr>
              <a:t>and trust.</a:t>
            </a:r>
            <a:endParaRPr lang="en-US" sz="973" dirty="0"/>
          </a:p>
        </p:txBody>
      </p:sp>
      <p:sp>
        <p:nvSpPr>
          <p:cNvPr id="29" name="Text 24"/>
          <p:cNvSpPr/>
          <p:nvPr/>
        </p:nvSpPr>
        <p:spPr>
          <a:xfrm>
            <a:off x="7880774" y="3283288"/>
            <a:ext cx="2816716" cy="207366"/>
          </a:xfrm>
          <a:prstGeom prst="rect">
            <a:avLst/>
          </a:prstGeom>
          <a:noFill/>
          <a:ln/>
        </p:spPr>
        <p:txBody>
          <a:bodyPr wrap="square" lIns="0" tIns="0" rIns="0" bIns="0" rtlCol="0" anchor="ctr"/>
          <a:lstStyle/>
          <a:p>
            <a:pPr algn="ctr"/>
            <a:r>
              <a:rPr lang="en-US" sz="1039" i="1" dirty="0">
                <a:solidFill>
                  <a:srgbClr val="666666"/>
                </a:solidFill>
              </a:rPr>
              <a:t>Historical memory is part of present-day risk governance.</a:t>
            </a:r>
            <a:endParaRPr lang="en-US" sz="1039" dirty="0"/>
          </a:p>
        </p:txBody>
      </p:sp>
      <p:grpSp>
        <p:nvGrpSpPr>
          <p:cNvPr id="36" name="Gruppo 35">
            <a:extLst>
              <a:ext uri="{FF2B5EF4-FFF2-40B4-BE49-F238E27FC236}">
                <a16:creationId xmlns:a16="http://schemas.microsoft.com/office/drawing/2014/main" id="{6DDAE951-1837-CCBA-F4D6-A6BC30F7D2F6}"/>
              </a:ext>
            </a:extLst>
          </p:cNvPr>
          <p:cNvGrpSpPr/>
          <p:nvPr/>
        </p:nvGrpSpPr>
        <p:grpSpPr>
          <a:xfrm>
            <a:off x="298970" y="4898703"/>
            <a:ext cx="10739810" cy="1036828"/>
            <a:chOff x="411480" y="4370832"/>
            <a:chExt cx="11365992" cy="1097280"/>
          </a:xfrm>
        </p:grpSpPr>
        <p:sp>
          <p:nvSpPr>
            <p:cNvPr id="30" name="Shape 25"/>
            <p:cNvSpPr/>
            <p:nvPr/>
          </p:nvSpPr>
          <p:spPr>
            <a:xfrm>
              <a:off x="411480" y="4370832"/>
              <a:ext cx="11365992" cy="1097280"/>
            </a:xfrm>
            <a:prstGeom prst="roundRect">
              <a:avLst>
                <a:gd name="adj" fmla="val 6667"/>
              </a:avLst>
            </a:prstGeom>
            <a:solidFill>
              <a:srgbClr val="FFFFFF"/>
            </a:solidFill>
            <a:ln w="12700">
              <a:solidFill>
                <a:srgbClr val="D8D1C8"/>
              </a:solidFill>
              <a:prstDash val="solid"/>
            </a:ln>
            <a:effectLst>
              <a:outerShdw blurRad="25400" dist="12700" dir="2700000" algn="bl" rotWithShape="0">
                <a:srgbClr val="000000">
                  <a:alpha val="12000"/>
                </a:srgbClr>
              </a:outerShdw>
            </a:effectLst>
          </p:spPr>
          <p:txBody>
            <a:bodyPr/>
            <a:lstStyle/>
            <a:p>
              <a:endParaRPr lang="it-IT" sz="1323"/>
            </a:p>
          </p:txBody>
        </p:sp>
        <p:sp>
          <p:nvSpPr>
            <p:cNvPr id="32" name="Text 26"/>
            <p:cNvSpPr/>
            <p:nvPr/>
          </p:nvSpPr>
          <p:spPr>
            <a:xfrm>
              <a:off x="2697480" y="4535424"/>
              <a:ext cx="1325880" cy="164592"/>
            </a:xfrm>
            <a:prstGeom prst="rect">
              <a:avLst/>
            </a:prstGeom>
            <a:noFill/>
            <a:ln/>
          </p:spPr>
          <p:txBody>
            <a:bodyPr wrap="square" lIns="0" tIns="0" rIns="0" bIns="0" rtlCol="0" anchor="ctr"/>
            <a:lstStyle/>
            <a:p>
              <a:r>
                <a:rPr lang="en-US" sz="992" b="1" dirty="0">
                  <a:solidFill>
                    <a:srgbClr val="173B74"/>
                  </a:solidFill>
                </a:rPr>
                <a:t>Operational implication</a:t>
              </a:r>
              <a:endParaRPr lang="en-US" sz="992" dirty="0"/>
            </a:p>
          </p:txBody>
        </p:sp>
        <p:sp>
          <p:nvSpPr>
            <p:cNvPr id="33" name="Text 27"/>
            <p:cNvSpPr/>
            <p:nvPr/>
          </p:nvSpPr>
          <p:spPr>
            <a:xfrm>
              <a:off x="4224528" y="4517136"/>
              <a:ext cx="6995160" cy="310896"/>
            </a:xfrm>
            <a:prstGeom prst="rect">
              <a:avLst/>
            </a:prstGeom>
            <a:noFill/>
            <a:ln/>
          </p:spPr>
          <p:txBody>
            <a:bodyPr wrap="square" lIns="0" tIns="0" rIns="0" bIns="0" rtlCol="0" anchor="ctr"/>
            <a:lstStyle/>
            <a:p>
              <a:r>
                <a:rPr lang="en-US" sz="1030" dirty="0">
                  <a:solidFill>
                    <a:srgbClr val="1D1D1D"/>
                  </a:solidFill>
                </a:rPr>
                <a:t>In Pozzuoli, uplift has also affected the harbour area and the darsena, showing how prolonged unrest can interfere with mobility, local economy and emergency logistics.</a:t>
              </a:r>
              <a:endParaRPr lang="en-US" sz="1030" dirty="0"/>
            </a:p>
          </p:txBody>
        </p:sp>
        <p:sp>
          <p:nvSpPr>
            <p:cNvPr id="34" name="Text 28"/>
            <p:cNvSpPr/>
            <p:nvPr/>
          </p:nvSpPr>
          <p:spPr>
            <a:xfrm>
              <a:off x="2697480" y="5047488"/>
              <a:ext cx="868680" cy="164592"/>
            </a:xfrm>
            <a:prstGeom prst="rect">
              <a:avLst/>
            </a:prstGeom>
            <a:noFill/>
            <a:ln/>
          </p:spPr>
          <p:txBody>
            <a:bodyPr wrap="square" lIns="0" tIns="0" rIns="0" bIns="0" rtlCol="0" anchor="ctr"/>
            <a:lstStyle/>
            <a:p>
              <a:r>
                <a:rPr lang="en-US" sz="992" b="1" dirty="0">
                  <a:solidFill>
                    <a:srgbClr val="173B74"/>
                  </a:solidFill>
                </a:rPr>
                <a:t>Takeaway</a:t>
              </a:r>
              <a:endParaRPr lang="en-US" sz="992" dirty="0"/>
            </a:p>
          </p:txBody>
        </p:sp>
        <p:sp>
          <p:nvSpPr>
            <p:cNvPr id="35" name="Text 29"/>
            <p:cNvSpPr/>
            <p:nvPr/>
          </p:nvSpPr>
          <p:spPr>
            <a:xfrm>
              <a:off x="4224528" y="5029200"/>
              <a:ext cx="6903720" cy="256032"/>
            </a:xfrm>
            <a:prstGeom prst="rect">
              <a:avLst/>
            </a:prstGeom>
            <a:noFill/>
            <a:ln/>
          </p:spPr>
          <p:txBody>
            <a:bodyPr wrap="square" lIns="0" tIns="0" rIns="0" bIns="0" rtlCol="0" anchor="ctr"/>
            <a:lstStyle/>
            <a:p>
              <a:r>
                <a:rPr lang="en-US" sz="1030" dirty="0">
                  <a:solidFill>
                    <a:srgbClr val="1D1D1D"/>
                  </a:solidFill>
                </a:rPr>
                <a:t>Campi Flegrei shows that multi-risk is already a reality before any eruption: degassing, deformation, seismicity, urban impacts and public perception evolve together.</a:t>
              </a:r>
              <a:endParaRPr lang="en-US" sz="1030" dirty="0"/>
            </a:p>
          </p:txBody>
        </p:sp>
      </p:grpSp>
      <p:pic>
        <p:nvPicPr>
          <p:cNvPr id="37" name="Immagine 36" descr="The image shows a person standing near a volcanic vent, with steam and smoke rising around them, against a backdrop of rocky terrain and a clear blue sky.&#10;&#10;Il contenuto generato dall'IA potrebbe non essere corretto.">
            <a:extLst>
              <a:ext uri="{FF2B5EF4-FFF2-40B4-BE49-F238E27FC236}">
                <a16:creationId xmlns:a16="http://schemas.microsoft.com/office/drawing/2014/main" id="{6A7E308D-487A-B137-FD42-E47CDC61F6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040" y="2957488"/>
            <a:ext cx="1783128" cy="1337345"/>
          </a:xfrm>
          <a:prstGeom prst="rect">
            <a:avLst/>
          </a:prstGeom>
        </p:spPr>
      </p:pic>
      <p:pic>
        <p:nvPicPr>
          <p:cNvPr id="38" name="Immagine 37">
            <a:extLst>
              <a:ext uri="{FF2B5EF4-FFF2-40B4-BE49-F238E27FC236}">
                <a16:creationId xmlns:a16="http://schemas.microsoft.com/office/drawing/2014/main" id="{39EC1454-49BD-A744-778C-CBF654CD6874}"/>
              </a:ext>
            </a:extLst>
          </p:cNvPr>
          <p:cNvPicPr>
            <a:picLocks noChangeAspect="1"/>
          </p:cNvPicPr>
          <p:nvPr/>
        </p:nvPicPr>
        <p:blipFill>
          <a:blip r:embed="rId5"/>
          <a:stretch>
            <a:fillRect/>
          </a:stretch>
        </p:blipFill>
        <p:spPr>
          <a:xfrm>
            <a:off x="3172808" y="2581067"/>
            <a:ext cx="1765757" cy="1324318"/>
          </a:xfrm>
          <a:prstGeom prst="rect">
            <a:avLst/>
          </a:prstGeom>
        </p:spPr>
      </p:pic>
      <p:pic>
        <p:nvPicPr>
          <p:cNvPr id="39" name="Immagine 4" descr="Immagine che contiene testo, schermata, mappa&#10;&#10;Il contenuto generato dall'IA potrebbe non essere corretto.">
            <a:extLst>
              <a:ext uri="{FF2B5EF4-FFF2-40B4-BE49-F238E27FC236}">
                <a16:creationId xmlns:a16="http://schemas.microsoft.com/office/drawing/2014/main" id="{DAEACFEE-C282-48DB-0F5F-E1EB331E464C}"/>
              </a:ext>
            </a:extLst>
          </p:cNvPr>
          <p:cNvPicPr>
            <a:picLocks noChangeAspect="1"/>
          </p:cNvPicPr>
          <p:nvPr/>
        </p:nvPicPr>
        <p:blipFill>
          <a:blip r:embed="rId6"/>
          <a:stretch>
            <a:fillRect/>
          </a:stretch>
        </p:blipFill>
        <p:spPr>
          <a:xfrm>
            <a:off x="5621404" y="1694399"/>
            <a:ext cx="1831627" cy="1477397"/>
          </a:xfrm>
          <a:prstGeom prst="rect">
            <a:avLst/>
          </a:prstGeom>
        </p:spPr>
      </p:pic>
      <p:pic>
        <p:nvPicPr>
          <p:cNvPr id="40" name="Picture 2" descr="I danni del terremoto 4.4 a Napoli. Solaio crollato, persona estratta viva">
            <a:extLst>
              <a:ext uri="{FF2B5EF4-FFF2-40B4-BE49-F238E27FC236}">
                <a16:creationId xmlns:a16="http://schemas.microsoft.com/office/drawing/2014/main" id="{A3CCB2A8-D9DB-868C-DC35-AB9DD9C6E281}"/>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651024" y="3199306"/>
            <a:ext cx="1839410" cy="1034668"/>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0">
            <a:extLst>
              <a:ext uri="{FF2B5EF4-FFF2-40B4-BE49-F238E27FC236}">
                <a16:creationId xmlns:a16="http://schemas.microsoft.com/office/drawing/2014/main" id="{D12DA16A-B26F-D8E4-C535-A7FCD2FDDFFF}"/>
              </a:ext>
            </a:extLst>
          </p:cNvPr>
          <p:cNvPicPr>
            <a:picLocks noChangeAspect="1"/>
          </p:cNvPicPr>
          <p:nvPr/>
        </p:nvPicPr>
        <p:blipFill>
          <a:blip r:embed="rId8"/>
          <a:stretch>
            <a:fillRect/>
          </a:stretch>
        </p:blipFill>
        <p:spPr>
          <a:xfrm>
            <a:off x="3013174" y="1756023"/>
            <a:ext cx="2090358" cy="595622"/>
          </a:xfrm>
          <a:prstGeom prst="rect">
            <a:avLst/>
          </a:prstGeom>
        </p:spPr>
      </p:pic>
      <p:pic>
        <p:nvPicPr>
          <p:cNvPr id="41" name="Immagine 40" descr="The image shows a tranquil evening scene with four tall, cylindrical columns under a beautiful, colorful sky.&#10;&#10;Il contenuto generato dall'IA potrebbe non essere corretto.">
            <a:extLst>
              <a:ext uri="{FF2B5EF4-FFF2-40B4-BE49-F238E27FC236}">
                <a16:creationId xmlns:a16="http://schemas.microsoft.com/office/drawing/2014/main" id="{C7614E10-37F5-DA82-6780-82C94C6A35C9}"/>
              </a:ext>
            </a:extLst>
          </p:cNvPr>
          <p:cNvPicPr>
            <a:picLocks noChangeAspect="1"/>
          </p:cNvPicPr>
          <p:nvPr/>
        </p:nvPicPr>
        <p:blipFill>
          <a:blip r:embed="rId9"/>
          <a:stretch>
            <a:fillRect/>
          </a:stretch>
        </p:blipFill>
        <p:spPr>
          <a:xfrm>
            <a:off x="798574" y="4951555"/>
            <a:ext cx="1301884" cy="97641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389692" y="362889"/>
            <a:ext cx="7430601" cy="362890"/>
          </a:xfrm>
          <a:prstGeom prst="rect">
            <a:avLst/>
          </a:prstGeom>
          <a:noFill/>
          <a:ln/>
        </p:spPr>
        <p:txBody>
          <a:bodyPr wrap="square" lIns="0" tIns="0" rIns="0" bIns="0" rtlCol="0" anchor="ctr"/>
          <a:lstStyle/>
          <a:p>
            <a:r>
              <a:rPr lang="en-US" sz="2032" b="1" dirty="0">
                <a:solidFill>
                  <a:srgbClr val="1D1D1D"/>
                </a:solidFill>
                <a:latin typeface="Aptos Display" pitchFamily="34" charset="0"/>
                <a:ea typeface="Aptos Display" pitchFamily="34" charset="-122"/>
                <a:cs typeface="Aptos Display" pitchFamily="34" charset="-120"/>
              </a:rPr>
              <a:t>The scientific role of INGV–Osservatorio Vesuviano</a:t>
            </a:r>
            <a:endParaRPr lang="en-US" sz="2032" dirty="0"/>
          </a:p>
        </p:txBody>
      </p:sp>
      <p:sp>
        <p:nvSpPr>
          <p:cNvPr id="3" name="Text 1"/>
          <p:cNvSpPr/>
          <p:nvPr/>
        </p:nvSpPr>
        <p:spPr>
          <a:xfrm>
            <a:off x="389692" y="864023"/>
            <a:ext cx="7776210" cy="190085"/>
          </a:xfrm>
          <a:prstGeom prst="rect">
            <a:avLst/>
          </a:prstGeom>
          <a:noFill/>
          <a:ln/>
        </p:spPr>
        <p:txBody>
          <a:bodyPr wrap="square" lIns="0" tIns="0" rIns="0" bIns="0" rtlCol="0" anchor="ctr"/>
          <a:lstStyle/>
          <a:p>
            <a:r>
              <a:rPr lang="en-US" sz="969" dirty="0">
                <a:solidFill>
                  <a:srgbClr val="666666"/>
                </a:solidFill>
              </a:rPr>
              <a:t>Multiparametric monitoring</a:t>
            </a:r>
            <a:endParaRPr lang="en-US" sz="969" dirty="0"/>
          </a:p>
        </p:txBody>
      </p:sp>
      <p:sp>
        <p:nvSpPr>
          <p:cNvPr id="4" name="Text 2"/>
          <p:cNvSpPr/>
          <p:nvPr/>
        </p:nvSpPr>
        <p:spPr>
          <a:xfrm>
            <a:off x="10930777" y="6048163"/>
            <a:ext cx="216006" cy="155524"/>
          </a:xfrm>
          <a:prstGeom prst="rect">
            <a:avLst/>
          </a:prstGeom>
          <a:noFill/>
          <a:ln/>
        </p:spPr>
        <p:txBody>
          <a:bodyPr wrap="square" lIns="0" tIns="0" rIns="0" bIns="0" rtlCol="0" anchor="ctr"/>
          <a:lstStyle/>
          <a:p>
            <a:pPr algn="r"/>
            <a:r>
              <a:rPr lang="en-US" sz="756" dirty="0">
                <a:solidFill>
                  <a:srgbClr val="777777"/>
                </a:solidFill>
              </a:rPr>
              <a:t>3</a:t>
            </a:r>
            <a:endParaRPr lang="en-US" sz="756" dirty="0"/>
          </a:p>
        </p:txBody>
      </p:sp>
      <p:sp>
        <p:nvSpPr>
          <p:cNvPr id="5" name="Shape 3"/>
          <p:cNvSpPr/>
          <p:nvPr/>
        </p:nvSpPr>
        <p:spPr>
          <a:xfrm>
            <a:off x="389692" y="1140510"/>
            <a:ext cx="4752128" cy="4363318"/>
          </a:xfrm>
          <a:prstGeom prst="roundRect">
            <a:avLst>
              <a:gd name="adj" fmla="val 1584"/>
            </a:avLst>
          </a:prstGeom>
          <a:solidFill>
            <a:srgbClr val="FFFFFF"/>
          </a:solidFill>
          <a:ln w="12700">
            <a:solidFill>
              <a:srgbClr val="D8D1C8"/>
            </a:solidFill>
            <a:prstDash val="solid"/>
          </a:ln>
          <a:effectLst>
            <a:outerShdw blurRad="25400" dist="12700" dir="2700000" algn="bl" rotWithShape="0">
              <a:srgbClr val="000000">
                <a:alpha val="12000"/>
              </a:srgbClr>
            </a:outerShdw>
          </a:effectLst>
        </p:spPr>
        <p:txBody>
          <a:bodyPr/>
          <a:lstStyle/>
          <a:p>
            <a:endParaRPr lang="it-IT" sz="1323"/>
          </a:p>
        </p:txBody>
      </p:sp>
      <p:pic>
        <p:nvPicPr>
          <p:cNvPr id="6" name="Image 0" descr="/mnt/data/user-UEHJntZ8UTyVtBDXTfEcJ2dZ/92d47910eaca4a52b6f77e4215ec09fc/mnt/data/lp_images/slide6_1.png"/>
          <p:cNvPicPr>
            <a:picLocks noChangeAspect="1"/>
          </p:cNvPicPr>
          <p:nvPr/>
        </p:nvPicPr>
        <p:blipFill>
          <a:blip r:embed="rId3"/>
          <a:srcRect l="2095" r="2095"/>
          <a:stretch/>
        </p:blipFill>
        <p:spPr>
          <a:xfrm>
            <a:off x="536576" y="1296034"/>
            <a:ext cx="4449720" cy="2203260"/>
          </a:xfrm>
          <a:prstGeom prst="rect">
            <a:avLst/>
          </a:prstGeom>
        </p:spPr>
      </p:pic>
      <p:sp>
        <p:nvSpPr>
          <p:cNvPr id="7" name="Text 4"/>
          <p:cNvSpPr/>
          <p:nvPr/>
        </p:nvSpPr>
        <p:spPr>
          <a:xfrm>
            <a:off x="657539" y="3698019"/>
            <a:ext cx="2462467" cy="388811"/>
          </a:xfrm>
          <a:prstGeom prst="rect">
            <a:avLst/>
          </a:prstGeom>
          <a:noFill/>
          <a:ln/>
        </p:spPr>
        <p:txBody>
          <a:bodyPr wrap="square" lIns="0" tIns="0" rIns="0" bIns="0" rtlCol="0" anchor="ctr"/>
          <a:lstStyle/>
          <a:p>
            <a:r>
              <a:rPr lang="en-US" sz="1323" b="1" dirty="0">
                <a:solidFill>
                  <a:srgbClr val="173B74"/>
                </a:solidFill>
              </a:rPr>
              <a:t>Why a multiparametric</a:t>
            </a:r>
            <a:endParaRPr lang="en-US" sz="1323" dirty="0"/>
          </a:p>
          <a:p>
            <a:r>
              <a:rPr lang="en-US" sz="1323" b="1" dirty="0">
                <a:solidFill>
                  <a:srgbClr val="173B74"/>
                </a:solidFill>
              </a:rPr>
              <a:t>system matters</a:t>
            </a:r>
            <a:endParaRPr lang="en-US" sz="1323" dirty="0"/>
          </a:p>
        </p:txBody>
      </p:sp>
      <p:sp>
        <p:nvSpPr>
          <p:cNvPr id="8" name="Text 5"/>
          <p:cNvSpPr/>
          <p:nvPr/>
        </p:nvSpPr>
        <p:spPr>
          <a:xfrm>
            <a:off x="657539" y="4164592"/>
            <a:ext cx="4147312" cy="1080029"/>
          </a:xfrm>
          <a:prstGeom prst="rect">
            <a:avLst/>
          </a:prstGeom>
          <a:noFill/>
          <a:ln/>
        </p:spPr>
        <p:txBody>
          <a:bodyPr wrap="square" lIns="0" tIns="0" rIns="0" bIns="0" rtlCol="0" anchor="t"/>
          <a:lstStyle/>
          <a:p>
            <a:r>
              <a:rPr lang="en-US" sz="1058" b="1" dirty="0">
                <a:solidFill>
                  <a:srgbClr val="C59A35"/>
                </a:solidFill>
              </a:rPr>
              <a:t>• </a:t>
            </a:r>
            <a:r>
              <a:rPr lang="en-US" sz="1058" dirty="0">
                <a:solidFill>
                  <a:srgbClr val="1D1D1D"/>
                </a:solidFill>
              </a:rPr>
              <a:t>No single indicator is sufficient to define the state of the volcano.
</a:t>
            </a:r>
            <a:r>
              <a:rPr lang="en-US" sz="1058" b="1" dirty="0">
                <a:solidFill>
                  <a:srgbClr val="C59A35"/>
                </a:solidFill>
              </a:rPr>
              <a:t>• </a:t>
            </a:r>
            <a:r>
              <a:rPr lang="en-US" sz="1058" dirty="0">
                <a:solidFill>
                  <a:srgbClr val="1D1D1D"/>
                </a:solidFill>
              </a:rPr>
              <a:t>Geochemical, geodetic, seismic, gravimetric, thermal and field observations must be interpreted together.
</a:t>
            </a:r>
            <a:r>
              <a:rPr lang="en-US" sz="1058" b="1" dirty="0">
                <a:solidFill>
                  <a:srgbClr val="C59A35"/>
                </a:solidFill>
              </a:rPr>
              <a:t>• </a:t>
            </a:r>
            <a:r>
              <a:rPr lang="en-US" sz="1058" dirty="0">
                <a:solidFill>
                  <a:srgbClr val="1D1D1D"/>
                </a:solidFill>
              </a:rPr>
              <a:t>Different expertise work together: volcanologists, geophysicists, geochemists and other specialists.</a:t>
            </a:r>
            <a:endParaRPr lang="en-US" sz="1058" dirty="0"/>
          </a:p>
        </p:txBody>
      </p:sp>
      <p:sp>
        <p:nvSpPr>
          <p:cNvPr id="9" name="Shape 6"/>
          <p:cNvSpPr/>
          <p:nvPr/>
        </p:nvSpPr>
        <p:spPr>
          <a:xfrm>
            <a:off x="5340546" y="1140510"/>
            <a:ext cx="5788956" cy="2246461"/>
          </a:xfrm>
          <a:prstGeom prst="roundRect">
            <a:avLst>
              <a:gd name="adj" fmla="val 3077"/>
            </a:avLst>
          </a:prstGeom>
          <a:solidFill>
            <a:srgbClr val="FFFFFF"/>
          </a:solidFill>
          <a:ln w="12700">
            <a:solidFill>
              <a:srgbClr val="D8D1C8"/>
            </a:solidFill>
            <a:prstDash val="solid"/>
          </a:ln>
          <a:effectLst>
            <a:outerShdw blurRad="25400" dist="12700" dir="2700000" algn="bl" rotWithShape="0">
              <a:srgbClr val="000000">
                <a:alpha val="12000"/>
              </a:srgbClr>
            </a:outerShdw>
          </a:effectLst>
        </p:spPr>
        <p:txBody>
          <a:bodyPr/>
          <a:lstStyle/>
          <a:p>
            <a:endParaRPr lang="it-IT" sz="1323"/>
          </a:p>
        </p:txBody>
      </p:sp>
      <p:sp>
        <p:nvSpPr>
          <p:cNvPr id="10" name="Text 7"/>
          <p:cNvSpPr/>
          <p:nvPr/>
        </p:nvSpPr>
        <p:spPr>
          <a:xfrm>
            <a:off x="5547911" y="1261474"/>
            <a:ext cx="1641644" cy="328329"/>
          </a:xfrm>
          <a:prstGeom prst="rect">
            <a:avLst/>
          </a:prstGeom>
          <a:noFill/>
          <a:ln/>
        </p:spPr>
        <p:txBody>
          <a:bodyPr wrap="square" lIns="0" tIns="0" rIns="0" bIns="0" rtlCol="0" anchor="ctr"/>
          <a:lstStyle/>
          <a:p>
            <a:r>
              <a:rPr lang="en-US" sz="1276" b="1" dirty="0">
                <a:solidFill>
                  <a:srgbClr val="173B74"/>
                </a:solidFill>
              </a:rPr>
              <a:t>Monitoring</a:t>
            </a:r>
            <a:endParaRPr lang="en-US" sz="1276" dirty="0"/>
          </a:p>
          <a:p>
            <a:r>
              <a:rPr lang="en-US" sz="1276" b="1" dirty="0">
                <a:solidFill>
                  <a:srgbClr val="173B74"/>
                </a:solidFill>
              </a:rPr>
              <a:t>infrastructure</a:t>
            </a:r>
            <a:endParaRPr lang="en-US" sz="1276" dirty="0"/>
          </a:p>
        </p:txBody>
      </p:sp>
      <p:sp>
        <p:nvSpPr>
          <p:cNvPr id="11" name="Text 8"/>
          <p:cNvSpPr/>
          <p:nvPr/>
        </p:nvSpPr>
        <p:spPr>
          <a:xfrm>
            <a:off x="5547911" y="1762607"/>
            <a:ext cx="1857650" cy="743060"/>
          </a:xfrm>
          <a:prstGeom prst="rect">
            <a:avLst/>
          </a:prstGeom>
          <a:noFill/>
          <a:ln/>
        </p:spPr>
        <p:txBody>
          <a:bodyPr wrap="square" lIns="0" tIns="0" rIns="0" bIns="0" rtlCol="0" anchor="ctr"/>
          <a:lstStyle/>
          <a:p>
            <a:r>
              <a:rPr lang="en-US" sz="1039" dirty="0">
                <a:solidFill>
                  <a:srgbClr val="1D1D1D"/>
                </a:solidFill>
              </a:rPr>
              <a:t>A dense integrated network supports real-time surveillance across the caldera and the wider Neapolitan volcanic area.</a:t>
            </a:r>
            <a:endParaRPr lang="en-US" sz="1039" dirty="0"/>
          </a:p>
        </p:txBody>
      </p:sp>
      <p:sp>
        <p:nvSpPr>
          <p:cNvPr id="12" name="Text 9"/>
          <p:cNvSpPr/>
          <p:nvPr/>
        </p:nvSpPr>
        <p:spPr>
          <a:xfrm>
            <a:off x="5547911" y="2522948"/>
            <a:ext cx="1857650" cy="414731"/>
          </a:xfrm>
          <a:prstGeom prst="rect">
            <a:avLst/>
          </a:prstGeom>
          <a:noFill/>
          <a:ln/>
        </p:spPr>
        <p:txBody>
          <a:bodyPr wrap="square" lIns="0" tIns="0" rIns="0" bIns="0" rtlCol="0" anchor="ctr"/>
          <a:lstStyle/>
          <a:p>
            <a:r>
              <a:rPr lang="en-US" sz="1030" i="1" dirty="0">
                <a:solidFill>
                  <a:srgbClr val="1D1D1D"/>
                </a:solidFill>
              </a:rPr>
              <a:t>It provides the “whole picture” needed to interpret what is happening at depth and how unrest may evolve.</a:t>
            </a:r>
            <a:endParaRPr lang="en-US" sz="1030" dirty="0"/>
          </a:p>
        </p:txBody>
      </p:sp>
      <p:pic>
        <p:nvPicPr>
          <p:cNvPr id="13" name="Image 1" descr="/mnt/data/user-UEHJntZ8UTyVtBDXTfEcJ2dZ/92d47910eaca4a52b6f77e4215ec09fc/mnt/data/lp_images/slide5_1.jpg"/>
          <p:cNvPicPr>
            <a:picLocks noChangeAspect="1"/>
          </p:cNvPicPr>
          <p:nvPr/>
        </p:nvPicPr>
        <p:blipFill>
          <a:blip r:embed="rId4"/>
          <a:stretch>
            <a:fillRect/>
          </a:stretch>
        </p:blipFill>
        <p:spPr>
          <a:xfrm>
            <a:off x="7941225" y="1313315"/>
            <a:ext cx="2566212" cy="1900851"/>
          </a:xfrm>
          <a:prstGeom prst="rect">
            <a:avLst/>
          </a:prstGeom>
        </p:spPr>
      </p:pic>
      <p:sp>
        <p:nvSpPr>
          <p:cNvPr id="14" name="Shape 10"/>
          <p:cNvSpPr/>
          <p:nvPr/>
        </p:nvSpPr>
        <p:spPr>
          <a:xfrm>
            <a:off x="5340546" y="3585696"/>
            <a:ext cx="5788956" cy="1918132"/>
          </a:xfrm>
          <a:prstGeom prst="roundRect">
            <a:avLst>
              <a:gd name="adj" fmla="val 3604"/>
            </a:avLst>
          </a:prstGeom>
          <a:solidFill>
            <a:srgbClr val="FFFFFF"/>
          </a:solidFill>
          <a:ln w="12700">
            <a:solidFill>
              <a:srgbClr val="D8D1C8"/>
            </a:solidFill>
            <a:prstDash val="solid"/>
          </a:ln>
          <a:effectLst>
            <a:outerShdw blurRad="25400" dist="12700" dir="2700000" algn="bl" rotWithShape="0">
              <a:srgbClr val="000000">
                <a:alpha val="12000"/>
              </a:srgbClr>
            </a:outerShdw>
          </a:effectLst>
        </p:spPr>
        <p:txBody>
          <a:bodyPr/>
          <a:lstStyle/>
          <a:p>
            <a:endParaRPr lang="it-IT" sz="1323"/>
          </a:p>
        </p:txBody>
      </p:sp>
      <p:sp>
        <p:nvSpPr>
          <p:cNvPr id="15" name="Text 11"/>
          <p:cNvSpPr/>
          <p:nvPr/>
        </p:nvSpPr>
        <p:spPr>
          <a:xfrm>
            <a:off x="5547911" y="3680739"/>
            <a:ext cx="1339236" cy="328329"/>
          </a:xfrm>
          <a:prstGeom prst="rect">
            <a:avLst/>
          </a:prstGeom>
          <a:noFill/>
          <a:ln/>
        </p:spPr>
        <p:txBody>
          <a:bodyPr wrap="square" lIns="0" tIns="0" rIns="0" bIns="0" rtlCol="0" anchor="ctr"/>
          <a:lstStyle/>
          <a:p>
            <a:r>
              <a:rPr lang="en-US" sz="1276" b="1" dirty="0">
                <a:solidFill>
                  <a:srgbClr val="173B74"/>
                </a:solidFill>
              </a:rPr>
              <a:t>Beyond</a:t>
            </a:r>
            <a:endParaRPr lang="en-US" sz="1276" dirty="0"/>
          </a:p>
          <a:p>
            <a:r>
              <a:rPr lang="en-US" sz="1276" b="1" dirty="0">
                <a:solidFill>
                  <a:srgbClr val="173B74"/>
                </a:solidFill>
              </a:rPr>
              <a:t>monitoring</a:t>
            </a:r>
            <a:endParaRPr lang="en-US" sz="1276" dirty="0"/>
          </a:p>
        </p:txBody>
      </p:sp>
      <p:sp>
        <p:nvSpPr>
          <p:cNvPr id="16" name="Text 12"/>
          <p:cNvSpPr/>
          <p:nvPr/>
        </p:nvSpPr>
        <p:spPr>
          <a:xfrm>
            <a:off x="5547911" y="4078189"/>
            <a:ext cx="5097738" cy="1019548"/>
          </a:xfrm>
          <a:prstGeom prst="rect">
            <a:avLst/>
          </a:prstGeom>
          <a:noFill/>
          <a:ln/>
        </p:spPr>
        <p:txBody>
          <a:bodyPr wrap="square" lIns="0" tIns="0" rIns="0" bIns="0" rtlCol="0" anchor="t"/>
          <a:lstStyle/>
          <a:p>
            <a:r>
              <a:rPr lang="en-US" sz="1134" b="1" dirty="0">
                <a:solidFill>
                  <a:srgbClr val="C59A35"/>
                </a:solidFill>
              </a:rPr>
              <a:t>• </a:t>
            </a:r>
            <a:r>
              <a:rPr lang="en-US" sz="1134" dirty="0">
                <a:solidFill>
                  <a:srgbClr val="1D1D1D"/>
                </a:solidFill>
              </a:rPr>
              <a:t>Science reduces uncertainty, but does not eliminate it.
</a:t>
            </a:r>
            <a:r>
              <a:rPr lang="en-US" sz="1134" b="1" dirty="0">
                <a:solidFill>
                  <a:srgbClr val="C59A35"/>
                </a:solidFill>
              </a:rPr>
              <a:t>• </a:t>
            </a:r>
            <a:r>
              <a:rPr lang="en-US" sz="1134" dirty="0">
                <a:solidFill>
                  <a:srgbClr val="1D1D1D"/>
                </a:solidFill>
              </a:rPr>
              <a:t>Clear communication is part of risk management in a prolonged crisis.
</a:t>
            </a:r>
            <a:r>
              <a:rPr lang="en-US" sz="1134" b="1" dirty="0">
                <a:solidFill>
                  <a:srgbClr val="C59A35"/>
                </a:solidFill>
              </a:rPr>
              <a:t>• </a:t>
            </a:r>
            <a:r>
              <a:rPr lang="en-US" sz="1134" dirty="0">
                <a:solidFill>
                  <a:srgbClr val="1D1D1D"/>
                </a:solidFill>
              </a:rPr>
              <a:t>Trust depends on timely information, institutional coordination and consistency.</a:t>
            </a:r>
            <a:endParaRPr lang="en-US" sz="1134" dirty="0"/>
          </a:p>
        </p:txBody>
      </p:sp>
      <p:sp>
        <p:nvSpPr>
          <p:cNvPr id="17" name="Shape 13"/>
          <p:cNvSpPr/>
          <p:nvPr/>
        </p:nvSpPr>
        <p:spPr>
          <a:xfrm>
            <a:off x="778502" y="5659352"/>
            <a:ext cx="10022671" cy="293768"/>
          </a:xfrm>
          <a:prstGeom prst="roundRect">
            <a:avLst>
              <a:gd name="adj" fmla="val 11765"/>
            </a:avLst>
          </a:prstGeom>
          <a:solidFill>
            <a:srgbClr val="C59A35"/>
          </a:solidFill>
          <a:ln w="12700">
            <a:solidFill>
              <a:srgbClr val="C59A35"/>
            </a:solidFill>
            <a:prstDash val="solid"/>
          </a:ln>
        </p:spPr>
        <p:txBody>
          <a:bodyPr/>
          <a:lstStyle/>
          <a:p>
            <a:endParaRPr lang="it-IT" sz="1323"/>
          </a:p>
        </p:txBody>
      </p:sp>
      <p:sp>
        <p:nvSpPr>
          <p:cNvPr id="18" name="Text 14"/>
          <p:cNvSpPr/>
          <p:nvPr/>
        </p:nvSpPr>
        <p:spPr>
          <a:xfrm>
            <a:off x="934027" y="5711194"/>
            <a:ext cx="9677061" cy="155524"/>
          </a:xfrm>
          <a:prstGeom prst="rect">
            <a:avLst/>
          </a:prstGeom>
          <a:noFill/>
          <a:ln/>
        </p:spPr>
        <p:txBody>
          <a:bodyPr wrap="square" lIns="0" tIns="0" rIns="0" bIns="0" rtlCol="0" anchor="ctr"/>
          <a:lstStyle/>
          <a:p>
            <a:pPr algn="ctr"/>
            <a:r>
              <a:rPr lang="en-US" sz="1087" b="1" dirty="0">
                <a:solidFill>
                  <a:srgbClr val="FFFFFF"/>
                </a:solidFill>
              </a:rPr>
              <a:t>Final message: managing multi-risk requires integration — of data, expertise, institutions and public communication.</a:t>
            </a:r>
            <a:endParaRPr lang="en-US" sz="1087" dirty="0"/>
          </a:p>
        </p:txBody>
      </p:sp>
    </p:spTree>
  </p:cSld>
  <p:clrMapOvr>
    <a:masterClrMapping/>
  </p:clrMapOvr>
</p:sld>
</file>

<file path=ppt/theme/theme1.xml><?xml version="1.0" encoding="utf-8"?>
<a:theme xmlns:a="http://schemas.openxmlformats.org/drawingml/2006/main" name="Thème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F92E9F14CB6C0448E38AE4E0FE492D8" ma:contentTypeVersion="18" ma:contentTypeDescription="Create a new document." ma:contentTypeScope="" ma:versionID="856187717a9c3e3bdbd280075a55f79b">
  <xsd:schema xmlns:xsd="http://www.w3.org/2001/XMLSchema" xmlns:xs="http://www.w3.org/2001/XMLSchema" xmlns:p="http://schemas.microsoft.com/office/2006/metadata/properties" xmlns:ns2="94f751b9-4261-4688-b649-65449679d052" xmlns:ns3="1bfcba79-d443-45bf-b014-09fff2be58f3" targetNamespace="http://schemas.microsoft.com/office/2006/metadata/properties" ma:root="true" ma:fieldsID="069637e8626b8c9ec066901a24116879" ns2:_="" ns3:_="">
    <xsd:import namespace="94f751b9-4261-4688-b649-65449679d052"/>
    <xsd:import namespace="1bfcba79-d443-45bf-b014-09fff2be58f3"/>
    <xsd:element name="properties">
      <xsd:complexType>
        <xsd:sequence>
          <xsd:element name="documentManagement">
            <xsd:complexType>
              <xsd:all>
                <xsd:element ref="ns2:Status" minOccurs="0"/>
                <xsd:element ref="ns2:MediaServiceMetadata" minOccurs="0"/>
                <xsd:element ref="ns2:MediaServiceFastMetadata"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SearchPropertie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f751b9-4261-4688-b649-65449679d052" elementFormDefault="qualified">
    <xsd:import namespace="http://schemas.microsoft.com/office/2006/documentManagement/types"/>
    <xsd:import namespace="http://schemas.microsoft.com/office/infopath/2007/PartnerControls"/>
    <xsd:element name="Status" ma:index="3" nillable="true" ma:displayName="Status" ma:default="In progress" ma:format="Dropdown" ma:internalName="Status" ma:readOnly="false">
      <xsd:simpleType>
        <xsd:union memberTypes="dms:Text">
          <xsd:simpleType>
            <xsd:restriction base="dms:Choice">
              <xsd:enumeration value="In progress"/>
              <xsd:enumeration value="Finalised"/>
              <xsd:enumeration value="In revision"/>
            </xsd:restriction>
          </xsd:simpleType>
        </xsd:un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858adfae-93de-4598-9e96-31f7886c9149"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hidden="true" ma:internalName="MediaServiceOCR" ma:readOnly="true">
      <xsd:simpleType>
        <xsd:restriction base="dms:Note"/>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Location" ma:index="23" nillable="true" ma:displayName="Location" ma:indexed="true" ma:internalName="MediaServiceLocation" ma:readOnly="true">
      <xsd:simpleType>
        <xsd:restriction base="dms:Text"/>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bfcba79-d443-45bf-b014-09fff2be58f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df52bf7c-3dfa-4fc9-9164-d5f0419fd58a}" ma:internalName="TaxCatchAll" ma:readOnly="false" ma:showField="CatchAllData" ma:web="1bfcba79-d443-45bf-b014-09fff2be58f3">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hidden="true" ma:internalName="SharedWithDetail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94f751b9-4261-4688-b649-65449679d052">In progress</Status>
    <TaxCatchAll xmlns="1bfcba79-d443-45bf-b014-09fff2be58f3" xsi:nil="true"/>
    <lcf76f155ced4ddcb4097134ff3c332f xmlns="94f751b9-4261-4688-b649-65449679d05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FB82AFC-68A9-4D7F-B517-EB3E3ADDA5B9}"/>
</file>

<file path=customXml/itemProps2.xml><?xml version="1.0" encoding="utf-8"?>
<ds:datastoreItem xmlns:ds="http://schemas.openxmlformats.org/officeDocument/2006/customXml" ds:itemID="{8A6F1BFD-7C89-4FD2-9731-F06EE4D904C2}"/>
</file>

<file path=customXml/itemProps3.xml><?xml version="1.0" encoding="utf-8"?>
<ds:datastoreItem xmlns:ds="http://schemas.openxmlformats.org/officeDocument/2006/customXml" ds:itemID="{CAD68C58-D72F-4BF6-ABE1-496FD4E02EFA}"/>
</file>

<file path=docProps/app.xml><?xml version="1.0" encoding="utf-8"?>
<Properties xmlns="http://schemas.openxmlformats.org/officeDocument/2006/extended-properties" xmlns:vt="http://schemas.openxmlformats.org/officeDocument/2006/docPropsVTypes">
  <TotalTime>28</TotalTime>
  <Words>1002</Words>
  <Application>Microsoft Office PowerPoint</Application>
  <PresentationFormat>Personnalisé</PresentationFormat>
  <Paragraphs>99</Paragraphs>
  <Slides>9</Slides>
  <Notes>9</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9</vt:i4>
      </vt:variant>
    </vt:vector>
  </HeadingPairs>
  <TitlesOfParts>
    <vt:vector size="14" baseType="lpstr">
      <vt:lpstr>Aptos Display</vt:lpstr>
      <vt:lpstr>Arial</vt:lpstr>
      <vt:lpstr>Calibri</vt:lpstr>
      <vt:lpstr>Helvetica</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RUBIRA Xavier</dc:creator>
  <cp:lastModifiedBy>Philippe QUEVAUVILLER</cp:lastModifiedBy>
  <cp:revision>5</cp:revision>
  <dcterms:created xsi:type="dcterms:W3CDTF">2023-04-21T07:36:54Z</dcterms:created>
  <dcterms:modified xsi:type="dcterms:W3CDTF">2026-04-22T10:43:11Z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0x010100EF92E9F14CB6C0448E38AE4E0FE492D8</vt:lpwstr>
  </property>
  <property fmtid="{D5CDD505-2E9C-101B-9397-08002B2CF9AE}" pid="3" name="MediaServiceImageTags">
    <vt:lpwstr/>
  </property>
  <property fmtid="{D5CDD505-2E9C-101B-9397-08002B2CF9AE}" pid="4" name="MSIP_Label_6bd9ddd1-4d20-43f6-abfa-fc3c07406f94_Enabled">
    <vt:lpwstr>true</vt:lpwstr>
  </property>
  <property fmtid="{D5CDD505-2E9C-101B-9397-08002B2CF9AE}" pid="5" name="MSIP_Label_6bd9ddd1-4d20-43f6-abfa-fc3c07406f94_SetDate">
    <vt:lpwstr>2024-04-19T08:41:04Z</vt:lpwstr>
  </property>
  <property fmtid="{D5CDD505-2E9C-101B-9397-08002B2CF9AE}" pid="6" name="MSIP_Label_6bd9ddd1-4d20-43f6-abfa-fc3c07406f94_Method">
    <vt:lpwstr>Standard</vt:lpwstr>
  </property>
  <property fmtid="{D5CDD505-2E9C-101B-9397-08002B2CF9AE}" pid="7" name="MSIP_Label_6bd9ddd1-4d20-43f6-abfa-fc3c07406f94_Name">
    <vt:lpwstr>Commission Use</vt:lpwstr>
  </property>
  <property fmtid="{D5CDD505-2E9C-101B-9397-08002B2CF9AE}" pid="8" name="MSIP_Label_6bd9ddd1-4d20-43f6-abfa-fc3c07406f94_SiteId">
    <vt:lpwstr>b24c8b06-522c-46fe-9080-70926f8dddb1</vt:lpwstr>
  </property>
  <property fmtid="{D5CDD505-2E9C-101B-9397-08002B2CF9AE}" pid="9" name="MSIP_Label_6bd9ddd1-4d20-43f6-abfa-fc3c07406f94_ActionId">
    <vt:lpwstr>84ee103c-5779-40ed-898e-d3bae321db51</vt:lpwstr>
  </property>
  <property fmtid="{D5CDD505-2E9C-101B-9397-08002B2CF9AE}" pid="10" name="MSIP_Label_6bd9ddd1-4d20-43f6-abfa-fc3c07406f94_ContentBits">
    <vt:lpwstr>0</vt:lpwstr>
  </property>
</Properties>
</file>