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346" r:id="rId3"/>
    <p:sldId id="347" r:id="rId4"/>
    <p:sldId id="258" r:id="rId5"/>
    <p:sldId id="259" r:id="rId6"/>
    <p:sldId id="260" r:id="rId7"/>
    <p:sldId id="344" r:id="rId8"/>
    <p:sldId id="326" r:id="rId9"/>
    <p:sldId id="307" r:id="rId10"/>
    <p:sldId id="336" r:id="rId11"/>
    <p:sldId id="345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1C0"/>
    <a:srgbClr val="0000FF"/>
    <a:srgbClr val="1662AF"/>
    <a:srgbClr val="C80317"/>
    <a:srgbClr val="FFD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74"/>
    <p:restoredTop sz="94703"/>
  </p:normalViewPr>
  <p:slideViewPr>
    <p:cSldViewPr snapToGrid="0">
      <p:cViewPr varScale="1">
        <p:scale>
          <a:sx n="150" d="100"/>
          <a:sy n="150" d="100"/>
        </p:scale>
        <p:origin x="4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4DF63-C88B-324C-A7EB-BB6A87F3D4A2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04508-FD14-1043-B7C0-EE2E421F893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6169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2727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b="1" dirty="0"/>
              <a:t>Extreme </a:t>
            </a:r>
            <a:r>
              <a:rPr lang="it-IT" b="1" dirty="0" err="1"/>
              <a:t>rarity</a:t>
            </a:r>
            <a:r>
              <a:rPr lang="it-IT" b="1" dirty="0"/>
              <a:t>: </a:t>
            </a:r>
            <a:r>
              <a:rPr lang="it-IT" dirty="0"/>
              <a:t>Black </a:t>
            </a:r>
            <a:r>
              <a:rPr lang="it-IT" dirty="0" err="1"/>
              <a:t>swan</a:t>
            </a:r>
            <a:r>
              <a:rPr lang="it-IT" dirty="0"/>
              <a:t> events are rare and </a:t>
            </a:r>
            <a:r>
              <a:rPr lang="it-IT" dirty="0" err="1"/>
              <a:t>unpredictable</a:t>
            </a:r>
            <a:r>
              <a:rPr lang="it-IT" dirty="0"/>
              <a:t>, and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occur</a:t>
            </a:r>
            <a:r>
              <a:rPr lang="it-IT" dirty="0"/>
              <a:t> </a:t>
            </a:r>
            <a:r>
              <a:rPr lang="it-IT" dirty="0" err="1"/>
              <a:t>much</a:t>
            </a:r>
            <a:r>
              <a:rPr lang="it-IT" dirty="0"/>
              <a:t> </a:t>
            </a:r>
            <a:r>
              <a:rPr lang="it-IT" dirty="0" err="1"/>
              <a:t>less</a:t>
            </a:r>
            <a:r>
              <a:rPr lang="it-IT" dirty="0"/>
              <a:t> </a:t>
            </a:r>
            <a:r>
              <a:rPr lang="it-IT" dirty="0" err="1"/>
              <a:t>frequently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other</a:t>
            </a:r>
            <a:r>
              <a:rPr lang="it-IT" dirty="0"/>
              <a:t> events. </a:t>
            </a:r>
            <a:r>
              <a:rPr lang="it-IT" dirty="0" err="1"/>
              <a:t>They</a:t>
            </a:r>
            <a:r>
              <a:rPr lang="it-IT" dirty="0"/>
              <a:t> are </a:t>
            </a:r>
            <a:r>
              <a:rPr lang="it-IT" dirty="0" err="1"/>
              <a:t>often</a:t>
            </a:r>
            <a:r>
              <a:rPr lang="it-IT" dirty="0"/>
              <a:t> </a:t>
            </a:r>
            <a:r>
              <a:rPr lang="it-IT" dirty="0" err="1"/>
              <a:t>seen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outliers</a:t>
            </a:r>
            <a:r>
              <a:rPr lang="it-IT" dirty="0"/>
              <a:t> or </a:t>
            </a:r>
            <a:r>
              <a:rPr lang="it-IT" dirty="0" err="1"/>
              <a:t>exceptions</a:t>
            </a:r>
            <a:r>
              <a:rPr lang="it-IT" dirty="0"/>
              <a:t> to the </a:t>
            </a:r>
            <a:r>
              <a:rPr lang="it-IT" dirty="0" err="1"/>
              <a:t>norm</a:t>
            </a:r>
            <a:r>
              <a:rPr lang="it-IT" dirty="0"/>
              <a:t>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b="1" dirty="0"/>
              <a:t>Severe impact:</a:t>
            </a:r>
            <a:r>
              <a:rPr lang="it-IT" dirty="0"/>
              <a:t> </a:t>
            </a:r>
            <a:r>
              <a:rPr lang="it-IT" dirty="0" err="1"/>
              <a:t>When</a:t>
            </a:r>
            <a:r>
              <a:rPr lang="it-IT" dirty="0"/>
              <a:t> a black </a:t>
            </a:r>
            <a:r>
              <a:rPr lang="it-IT" dirty="0" err="1"/>
              <a:t>swan</a:t>
            </a:r>
            <a:r>
              <a:rPr lang="it-IT" dirty="0"/>
              <a:t> event </a:t>
            </a:r>
            <a:r>
              <a:rPr lang="it-IT" dirty="0" err="1"/>
              <a:t>occurs</a:t>
            </a:r>
            <a:r>
              <a:rPr lang="it-IT" dirty="0"/>
              <a:t>,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a </a:t>
            </a:r>
            <a:r>
              <a:rPr lang="it-IT" dirty="0" err="1"/>
              <a:t>significant</a:t>
            </a:r>
            <a:r>
              <a:rPr lang="it-IT" dirty="0"/>
              <a:t> impact on the world, </a:t>
            </a:r>
            <a:r>
              <a:rPr lang="it-IT" dirty="0" err="1"/>
              <a:t>causing</a:t>
            </a:r>
            <a:r>
              <a:rPr lang="it-IT" dirty="0"/>
              <a:t> </a:t>
            </a:r>
            <a:r>
              <a:rPr lang="it-IT" dirty="0" err="1"/>
              <a:t>widespread</a:t>
            </a:r>
            <a:r>
              <a:rPr lang="it-IT" dirty="0"/>
              <a:t> disruption and </a:t>
            </a:r>
            <a:r>
              <a:rPr lang="it-IT" dirty="0" err="1"/>
              <a:t>often</a:t>
            </a:r>
            <a:r>
              <a:rPr lang="it-IT" dirty="0"/>
              <a:t> </a:t>
            </a:r>
            <a:r>
              <a:rPr lang="it-IT" dirty="0" err="1"/>
              <a:t>leading</a:t>
            </a:r>
            <a:r>
              <a:rPr lang="it-IT" dirty="0"/>
              <a:t> to major </a:t>
            </a:r>
            <a:r>
              <a:rPr lang="it-IT" dirty="0" err="1"/>
              <a:t>changes</a:t>
            </a:r>
            <a:r>
              <a:rPr lang="it-IT" dirty="0"/>
              <a:t> in society or the economy.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b="1" dirty="0"/>
              <a:t>After-the-</a:t>
            </a:r>
            <a:r>
              <a:rPr lang="it-IT" b="1" dirty="0" err="1"/>
              <a:t>fact</a:t>
            </a:r>
            <a:r>
              <a:rPr lang="it-IT" b="1" dirty="0"/>
              <a:t> </a:t>
            </a:r>
            <a:r>
              <a:rPr lang="it-IT" b="1" dirty="0" err="1"/>
              <a:t>predictability</a:t>
            </a:r>
            <a:r>
              <a:rPr lang="it-IT" b="1" dirty="0"/>
              <a:t>:</a:t>
            </a:r>
            <a:r>
              <a:rPr lang="it-IT" dirty="0"/>
              <a:t> </a:t>
            </a:r>
            <a:r>
              <a:rPr lang="it-IT" dirty="0" err="1"/>
              <a:t>Although</a:t>
            </a:r>
            <a:r>
              <a:rPr lang="it-IT" dirty="0"/>
              <a:t> black </a:t>
            </a:r>
            <a:r>
              <a:rPr lang="it-IT" dirty="0" err="1"/>
              <a:t>swan</a:t>
            </a:r>
            <a:r>
              <a:rPr lang="it-IT" dirty="0"/>
              <a:t> events are </a:t>
            </a:r>
            <a:r>
              <a:rPr lang="it-IT" dirty="0" err="1"/>
              <a:t>impossible</a:t>
            </a:r>
            <a:r>
              <a:rPr lang="it-IT" dirty="0"/>
              <a:t> to </a:t>
            </a:r>
            <a:r>
              <a:rPr lang="it-IT" dirty="0" err="1"/>
              <a:t>predict</a:t>
            </a:r>
            <a:r>
              <a:rPr lang="it-IT" dirty="0"/>
              <a:t> or forecast, people </a:t>
            </a:r>
            <a:r>
              <a:rPr lang="it-IT" dirty="0" err="1"/>
              <a:t>often</a:t>
            </a:r>
            <a:r>
              <a:rPr lang="it-IT" dirty="0"/>
              <a:t> </a:t>
            </a:r>
            <a:r>
              <a:rPr lang="it-IT" dirty="0" err="1"/>
              <a:t>try</a:t>
            </a:r>
            <a:r>
              <a:rPr lang="it-IT" dirty="0"/>
              <a:t> to </a:t>
            </a:r>
            <a:r>
              <a:rPr lang="it-IT" dirty="0" err="1"/>
              <a:t>explain</a:t>
            </a:r>
            <a:r>
              <a:rPr lang="it-IT" dirty="0"/>
              <a:t> </a:t>
            </a:r>
            <a:r>
              <a:rPr lang="it-IT" dirty="0" err="1"/>
              <a:t>them</a:t>
            </a:r>
            <a:r>
              <a:rPr lang="it-IT" dirty="0"/>
              <a:t> after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occurred</a:t>
            </a:r>
            <a:r>
              <a:rPr lang="it-IT" dirty="0"/>
              <a:t> and come up with </a:t>
            </a:r>
            <a:r>
              <a:rPr lang="it-IT" dirty="0" err="1"/>
              <a:t>reasons</a:t>
            </a:r>
            <a:r>
              <a:rPr lang="it-IT" dirty="0"/>
              <a:t> </a:t>
            </a:r>
            <a:r>
              <a:rPr lang="it-IT" dirty="0" err="1"/>
              <a:t>why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should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been</a:t>
            </a:r>
            <a:r>
              <a:rPr lang="it-IT" dirty="0"/>
              <a:t> </a:t>
            </a:r>
            <a:r>
              <a:rPr lang="it-IT" dirty="0" err="1"/>
              <a:t>expected</a:t>
            </a:r>
            <a:r>
              <a:rPr lang="it-IT" dirty="0"/>
              <a:t> or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been</a:t>
            </a:r>
            <a:r>
              <a:rPr lang="it-IT" dirty="0"/>
              <a:t> </a:t>
            </a:r>
            <a:r>
              <a:rPr lang="it-IT" dirty="0" err="1"/>
              <a:t>prevented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04508-FD14-1043-B7C0-EE2E421F8935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846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0CAB2E-3537-EBCA-A8E4-3D7E9AB206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F3DBF99-0EED-CF0B-9AE3-B377891033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4C72F34-6ED8-8C42-5AED-10AD5E1A6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326EB3-1A9A-98B5-4A02-209CEEE33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AE075E-7EE6-56AD-2507-D88DF2EB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8093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49B5F9-A4B9-FDE0-BAE8-37377D0A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1171402-18F8-4A0B-1E0D-7481D3929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0D35241-0224-0729-A578-162BF9F54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C6C208-9C29-C9C0-7B2B-904CB6C1E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DBC7AE-F131-93FE-AA40-15B0DAB74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54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723063-A91F-373D-CF04-60A07AFE8F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16A497B-A2C0-6EA9-8138-8FD531AC8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7AA99D-76E3-6924-C536-5C19FACF4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A1AF43-44FA-C465-03B6-B7D923515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2CC2A7-66AD-CBD4-E5B4-278C8E55C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2516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709CFB-9A3A-CB5F-574B-D6E1AD579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6D89FB-0E6B-4CD7-4BA6-797E88ED0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E3658A-1BDB-CEED-53AC-8969E3156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4A40CC-B2FC-34EC-A1E2-4153E91AF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F1A8C79-41D2-329A-A881-D7948ACD7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420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310B37-80B9-24B0-C1B4-18F56DEC5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18EF95A-6468-A3B8-61E6-3C7F1D9AFC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304E3D1-6BAE-F9BF-9DF3-68DA0D1E4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1BD8EF-E373-3197-3649-4BE903207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EE2C62-A2AF-A79F-E23C-B08EAB87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2657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84C4BC-DB16-E1DC-087E-AE7B17930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5EC7AD6-B256-838F-AA69-0F69C4FB3E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FCC9D8D-F7F7-E205-2A83-2D7F9421B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E57C166-32EF-D846-C6AA-7A161161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D49BF42-F4AE-C96F-847D-075AAAF6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38A43B5-0171-2BE5-547D-3997815A7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0042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41AD5F-E1F6-1763-BE81-6C39B9C64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AD66C2D-FE13-A5CF-6C63-2CEA46FF7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B87DBCB-EBF2-4078-5346-17E021674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911B384-D6B4-21EA-B71A-67DC887C5F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5D7F0A0-F692-75A1-F9D4-B893DDC5F4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8B22324-F289-1EEB-EF62-6499B864A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650129D-0FBF-76DA-96BA-E2245F70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356612E-E08E-ECDB-171C-2B18B470B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8262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6FB8FA-041E-1475-5EDA-4F7C8540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8BA4E8D-D741-F455-510F-07B9F626B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A08004D-D9F9-1D86-90A8-F33407723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9718F25-9FA4-A29E-6377-3CABC562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8019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A378ACE-5E60-F05A-3861-FB431DF0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A4D10B6-F1A3-5568-6543-313C0058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DE6D2E-E0F8-DF46-135B-2A77821D3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7011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A536FF-D8B7-41AE-233D-419D81BE4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C6879A-7DF0-165C-3826-FF6091221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1ACE9A-BE2F-E5AC-10AB-05B5E3711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E8E1AAE-01E2-A7C6-5796-030A7B251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5C787D7-20C8-DC5B-C97E-795F6CDA7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42C7F4C-C590-4C4F-CB1C-5913B7531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869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8710D2-88E3-CE3F-9B0A-5C15CD452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922994E-54FA-0EEF-0304-A572E0A671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9883EB3-AB7C-251C-B08E-847731F139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E795C2D-6227-8471-9081-D3C3E17F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49459C0-D052-14B3-5E04-E0B974840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EFD1230-2239-703F-D2E1-7298F2AA7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4508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08683B1-FD49-B1CD-EAC4-68CCD56DD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0ED750C-91B2-428A-82EF-19C46638B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5AD3DE-5ABC-40D8-BB4C-8266AB7BD0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E9D74B-E1B1-5C47-8ED4-3B65E1C38D68}" type="datetimeFigureOut">
              <a:rPr lang="it-IT" smtClean="0"/>
              <a:t>21/04/26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38B0C1-846F-32CC-70D4-AC93B975A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6620D19-CE19-F6BD-3325-2428F4B53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649EA3-79EE-5B41-B824-6E31B113BF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14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s3gp.icm.csic.es/?page_id=55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media" Target="../media/media2.mov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4" Type="http://schemas.openxmlformats.org/officeDocument/2006/relationships/video" Target="../media/media2.mov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4.mov"/><Relationship Id="rId7" Type="http://schemas.openxmlformats.org/officeDocument/2006/relationships/image" Target="../media/image1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4.mo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magine 4" descr="Immagine che contiene testo, schermata, Carattere, Blu elettrico&#10;&#10;Il contenuto generato dall'IA potrebbe non essere corretto.">
            <a:extLst>
              <a:ext uri="{FF2B5EF4-FFF2-40B4-BE49-F238E27FC236}">
                <a16:creationId xmlns:a16="http://schemas.microsoft.com/office/drawing/2014/main" id="{D4403E75-AE46-7A74-6263-6C1F9846AE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4706"/>
          <a:stretch>
            <a:fillRect/>
          </a:stretch>
        </p:blipFill>
        <p:spPr>
          <a:xfrm>
            <a:off x="228600" y="358361"/>
            <a:ext cx="11658600" cy="1724438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84D8CD6-9536-B028-3142-30DD11E458DC}"/>
              </a:ext>
            </a:extLst>
          </p:cNvPr>
          <p:cNvSpPr txBox="1"/>
          <p:nvPr/>
        </p:nvSpPr>
        <p:spPr>
          <a:xfrm>
            <a:off x="2118614" y="2131010"/>
            <a:ext cx="7951724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2500" b="1" dirty="0">
                <a:solidFill>
                  <a:srgbClr val="1762AF"/>
                </a:solidFill>
                <a:effectLst/>
                <a:latin typeface="Helvetica" pitchFamily="2" charset="0"/>
              </a:rPr>
              <a:t>GOBEYOND 2</a:t>
            </a:r>
            <a:r>
              <a:rPr lang="it-IT" sz="2500" b="1" baseline="30000" dirty="0">
                <a:solidFill>
                  <a:srgbClr val="1762AF"/>
                </a:solidFill>
                <a:effectLst/>
                <a:latin typeface="Helvetica" pitchFamily="2" charset="0"/>
              </a:rPr>
              <a:t>nd</a:t>
            </a:r>
            <a:r>
              <a:rPr lang="it-IT" sz="2500" b="1" dirty="0">
                <a:solidFill>
                  <a:srgbClr val="1762AF"/>
                </a:solidFill>
                <a:effectLst/>
                <a:latin typeface="Helvetica" pitchFamily="2" charset="0"/>
              </a:rPr>
              <a:t>  WORKSHOP</a:t>
            </a:r>
          </a:p>
          <a:p>
            <a:pPr algn="ctr">
              <a:buNone/>
            </a:pPr>
            <a:r>
              <a:rPr lang="it-IT" dirty="0">
                <a:solidFill>
                  <a:srgbClr val="1762AF"/>
                </a:solidFill>
                <a:effectLst/>
                <a:latin typeface="Helvetica" pitchFamily="2" charset="0"/>
              </a:rPr>
              <a:t>21-22 April, 2026 – Napoli (Italy)</a:t>
            </a:r>
          </a:p>
          <a:p>
            <a:pPr algn="ctr">
              <a:buNone/>
            </a:pPr>
            <a:r>
              <a:rPr lang="it-IT" dirty="0" err="1">
                <a:solidFill>
                  <a:srgbClr val="000000"/>
                </a:solidFill>
                <a:effectLst/>
                <a:latin typeface="Helvetica" pitchFamily="2" charset="0"/>
              </a:rPr>
              <a:t>Venue</a:t>
            </a:r>
            <a:r>
              <a:rPr lang="it-IT" dirty="0">
                <a:solidFill>
                  <a:srgbClr val="000000"/>
                </a:solidFill>
                <a:effectLst/>
                <a:latin typeface="Helvetica" pitchFamily="2" charset="0"/>
              </a:rPr>
              <a:t>: </a:t>
            </a:r>
            <a:r>
              <a:rPr lang="it-IT" dirty="0">
                <a:solidFill>
                  <a:srgbClr val="0000FF"/>
                </a:solidFill>
                <a:effectLst/>
                <a:latin typeface="Helvetica" pitchFamily="2" charset="0"/>
              </a:rPr>
              <a:t>Aula Magna, Conference Hall, Università di Napoli Federico II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AC5BBFF-3F8C-A82E-1D72-93E458013CA6}"/>
              </a:ext>
            </a:extLst>
          </p:cNvPr>
          <p:cNvSpPr txBox="1"/>
          <p:nvPr/>
        </p:nvSpPr>
        <p:spPr>
          <a:xfrm>
            <a:off x="668867" y="3731109"/>
            <a:ext cx="11074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b="1" dirty="0">
                <a:solidFill>
                  <a:srgbClr val="1662AF"/>
                </a:solidFill>
                <a:effectLst/>
                <a:latin typeface="Helvetica" pitchFamily="2" charset="0"/>
              </a:rPr>
              <a:t>ROUND TABLE 1</a:t>
            </a:r>
          </a:p>
          <a:p>
            <a:pPr>
              <a:buNone/>
            </a:pP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Early Warning for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Volcanic</a:t>
            </a: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Eruptions</a:t>
            </a: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 and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Tsunamis</a:t>
            </a: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: From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Simulation</a:t>
            </a: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 to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Operational</a:t>
            </a:r>
            <a:r>
              <a:rPr lang="it-IT" b="1" i="1" dirty="0">
                <a:solidFill>
                  <a:srgbClr val="0000FF"/>
                </a:solidFill>
                <a:effectLst/>
                <a:latin typeface="Helvetica" pitchFamily="2" charset="0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effectLst/>
                <a:latin typeface="Helvetica" pitchFamily="2" charset="0"/>
              </a:rPr>
              <a:t>Response</a:t>
            </a:r>
            <a:endParaRPr lang="it-IT" b="1" i="1" dirty="0">
              <a:solidFill>
                <a:srgbClr val="0000FF"/>
              </a:solidFill>
              <a:effectLst/>
              <a:latin typeface="Helvetica" pitchFamily="2" charset="0"/>
            </a:endParaRPr>
          </a:p>
          <a:p>
            <a:pPr>
              <a:buNone/>
            </a:pPr>
            <a:endParaRPr lang="it-IT" dirty="0">
              <a:effectLst/>
              <a:latin typeface="Helvetica" pitchFamily="2" charset="0"/>
            </a:endParaRPr>
          </a:p>
          <a:p>
            <a:pPr>
              <a:buNone/>
            </a:pPr>
            <a:r>
              <a:rPr lang="it-IT" b="1" dirty="0">
                <a:solidFill>
                  <a:srgbClr val="FF0000"/>
                </a:solidFill>
                <a:effectLst/>
                <a:latin typeface="Helvetica" pitchFamily="2" charset="0"/>
              </a:rPr>
              <a:t>Moderator:</a:t>
            </a:r>
            <a:r>
              <a:rPr lang="it-IT" dirty="0">
                <a:effectLst/>
                <a:latin typeface="Helvetica" pitchFamily="2" charset="0"/>
              </a:rPr>
              <a:t> Anne Lemoine (BRGM)</a:t>
            </a:r>
          </a:p>
          <a:p>
            <a:pPr>
              <a:buNone/>
            </a:pPr>
            <a:r>
              <a:rPr lang="it-IT" b="1" dirty="0">
                <a:solidFill>
                  <a:srgbClr val="FF0000"/>
                </a:solidFill>
                <a:effectLst/>
                <a:latin typeface="Helvetica" pitchFamily="2" charset="0"/>
              </a:rPr>
              <a:t>Speakers:</a:t>
            </a:r>
            <a:r>
              <a:rPr lang="it-IT" dirty="0">
                <a:effectLst/>
                <a:latin typeface="Helvetica" pitchFamily="2" charset="0"/>
              </a:rPr>
              <a:t> Alessandro Amato (INGV), Ólafur Loftsson (</a:t>
            </a:r>
            <a:r>
              <a:rPr lang="it-IT" dirty="0" err="1">
                <a:effectLst/>
                <a:latin typeface="Helvetica" pitchFamily="2" charset="0"/>
              </a:rPr>
              <a:t>Icelandic</a:t>
            </a:r>
            <a:r>
              <a:rPr lang="it-IT" dirty="0">
                <a:effectLst/>
                <a:latin typeface="Helvetica" pitchFamily="2" charset="0"/>
              </a:rPr>
              <a:t> Civil </a:t>
            </a:r>
            <a:r>
              <a:rPr lang="it-IT" dirty="0" err="1">
                <a:effectLst/>
                <a:latin typeface="Helvetica" pitchFamily="2" charset="0"/>
              </a:rPr>
              <a:t>Protection</a:t>
            </a:r>
            <a:r>
              <a:rPr lang="it-IT" dirty="0">
                <a:effectLst/>
                <a:latin typeface="Helvetica" pitchFamily="2" charset="0"/>
              </a:rPr>
              <a:t>), Alberto Armigliato (Università di Bologna)</a:t>
            </a:r>
          </a:p>
        </p:txBody>
      </p:sp>
    </p:spTree>
    <p:extLst>
      <p:ext uri="{BB962C8B-B14F-4D97-AF65-F5344CB8AC3E}">
        <p14:creationId xmlns:p14="http://schemas.microsoft.com/office/powerpoint/2010/main" val="1340048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838200" y="9207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3600" dirty="0" err="1">
                <a:latin typeface="Arial Nova" panose="020F0502020204030204" pitchFamily="34" charset="0"/>
                <a:cs typeface="Arial Nova" panose="020F0502020204030204" pitchFamily="34" charset="0"/>
              </a:rPr>
              <a:t>Tsunamis</a:t>
            </a:r>
            <a:r>
              <a:rPr lang="it-IT" sz="3600" dirty="0">
                <a:latin typeface="Arial Nova" panose="020F0502020204030204" pitchFamily="34" charset="0"/>
                <a:cs typeface="Arial Nova" panose="020F0502020204030204" pitchFamily="34" charset="0"/>
              </a:rPr>
              <a:t>: Black </a:t>
            </a:r>
            <a:r>
              <a:rPr lang="it-IT" sz="3600" dirty="0" err="1">
                <a:latin typeface="Arial Nova" panose="020F0502020204030204" pitchFamily="34" charset="0"/>
                <a:cs typeface="Arial Nova" panose="020F0502020204030204" pitchFamily="34" charset="0"/>
              </a:rPr>
              <a:t>Swans</a:t>
            </a:r>
            <a:r>
              <a:rPr lang="it-IT" sz="3600" dirty="0">
                <a:latin typeface="Arial Nova" panose="020F0502020204030204" pitchFamily="34" charset="0"/>
                <a:cs typeface="Arial Nova" panose="020F0502020204030204" pitchFamily="34" charset="0"/>
              </a:rPr>
              <a:t> or Grey </a:t>
            </a:r>
            <a:r>
              <a:rPr lang="it-IT" sz="3600" dirty="0" err="1">
                <a:latin typeface="Arial Nova" panose="020F0502020204030204" pitchFamily="34" charset="0"/>
                <a:cs typeface="Arial Nova" panose="020F0502020204030204" pitchFamily="34" charset="0"/>
              </a:rPr>
              <a:t>Rhinos</a:t>
            </a:r>
            <a:r>
              <a:rPr lang="it-IT" sz="3600" dirty="0">
                <a:latin typeface="Arial Nova" panose="020F0502020204030204" pitchFamily="34" charset="0"/>
                <a:cs typeface="Arial Nova" panose="020F0502020204030204" pitchFamily="34" charset="0"/>
              </a:rPr>
              <a:t>?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294472" y="1362741"/>
            <a:ext cx="3517507" cy="4876282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800"/>
              </a:spcAft>
              <a:buNone/>
            </a:pPr>
            <a:r>
              <a:rPr lang="it-IT" sz="2400" b="1" u="sng" dirty="0">
                <a:latin typeface="Arial Nova" panose="020F0502020204030204" pitchFamily="34" charset="0"/>
                <a:cs typeface="Arial Nova" panose="020F0502020204030204" pitchFamily="34" charset="0"/>
              </a:rPr>
              <a:t>Black </a:t>
            </a:r>
            <a:r>
              <a:rPr lang="it-IT" sz="2400" b="1" u="sng" dirty="0" err="1">
                <a:latin typeface="Arial Nova" panose="020F0502020204030204" pitchFamily="34" charset="0"/>
                <a:cs typeface="Arial Nova" panose="020F0502020204030204" pitchFamily="34" charset="0"/>
              </a:rPr>
              <a:t>Swans</a:t>
            </a:r>
            <a:endParaRPr lang="it-IT" sz="2400" b="1" u="sng" dirty="0">
              <a:latin typeface="Arial Nova" panose="020F0502020204030204" pitchFamily="34" charset="0"/>
              <a:cs typeface="Arial Nova" panose="020F0502020204030204" pitchFamily="34" charset="0"/>
            </a:endParaRP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Extreme </a:t>
            </a:r>
            <a:r>
              <a:rPr lang="it-IT" sz="2000" b="1" dirty="0" err="1">
                <a:latin typeface="Arial Nova" panose="020F0502020204030204" pitchFamily="34" charset="0"/>
                <a:cs typeface="Arial Nova" panose="020F0502020204030204" pitchFamily="34" charset="0"/>
              </a:rPr>
              <a:t>rarity</a:t>
            </a: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: 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Black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swan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events are rare and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unpredictable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(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outliers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or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exceptions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to the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norm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).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Severe impact: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 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Significant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impact,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widespread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disruption and major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changes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in society or economy.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After-the-</a:t>
            </a:r>
            <a:r>
              <a:rPr lang="it-IT" sz="2000" b="1" dirty="0" err="1">
                <a:latin typeface="Arial Nova" panose="020F0502020204030204" pitchFamily="34" charset="0"/>
                <a:cs typeface="Arial Nova" panose="020F0502020204030204" pitchFamily="34" charset="0"/>
              </a:rPr>
              <a:t>fact</a:t>
            </a: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b="1" dirty="0" err="1">
                <a:latin typeface="Arial Nova" panose="020F0502020204030204" pitchFamily="34" charset="0"/>
                <a:cs typeface="Arial Nova" panose="020F0502020204030204" pitchFamily="34" charset="0"/>
              </a:rPr>
              <a:t>predictability</a:t>
            </a:r>
            <a:r>
              <a:rPr lang="it-IT" sz="2000" b="1" dirty="0">
                <a:latin typeface="Arial Nova" panose="020F0502020204030204" pitchFamily="34" charset="0"/>
                <a:cs typeface="Arial Nova" panose="020F0502020204030204" pitchFamily="34" charset="0"/>
              </a:rPr>
              <a:t>: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 people come up with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reasons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why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they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should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have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been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expected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or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could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have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been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F0502020204030204" pitchFamily="34" charset="0"/>
                <a:cs typeface="Arial Nova" panose="020F0502020204030204" pitchFamily="34" charset="0"/>
              </a:rPr>
              <a:t>prevented</a:t>
            </a:r>
            <a:r>
              <a:rPr lang="it-IT" sz="2000" dirty="0">
                <a:latin typeface="Arial Nova" panose="020F0502020204030204" pitchFamily="34" charset="0"/>
                <a:cs typeface="Arial Nova" panose="020F0502020204030204" pitchFamily="34" charset="0"/>
              </a:rPr>
              <a:t>.</a:t>
            </a:r>
          </a:p>
          <a:p>
            <a:pPr marL="0" indent="0">
              <a:spcBef>
                <a:spcPts val="400"/>
              </a:spcBef>
              <a:spcAft>
                <a:spcPts val="800"/>
              </a:spcAft>
              <a:buNone/>
            </a:pPr>
            <a:r>
              <a:rPr lang="it-IT" sz="2000" dirty="0">
                <a:solidFill>
                  <a:srgbClr val="C00000"/>
                </a:solidFill>
                <a:latin typeface="Arial Nova" panose="020F0502020204030204" pitchFamily="34" charset="0"/>
                <a:cs typeface="Arial Nova" panose="020F0502020204030204" pitchFamily="34" charset="0"/>
              </a:rPr>
              <a:t>Sumatra 2004, Japan 2011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9" y="1417640"/>
            <a:ext cx="2959772" cy="2045942"/>
          </a:xfrm>
          <a:prstGeom prst="rect">
            <a:avLst/>
          </a:prstGeom>
        </p:spPr>
      </p:pic>
      <p:pic>
        <p:nvPicPr>
          <p:cNvPr id="2" name="Picture 2" descr="Immagine che contiene mammifero, rinoceronte, aria aperta, Animale terrestre&#10;&#10;Il contenuto generato dall'IA potrebbe non essere corretto.">
            <a:extLst>
              <a:ext uri="{FF2B5EF4-FFF2-40B4-BE49-F238E27FC236}">
                <a16:creationId xmlns:a16="http://schemas.microsoft.com/office/drawing/2014/main" id="{CEC05DF3-CE66-8259-B014-74F43F0E3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1" r="32852" b="-3"/>
          <a:stretch>
            <a:fillRect/>
          </a:stretch>
        </p:blipFill>
        <p:spPr bwMode="auto">
          <a:xfrm>
            <a:off x="5563217" y="3979163"/>
            <a:ext cx="2417067" cy="231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testo 4">
            <a:extLst>
              <a:ext uri="{FF2B5EF4-FFF2-40B4-BE49-F238E27FC236}">
                <a16:creationId xmlns:a16="http://schemas.microsoft.com/office/drawing/2014/main" id="{C7DEA98E-DDCC-A5F9-4EE7-6FDAF8480F00}"/>
              </a:ext>
            </a:extLst>
          </p:cNvPr>
          <p:cNvSpPr txBox="1">
            <a:spLocks/>
          </p:cNvSpPr>
          <p:nvPr/>
        </p:nvSpPr>
        <p:spPr>
          <a:xfrm>
            <a:off x="8068919" y="1872376"/>
            <a:ext cx="3828609" cy="48762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it-IT" sz="2400" b="1" u="sng" dirty="0">
                <a:latin typeface="Arial Nova" panose="020B0504020202020204" pitchFamily="34" charset="0"/>
                <a:cs typeface="Arial Nova" panose="020F0502020204030204" pitchFamily="34" charset="0"/>
              </a:rPr>
              <a:t>Grey </a:t>
            </a:r>
            <a:r>
              <a:rPr lang="it-IT" sz="2400" b="1" u="sng" dirty="0" err="1">
                <a:latin typeface="Arial Nova" panose="020B0504020202020204" pitchFamily="34" charset="0"/>
                <a:cs typeface="Arial Nova" panose="020F0502020204030204" pitchFamily="34" charset="0"/>
              </a:rPr>
              <a:t>Rhinos</a:t>
            </a:r>
            <a:endParaRPr lang="it-IT" sz="2400" b="1" u="sng" dirty="0">
              <a:latin typeface="Arial Nova" panose="020B0504020202020204" pitchFamily="34" charset="0"/>
              <a:cs typeface="Arial Nova" panose="020F0502020204030204" pitchFamily="34" charset="0"/>
            </a:endParaRP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Moderate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probability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&amp;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straightforwardly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b="1" dirty="0" err="1">
                <a:latin typeface="Arial Nova" panose="020B0504020202020204" pitchFamily="34" charset="0"/>
                <a:cs typeface="Arial Nova" panose="020F0502020204030204" pitchFamily="34" charset="0"/>
              </a:rPr>
              <a:t>predictable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given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current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information.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However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,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they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are </a:t>
            </a:r>
            <a:r>
              <a:rPr lang="it-IT" sz="2000" b="1" dirty="0" err="1">
                <a:latin typeface="Arial Nova" panose="020B0504020202020204" pitchFamily="34" charset="0"/>
                <a:cs typeface="Arial Nova" panose="020F0502020204030204" pitchFamily="34" charset="0"/>
              </a:rPr>
              <a:t>neglected</a:t>
            </a:r>
            <a:r>
              <a:rPr lang="it-IT" sz="2000" b="1" dirty="0">
                <a:latin typeface="Arial Nova" panose="020B0504020202020204" pitchFamily="34" charset="0"/>
                <a:cs typeface="Arial Nova" panose="020F0502020204030204" pitchFamily="34" charset="0"/>
              </a:rPr>
              <a:t>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Several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smaller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,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yet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damaging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and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sometimes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deadly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tsunamis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,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continued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to strike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several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regions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worldwide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in the last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decades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. 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dirty="0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Chile 2010, 2014, Sulawesi 2018, </a:t>
            </a:r>
            <a:r>
              <a:rPr lang="it-IT" sz="2000" dirty="0" err="1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Anak</a:t>
            </a:r>
            <a:r>
              <a:rPr lang="it-IT" sz="2000" dirty="0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 Krakatoa 2018, </a:t>
            </a:r>
            <a:r>
              <a:rPr lang="it-IT" sz="2000" dirty="0" err="1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Greece-Turkey</a:t>
            </a:r>
            <a:r>
              <a:rPr lang="it-IT" sz="2000" dirty="0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 2017, 2020, </a:t>
            </a:r>
            <a:r>
              <a:rPr lang="it-IT" sz="2000" dirty="0" err="1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Kamçatka</a:t>
            </a:r>
            <a:r>
              <a:rPr lang="it-IT" sz="2000" dirty="0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 2025</a:t>
            </a:r>
            <a:r>
              <a:rPr lang="mr-IN" sz="2000" dirty="0">
                <a:solidFill>
                  <a:srgbClr val="C00000"/>
                </a:solidFill>
                <a:latin typeface="Arial Nova" panose="020B0504020202020204" pitchFamily="34" charset="0"/>
              </a:rPr>
              <a:t>…</a:t>
            </a:r>
            <a:r>
              <a:rPr lang="it-IT" sz="2000" dirty="0">
                <a:solidFill>
                  <a:srgbClr val="C00000"/>
                </a:solidFill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And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there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will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 be </a:t>
            </a:r>
            <a:r>
              <a:rPr lang="it-IT" sz="2000" dirty="0" err="1">
                <a:latin typeface="Arial Nova" panose="020B0504020202020204" pitchFamily="34" charset="0"/>
                <a:cs typeface="Arial Nova" panose="020F0502020204030204" pitchFamily="34" charset="0"/>
              </a:rPr>
              <a:t>others</a:t>
            </a:r>
            <a:r>
              <a:rPr lang="it-IT" sz="2000" dirty="0">
                <a:latin typeface="Arial Nova" panose="020B0504020202020204" pitchFamily="34" charset="0"/>
                <a:cs typeface="Arial Nova" panose="020F0502020204030204" pitchFamily="34" charset="0"/>
              </a:rPr>
              <a:t>.</a:t>
            </a:r>
          </a:p>
          <a:p>
            <a:pPr>
              <a:spcBef>
                <a:spcPts val="400"/>
              </a:spcBef>
              <a:spcAft>
                <a:spcPts val="800"/>
              </a:spcAft>
            </a:pPr>
            <a:endParaRPr lang="it-IT" sz="2000" b="1" dirty="0">
              <a:latin typeface="Arial Nova" panose="020B0504020202020204" pitchFamily="34" charset="0"/>
              <a:cs typeface="Arial Nova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900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E618B0-A0F7-C1F6-D908-0C1A67CC4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4600"/>
              <a:t>Some key points for discussion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2E54A27-3EE0-7E28-643B-BFF4CAB2D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it-IT" sz="2200"/>
              <a:t>Rapidity vs. Accuracy</a:t>
            </a:r>
          </a:p>
          <a:p>
            <a:r>
              <a:rPr lang="it-IT" sz="2200"/>
              <a:t>The importance of current knowledge in a probabilistic framework</a:t>
            </a:r>
          </a:p>
          <a:p>
            <a:r>
              <a:rPr lang="it-IT" sz="2200"/>
              <a:t>Real time simulations with HPC </a:t>
            </a:r>
          </a:p>
          <a:p>
            <a:r>
              <a:rPr lang="it-IT" sz="2200"/>
              <a:t>The challenge of non-seismic tsunamis</a:t>
            </a:r>
          </a:p>
          <a:p>
            <a:r>
              <a:rPr lang="it-IT" sz="2200"/>
              <a:t>The importance of being Tsunami Ready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8B7F32E-0890-51E1-325B-0EE571D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762" y="1639569"/>
            <a:ext cx="6071997" cy="455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3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31DB27CB-1F54-D167-761D-64F744F9D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08" y="669900"/>
            <a:ext cx="8753584" cy="6146641"/>
          </a:xfrm>
          <a:prstGeom prst="rect">
            <a:avLst/>
          </a:prstGeom>
        </p:spPr>
      </p:pic>
      <p:pic>
        <p:nvPicPr>
          <p:cNvPr id="4" name="Immagine 3" descr="Immagine che contiene mappa&#10;&#10;Descrizione generata automaticamente">
            <a:extLst>
              <a:ext uri="{FF2B5EF4-FFF2-40B4-BE49-F238E27FC236}">
                <a16:creationId xmlns:a16="http://schemas.microsoft.com/office/drawing/2014/main" id="{9CBF3ED0-FF59-7D86-17DE-F626EB692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3" t="74276" r="78010" b="5834"/>
          <a:stretch>
            <a:fillRect/>
          </a:stretch>
        </p:blipFill>
        <p:spPr>
          <a:xfrm rot="5400000">
            <a:off x="2019028" y="489366"/>
            <a:ext cx="954312" cy="209224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9A5A88-AFD3-17BE-C503-3BB35F21E725}"/>
              </a:ext>
            </a:extLst>
          </p:cNvPr>
          <p:cNvSpPr txBox="1"/>
          <p:nvPr/>
        </p:nvSpPr>
        <p:spPr>
          <a:xfrm>
            <a:off x="9467347" y="2012645"/>
            <a:ext cx="1851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i="1" u="none" dirty="0">
                <a:latin typeface="Century Gothic" panose="020B0502020202020204" pitchFamily="34" charset="0"/>
              </a:rPr>
              <a:t>294 entries</a:t>
            </a:r>
          </a:p>
          <a:p>
            <a:pPr algn="ctr"/>
            <a:r>
              <a:rPr lang="it-IT" i="1" u="none" dirty="0">
                <a:latin typeface="Century Gothic" panose="020B0502020202020204" pitchFamily="34" charset="0"/>
              </a:rPr>
              <a:t>6150 BC – 2018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06502FB-FD27-4428-1B8F-2912FC2F85B0}"/>
              </a:ext>
            </a:extLst>
          </p:cNvPr>
          <p:cNvSpPr txBox="1"/>
          <p:nvPr/>
        </p:nvSpPr>
        <p:spPr>
          <a:xfrm>
            <a:off x="99062" y="2265893"/>
            <a:ext cx="3416320" cy="147732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en-GB" u="none" dirty="0">
                <a:latin typeface="Century Gothic" panose="020B0502020202020204" pitchFamily="34" charset="0"/>
              </a:rPr>
              <a:t>Recent, not included events: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none" dirty="0">
                <a:latin typeface="Century Gothic" panose="020B0502020202020204" pitchFamily="34" charset="0"/>
              </a:rPr>
              <a:t>2 May 2020 south of Crete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none" dirty="0">
                <a:latin typeface="Century Gothic" panose="020B0502020202020204" pitchFamily="34" charset="0"/>
              </a:rPr>
              <a:t>30 October 2020 Samos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entury Gothic" panose="020B0502020202020204" pitchFamily="34" charset="0"/>
              </a:rPr>
              <a:t>6 February 2023 Turkey – </a:t>
            </a:r>
          </a:p>
          <a:p>
            <a:r>
              <a:rPr lang="en-GB" dirty="0">
                <a:latin typeface="Century Gothic" panose="020B0502020202020204" pitchFamily="34" charset="0"/>
              </a:rPr>
              <a:t>eastern Mediterranean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6FC2320-2A20-51FE-738B-711DE5A14CEE}"/>
              </a:ext>
            </a:extLst>
          </p:cNvPr>
          <p:cNvSpPr txBox="1"/>
          <p:nvPr/>
        </p:nvSpPr>
        <p:spPr>
          <a:xfrm>
            <a:off x="9899941" y="3294277"/>
            <a:ext cx="209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u="none">
                <a:latin typeface="Century Gothic" panose="020B0502020202020204" pitchFamily="34" charset="0"/>
              </a:rPr>
              <a:t>Meteo-tsunamis not included!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975E5FA9-9574-3A10-45BD-D4489FAAD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393"/>
            <a:ext cx="10515600" cy="591608"/>
          </a:xfrm>
        </p:spPr>
        <p:txBody>
          <a:bodyPr>
            <a:normAutofit/>
          </a:bodyPr>
          <a:lstStyle/>
          <a:p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Euro-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Mediterranean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Tsunami 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Catalogue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v2.0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4627960-9C57-340D-4DDC-753DE3A15953}"/>
              </a:ext>
            </a:extLst>
          </p:cNvPr>
          <p:cNvSpPr txBox="1"/>
          <p:nvPr/>
        </p:nvSpPr>
        <p:spPr>
          <a:xfrm>
            <a:off x="9107473" y="1157690"/>
            <a:ext cx="2571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>
                <a:latin typeface="Century Gothic" panose="020B0502020202020204" pitchFamily="34" charset="0"/>
              </a:rPr>
              <a:t>Maramai</a:t>
            </a:r>
            <a:r>
              <a:rPr lang="it-IT" dirty="0">
                <a:latin typeface="Century Gothic" panose="020B0502020202020204" pitchFamily="34" charset="0"/>
              </a:rPr>
              <a:t> et al. (2019)</a:t>
            </a:r>
          </a:p>
        </p:txBody>
      </p:sp>
    </p:spTree>
    <p:extLst>
      <p:ext uri="{BB962C8B-B14F-4D97-AF65-F5344CB8AC3E}">
        <p14:creationId xmlns:p14="http://schemas.microsoft.com/office/powerpoint/2010/main" val="184261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D0D69-201A-BE2F-A7CD-93F1EF052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419B48C1-2A3C-1D4A-65FC-1D0AB97E19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19209" y="669900"/>
            <a:ext cx="8753582" cy="6146641"/>
          </a:xfrm>
          <a:prstGeom prst="rect">
            <a:avLst/>
          </a:prstGeom>
        </p:spPr>
      </p:pic>
      <p:pic>
        <p:nvPicPr>
          <p:cNvPr id="4" name="Immagine 3" descr="Immagine che contiene mappa&#10;&#10;Descrizione generata automaticamente">
            <a:extLst>
              <a:ext uri="{FF2B5EF4-FFF2-40B4-BE49-F238E27FC236}">
                <a16:creationId xmlns:a16="http://schemas.microsoft.com/office/drawing/2014/main" id="{E0B6F1EE-8E1F-D2F2-ADCA-752FB029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3" t="74276" r="78010" b="5834"/>
          <a:stretch>
            <a:fillRect/>
          </a:stretch>
        </p:blipFill>
        <p:spPr>
          <a:xfrm rot="5400000">
            <a:off x="2019028" y="489366"/>
            <a:ext cx="954312" cy="2092247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42EFFD8E-DA29-6F7F-17BA-6D8C345FD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393"/>
            <a:ext cx="10515600" cy="591608"/>
          </a:xfrm>
        </p:spPr>
        <p:txBody>
          <a:bodyPr>
            <a:normAutofit/>
          </a:bodyPr>
          <a:lstStyle/>
          <a:p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Euro-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Mediterranean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Tsunami 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Catalogue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v2.0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F29A-FE78-30E4-A0BF-783F2191A468}"/>
              </a:ext>
            </a:extLst>
          </p:cNvPr>
          <p:cNvSpPr txBox="1"/>
          <p:nvPr/>
        </p:nvSpPr>
        <p:spPr>
          <a:xfrm>
            <a:off x="9107473" y="1157690"/>
            <a:ext cx="2571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>
                <a:latin typeface="Century Gothic" panose="020B0502020202020204" pitchFamily="34" charset="0"/>
              </a:rPr>
              <a:t>Maramai</a:t>
            </a:r>
            <a:r>
              <a:rPr lang="it-IT" dirty="0">
                <a:latin typeface="Century Gothic" panose="020B0502020202020204" pitchFamily="34" charset="0"/>
              </a:rPr>
              <a:t> et al. (2019)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43B101C-AE18-A012-C064-D93E601D4691}"/>
              </a:ext>
            </a:extLst>
          </p:cNvPr>
          <p:cNvSpPr txBox="1"/>
          <p:nvPr/>
        </p:nvSpPr>
        <p:spPr>
          <a:xfrm>
            <a:off x="8980468" y="1827980"/>
            <a:ext cx="31550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Non-seismic causes: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r>
              <a:rPr lang="en-GB" sz="2000" dirty="0">
                <a:latin typeface="Century Gothic" panose="020B0502020202020204" pitchFamily="34" charset="0"/>
              </a:rPr>
              <a:t>	landslide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	volcanic activity</a:t>
            </a:r>
          </a:p>
        </p:txBody>
      </p:sp>
      <p:sp>
        <p:nvSpPr>
          <p:cNvPr id="3" name="Ovale 2">
            <a:extLst>
              <a:ext uri="{FF2B5EF4-FFF2-40B4-BE49-F238E27FC236}">
                <a16:creationId xmlns:a16="http://schemas.microsoft.com/office/drawing/2014/main" id="{EB247C35-CF81-C473-1990-A9381A989487}"/>
              </a:ext>
            </a:extLst>
          </p:cNvPr>
          <p:cNvSpPr>
            <a:spLocks noChangeAspect="1"/>
          </p:cNvSpPr>
          <p:nvPr/>
        </p:nvSpPr>
        <p:spPr>
          <a:xfrm>
            <a:off x="9262528" y="2544122"/>
            <a:ext cx="180000" cy="180000"/>
          </a:xfrm>
          <a:prstGeom prst="ellipse">
            <a:avLst/>
          </a:prstGeom>
          <a:solidFill>
            <a:srgbClr val="8001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riangolo 9">
            <a:extLst>
              <a:ext uri="{FF2B5EF4-FFF2-40B4-BE49-F238E27FC236}">
                <a16:creationId xmlns:a16="http://schemas.microsoft.com/office/drawing/2014/main" id="{32CF5FBC-BAA8-E7D5-1712-E833D62C2604}"/>
              </a:ext>
            </a:extLst>
          </p:cNvPr>
          <p:cNvSpPr>
            <a:spLocks noChangeAspect="1"/>
          </p:cNvSpPr>
          <p:nvPr/>
        </p:nvSpPr>
        <p:spPr>
          <a:xfrm>
            <a:off x="9262528" y="2847770"/>
            <a:ext cx="180000" cy="180000"/>
          </a:xfrm>
          <a:prstGeom prst="triangle">
            <a:avLst/>
          </a:prstGeom>
          <a:solidFill>
            <a:srgbClr val="8001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7791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B5BE929-D41B-A576-ECA3-4CBE08D36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393"/>
            <a:ext cx="10515600" cy="591608"/>
          </a:xfrm>
        </p:spPr>
        <p:txBody>
          <a:bodyPr>
            <a:normAutofit fontScale="90000"/>
          </a:bodyPr>
          <a:lstStyle/>
          <a:p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Euro-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Mediterranean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Submarine 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landSlide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database (EMSS21)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FA48E52-95B7-782A-BBA6-AF8A3141D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41" y="990601"/>
            <a:ext cx="11547317" cy="5107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EF138D-16DB-2D63-2D2B-724D20B6154C}"/>
              </a:ext>
            </a:extLst>
          </p:cNvPr>
          <p:cNvSpPr txBox="1"/>
          <p:nvPr/>
        </p:nvSpPr>
        <p:spPr>
          <a:xfrm>
            <a:off x="4286048" y="6164387"/>
            <a:ext cx="3619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dirty="0" err="1">
                <a:latin typeface="Century Gothic" panose="020B0502020202020204" pitchFamily="34" charset="0"/>
              </a:rPr>
              <a:t>Urgeles</a:t>
            </a:r>
            <a:r>
              <a:rPr lang="it-IT" sz="1400" dirty="0">
                <a:latin typeface="Century Gothic" panose="020B0502020202020204" pitchFamily="34" charset="0"/>
              </a:rPr>
              <a:t> et al. (2021)</a:t>
            </a:r>
          </a:p>
          <a:p>
            <a:pPr algn="ctr"/>
            <a:r>
              <a:rPr lang="it-IT" sz="1400" dirty="0">
                <a:latin typeface="Century Gothic" panose="020B0502020202020204" pitchFamily="34" charset="0"/>
                <a:hlinkClick r:id="rId3"/>
              </a:rPr>
              <a:t>https://ls3gp.icm.csic.es/?page_id=553</a:t>
            </a:r>
            <a:r>
              <a:rPr lang="it-IT" sz="1400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CC66B46-C081-34DD-B5F7-AE1760654E9F}"/>
              </a:ext>
            </a:extLst>
          </p:cNvPr>
          <p:cNvSpPr txBox="1"/>
          <p:nvPr/>
        </p:nvSpPr>
        <p:spPr>
          <a:xfrm>
            <a:off x="1337732" y="1320800"/>
            <a:ext cx="122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>
                <a:solidFill>
                  <a:schemeClr val="bg1"/>
                </a:solidFill>
              </a:rPr>
              <a:t>Deposits</a:t>
            </a:r>
            <a:endParaRPr lang="it-IT" b="1" dirty="0">
              <a:solidFill>
                <a:schemeClr val="bg1"/>
              </a:solidFill>
            </a:endParaRPr>
          </a:p>
          <a:p>
            <a:endParaRPr lang="it-IT" b="1" dirty="0">
              <a:solidFill>
                <a:schemeClr val="bg1"/>
              </a:solidFill>
            </a:endParaRPr>
          </a:p>
          <a:p>
            <a:r>
              <a:rPr lang="it-IT" b="1" dirty="0" err="1">
                <a:solidFill>
                  <a:schemeClr val="bg1"/>
                </a:solidFill>
              </a:rPr>
              <a:t>Scars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E677C51-A755-D339-DEBC-4DF85E9BA721}"/>
              </a:ext>
            </a:extLst>
          </p:cNvPr>
          <p:cNvSpPr/>
          <p:nvPr/>
        </p:nvSpPr>
        <p:spPr>
          <a:xfrm>
            <a:off x="482600" y="1388533"/>
            <a:ext cx="855133" cy="270934"/>
          </a:xfrm>
          <a:prstGeom prst="rect">
            <a:avLst/>
          </a:prstGeom>
          <a:solidFill>
            <a:srgbClr val="FFD40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709D678-5430-E4DD-2092-16742F58D4D0}"/>
              </a:ext>
            </a:extLst>
          </p:cNvPr>
          <p:cNvSpPr/>
          <p:nvPr/>
        </p:nvSpPr>
        <p:spPr>
          <a:xfrm>
            <a:off x="482600" y="1921932"/>
            <a:ext cx="855133" cy="270934"/>
          </a:xfrm>
          <a:prstGeom prst="rect">
            <a:avLst/>
          </a:prstGeom>
          <a:solidFill>
            <a:srgbClr val="C8031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281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13351-1785-A96A-9C93-7E1B5F33D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3C1AB45F-3857-BA9C-6C6A-2669247AE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393"/>
            <a:ext cx="10515600" cy="591608"/>
          </a:xfrm>
        </p:spPr>
        <p:txBody>
          <a:bodyPr>
            <a:normAutofit/>
          </a:bodyPr>
          <a:lstStyle/>
          <a:p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Meteotsunamis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in the 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Mediterranean</a:t>
            </a:r>
            <a:endParaRPr lang="it-IT" sz="28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95B21B-A6C7-A821-9E91-561682DDB166}"/>
              </a:ext>
            </a:extLst>
          </p:cNvPr>
          <p:cNvSpPr txBox="1"/>
          <p:nvPr/>
        </p:nvSpPr>
        <p:spPr>
          <a:xfrm>
            <a:off x="838200" y="694268"/>
            <a:ext cx="405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No structured catalogue exists yet.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CD70CD6-5C02-8A07-C1A9-DDE8C5D05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23" y="1892273"/>
            <a:ext cx="8115647" cy="354951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822DE9E-03EA-9C1B-4AB9-B2010523D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890" y="1831127"/>
            <a:ext cx="3513686" cy="3767045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EE5F6B4-2719-5119-3BA8-DD4DBF69A94F}"/>
              </a:ext>
            </a:extLst>
          </p:cNvPr>
          <p:cNvSpPr txBox="1"/>
          <p:nvPr/>
        </p:nvSpPr>
        <p:spPr>
          <a:xfrm>
            <a:off x="4980951" y="5598172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latin typeface="Century Gothic" panose="020B0502020202020204" pitchFamily="34" charset="0"/>
              </a:rPr>
              <a:t>From </a:t>
            </a:r>
            <a:r>
              <a:rPr lang="it-IT" sz="1400" dirty="0" err="1">
                <a:latin typeface="Century Gothic" panose="020B0502020202020204" pitchFamily="34" charset="0"/>
              </a:rPr>
              <a:t>Vilibić</a:t>
            </a:r>
            <a:r>
              <a:rPr lang="it-IT" sz="1400" dirty="0">
                <a:latin typeface="Century Gothic" panose="020B0502020202020204" pitchFamily="34" charset="0"/>
              </a:rPr>
              <a:t> et al. (2025)</a:t>
            </a:r>
          </a:p>
        </p:txBody>
      </p:sp>
    </p:spTree>
    <p:extLst>
      <p:ext uri="{BB962C8B-B14F-4D97-AF65-F5344CB8AC3E}">
        <p14:creationId xmlns:p14="http://schemas.microsoft.com/office/powerpoint/2010/main" val="3680372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CB7311D-6AF2-8FB2-4A4E-FEB780BFC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393"/>
            <a:ext cx="10515600" cy="591608"/>
          </a:xfrm>
        </p:spPr>
        <p:txBody>
          <a:bodyPr>
            <a:normAutofit/>
          </a:bodyPr>
          <a:lstStyle/>
          <a:p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Non-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seismic</a:t>
            </a:r>
            <a:r>
              <a:rPr lang="it-IT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tsunami sources in a warning </a:t>
            </a:r>
            <a:r>
              <a:rPr lang="it-IT" sz="28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perspective</a:t>
            </a:r>
            <a:endParaRPr lang="it-IT" sz="28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992B2017-2DC0-A8AC-1BF9-DBB50E896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51531"/>
              </p:ext>
            </p:extLst>
          </p:nvPr>
        </p:nvGraphicFramePr>
        <p:xfrm>
          <a:off x="609600" y="1015999"/>
          <a:ext cx="10972800" cy="5498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812959418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333549754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358044844"/>
                    </a:ext>
                  </a:extLst>
                </a:gridCol>
              </a:tblGrid>
              <a:tr h="7103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Warning chain steps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Seismic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Non-seismic 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853986"/>
                  </a:ext>
                </a:extLst>
              </a:tr>
              <a:tr h="13411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b="1" dirty="0"/>
                        <a:t>Source characterisation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(in near-real time)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Seismic inversion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(typically, 2-5 minutes)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No equivalent standard approach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(Volume and rheology are unknown)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557689"/>
                  </a:ext>
                </a:extLst>
              </a:tr>
              <a:tr h="7103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b="1" dirty="0"/>
                        <a:t>Warning time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(for the near field)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Minutes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(seismic signals travel faster and hence arrive first)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Seconds to minutes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(in general, no seismic precursor, with exceptions)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7431565"/>
                  </a:ext>
                </a:extLst>
              </a:tr>
              <a:tr h="7103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b="1" dirty="0"/>
                        <a:t>Model uncertainty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Quantifiable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(calibrated distributions)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Large epistemic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(can lead to a factor 3-5 in amplitude)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9060156"/>
                  </a:ext>
                </a:extLst>
              </a:tr>
              <a:tr h="7103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b="1" dirty="0"/>
                        <a:t>Observational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(benchmarks)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Large, diverse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dirty="0"/>
                        <a:t>Not as many, and </a:t>
                      </a:r>
                      <a:r>
                        <a:rPr lang="en-GB"/>
                        <a:t>often debated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125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353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28055" y="199259"/>
            <a:ext cx="1044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First Tsunami </a:t>
            </a:r>
            <a:r>
              <a:rPr lang="it-IT" sz="3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buoys</a:t>
            </a:r>
            <a:r>
              <a:rPr lang="it-IT" sz="3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in NEAMTWS </a:t>
            </a:r>
            <a:r>
              <a:rPr lang="mr-IN" sz="3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it-IT" sz="3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it-IT" sz="3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September</a:t>
            </a:r>
            <a:r>
              <a:rPr lang="it-IT" sz="3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2025</a:t>
            </a:r>
          </a:p>
        </p:txBody>
      </p:sp>
      <p:pic>
        <p:nvPicPr>
          <p:cNvPr id="3" name="Boe_Ionio_panoramic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9345" y="876367"/>
            <a:ext cx="5609009" cy="316165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60" y="4210901"/>
            <a:ext cx="4118176" cy="226242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13" y="876366"/>
            <a:ext cx="4378884" cy="328064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6"/>
          <a:stretch/>
        </p:blipFill>
        <p:spPr>
          <a:xfrm>
            <a:off x="6129679" y="4406336"/>
            <a:ext cx="3058477" cy="2066988"/>
          </a:xfrm>
          <a:prstGeom prst="rect">
            <a:avLst/>
          </a:prstGeom>
        </p:spPr>
      </p:pic>
      <p:pic>
        <p:nvPicPr>
          <p:cNvPr id="6" name="BOE_4K_SubAcquea_INGV_MEET_480.mo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29679" y="876366"/>
            <a:ext cx="5832263" cy="3280648"/>
          </a:xfrm>
          <a:prstGeom prst="rect">
            <a:avLst/>
          </a:prstGeom>
        </p:spPr>
      </p:pic>
      <p:pic>
        <p:nvPicPr>
          <p:cNvPr id="9" name="Immagine 8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A46F77FF-FB32-87FE-B684-95AD141545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46164" y="4307387"/>
            <a:ext cx="2651181" cy="23982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036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6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0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07956B-5200-92DE-2BA5-46583104673D}"/>
              </a:ext>
            </a:extLst>
          </p:cNvPr>
          <p:cNvSpPr txBox="1"/>
          <p:nvPr/>
        </p:nvSpPr>
        <p:spPr>
          <a:xfrm>
            <a:off x="741388" y="6178731"/>
            <a:ext cx="3120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Calibri" charset="0"/>
                <a:ea typeface="Calibri" charset="0"/>
                <a:cs typeface="Calibri" charset="0"/>
              </a:rPr>
              <a:t>Stromboli volcano </a:t>
            </a:r>
            <a:r>
              <a:rPr lang="en-US" sz="1200" dirty="0">
                <a:latin typeface="Calibri" charset="0"/>
                <a:ea typeface="Calibri" charset="0"/>
                <a:cs typeface="Calibri" charset="0"/>
              </a:rPr>
              <a:t>| Pyroclastic flow on the </a:t>
            </a:r>
            <a:r>
              <a:rPr lang="en-US" sz="1200" dirty="0" err="1">
                <a:latin typeface="Calibri" charset="0"/>
                <a:ea typeface="Calibri" charset="0"/>
                <a:cs typeface="Calibri" charset="0"/>
              </a:rPr>
              <a:t>Sciara</a:t>
            </a:r>
            <a:r>
              <a:rPr lang="en-US" sz="1200" dirty="0">
                <a:latin typeface="Calibri" charset="0"/>
                <a:ea typeface="Calibri" charset="0"/>
                <a:cs typeface="Calibri" charset="0"/>
              </a:rPr>
              <a:t> del </a:t>
            </a:r>
            <a:r>
              <a:rPr lang="en-US" sz="1200" dirty="0" err="1">
                <a:latin typeface="Calibri" charset="0"/>
                <a:ea typeface="Calibri" charset="0"/>
                <a:cs typeface="Calibri" charset="0"/>
              </a:rPr>
              <a:t>Fuoco</a:t>
            </a:r>
            <a:endParaRPr lang="it-IT" sz="1200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Stromboli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1388" y="679268"/>
            <a:ext cx="3024705" cy="5499463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290208" y="571974"/>
            <a:ext cx="7343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Stromboli (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Tyrrhenian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Sea): tsunami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generated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by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subaerial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/submarine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gravitational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collapses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or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pyroclastic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flows </a:t>
            </a:r>
            <a:r>
              <a:rPr lang="it-IT" sz="2400" dirty="0" err="1">
                <a:latin typeface="Calibri" charset="0"/>
                <a:ea typeface="Calibri" charset="0"/>
                <a:cs typeface="Calibri" charset="0"/>
              </a:rPr>
              <a:t>at</a:t>
            </a:r>
            <a:r>
              <a:rPr lang="it-IT" sz="2400" dirty="0">
                <a:latin typeface="Calibri" charset="0"/>
                <a:ea typeface="Calibri" charset="0"/>
                <a:cs typeface="Calibri" charset="0"/>
              </a:rPr>
              <a:t> the Sciara del Fuoco </a:t>
            </a:r>
          </a:p>
        </p:txBody>
      </p:sp>
      <p:pic>
        <p:nvPicPr>
          <p:cNvPr id="2" name="Stromboli Short Sciara del fuoco tsunami.mov">
            <a:hlinkClick r:id="" action="ppaction://media"/>
            <a:extLst>
              <a:ext uri="{FF2B5EF4-FFF2-40B4-BE49-F238E27FC236}">
                <a16:creationId xmlns:a16="http://schemas.microsoft.com/office/drawing/2014/main" id="{AC3B7063-C70D-FDE3-DA07-729CD0CCB79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00579" y="2034411"/>
            <a:ext cx="7367680" cy="414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2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596191" y="198439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it-IT" sz="3600" dirty="0" err="1">
                <a:latin typeface="Arial Nova" panose="020B0504020202020204" pitchFamily="34" charset="0"/>
              </a:rPr>
              <a:t>Turkey</a:t>
            </a:r>
            <a:r>
              <a:rPr lang="it-IT" sz="3600" dirty="0">
                <a:latin typeface="Arial Nova" panose="020B0504020202020204" pitchFamily="34" charset="0"/>
              </a:rPr>
              <a:t> </a:t>
            </a:r>
            <a:r>
              <a:rPr lang="it-IT" sz="3600" dirty="0" err="1">
                <a:latin typeface="Arial Nova" panose="020B0504020202020204" pitchFamily="34" charset="0"/>
              </a:rPr>
              <a:t>earthquake</a:t>
            </a:r>
            <a:r>
              <a:rPr lang="it-IT" sz="3600" dirty="0">
                <a:latin typeface="Arial Nova" panose="020B0504020202020204" pitchFamily="34" charset="0"/>
              </a:rPr>
              <a:t> Feb. 6, 2023 </a:t>
            </a:r>
            <a:r>
              <a:rPr lang="it-IT" sz="3600" dirty="0" err="1">
                <a:latin typeface="Arial Nova" panose="020B0504020202020204" pitchFamily="34" charset="0"/>
              </a:rPr>
              <a:t>Mag</a:t>
            </a:r>
            <a:r>
              <a:rPr lang="it-IT" sz="3600" dirty="0">
                <a:latin typeface="Arial Nova" panose="020B0504020202020204" pitchFamily="34" charset="0"/>
              </a:rPr>
              <a:t> 7.8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41439"/>
            <a:ext cx="5374503" cy="300509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955" y="2843988"/>
            <a:ext cx="6299911" cy="3938804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D4AFA3A-ED97-9FE2-30FA-9BE597CE4D56}"/>
              </a:ext>
            </a:extLst>
          </p:cNvPr>
          <p:cNvSpPr txBox="1"/>
          <p:nvPr/>
        </p:nvSpPr>
        <p:spPr>
          <a:xfrm>
            <a:off x="155134" y="4346538"/>
            <a:ext cx="509314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dirty="0"/>
              <a:t>Alert </a:t>
            </a:r>
            <a:r>
              <a:rPr lang="it-IT" dirty="0" err="1"/>
              <a:t>levels</a:t>
            </a:r>
            <a:r>
              <a:rPr lang="it-IT" dirty="0"/>
              <a:t> (maximum) with the </a:t>
            </a:r>
            <a:r>
              <a:rPr lang="it-IT" dirty="0" err="1"/>
              <a:t>current</a:t>
            </a:r>
            <a:r>
              <a:rPr lang="it-IT" dirty="0"/>
              <a:t> </a:t>
            </a:r>
            <a:r>
              <a:rPr lang="it-IT" dirty="0" err="1"/>
              <a:t>Decision</a:t>
            </a:r>
            <a:r>
              <a:rPr lang="it-IT" dirty="0"/>
              <a:t> Matrix (</a:t>
            </a:r>
            <a:r>
              <a:rPr lang="it-IT" dirty="0" err="1"/>
              <a:t>approved</a:t>
            </a:r>
            <a:r>
              <a:rPr lang="it-IT" dirty="0"/>
              <a:t> by UNESCO NEAMTWS in 2016)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6A04509-F712-D5CD-70E6-F84C6E811BA7}"/>
              </a:ext>
            </a:extLst>
          </p:cNvPr>
          <p:cNvSpPr txBox="1"/>
          <p:nvPr/>
        </p:nvSpPr>
        <p:spPr>
          <a:xfrm>
            <a:off x="6082591" y="1960605"/>
            <a:ext cx="5486400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dirty="0"/>
              <a:t>Alert </a:t>
            </a:r>
            <a:r>
              <a:rPr lang="it-IT" dirty="0" err="1"/>
              <a:t>levels</a:t>
            </a:r>
            <a:r>
              <a:rPr lang="it-IT" dirty="0"/>
              <a:t> with the </a:t>
            </a:r>
            <a:r>
              <a:rPr lang="it-IT" dirty="0" err="1"/>
              <a:t>Probabilistic</a:t>
            </a:r>
            <a:r>
              <a:rPr lang="it-IT" dirty="0"/>
              <a:t> Tsunami Forecast (NOT YET </a:t>
            </a:r>
            <a:r>
              <a:rPr lang="it-IT" dirty="0" err="1"/>
              <a:t>approved</a:t>
            </a:r>
            <a:r>
              <a:rPr lang="it-IT" dirty="0"/>
              <a:t> after 5+ </a:t>
            </a:r>
            <a:r>
              <a:rPr lang="it-IT" dirty="0" err="1"/>
              <a:t>years</a:t>
            </a:r>
            <a:r>
              <a:rPr lang="it-IT" dirty="0"/>
              <a:t> of </a:t>
            </a:r>
            <a:r>
              <a:rPr lang="it-IT" dirty="0" err="1"/>
              <a:t>tests</a:t>
            </a:r>
            <a:r>
              <a:rPr lang="it-IT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8228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2E9F14CB6C0448E38AE4E0FE492D8" ma:contentTypeVersion="18" ma:contentTypeDescription="Create a new document." ma:contentTypeScope="" ma:versionID="856187717a9c3e3bdbd280075a55f79b">
  <xsd:schema xmlns:xsd="http://www.w3.org/2001/XMLSchema" xmlns:xs="http://www.w3.org/2001/XMLSchema" xmlns:p="http://schemas.microsoft.com/office/2006/metadata/properties" xmlns:ns2="94f751b9-4261-4688-b649-65449679d052" xmlns:ns3="1bfcba79-d443-45bf-b014-09fff2be58f3" targetNamespace="http://schemas.microsoft.com/office/2006/metadata/properties" ma:root="true" ma:fieldsID="069637e8626b8c9ec066901a24116879" ns2:_="" ns3:_="">
    <xsd:import namespace="94f751b9-4261-4688-b649-65449679d052"/>
    <xsd:import namespace="1bfcba79-d443-45bf-b014-09fff2be58f3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751b9-4261-4688-b649-65449679d052" elementFormDefault="qualified">
    <xsd:import namespace="http://schemas.microsoft.com/office/2006/documentManagement/types"/>
    <xsd:import namespace="http://schemas.microsoft.com/office/infopath/2007/PartnerControls"/>
    <xsd:element name="Status" ma:index="3" nillable="true" ma:displayName="Status" ma:default="In progress" ma:format="Dropdown" ma:internalName="Status" ma:readOnly="false">
      <xsd:simpleType>
        <xsd:union memberTypes="dms:Text">
          <xsd:simpleType>
            <xsd:restriction base="dms:Choice">
              <xsd:enumeration value="In progress"/>
              <xsd:enumeration value="Finalised"/>
              <xsd:enumeration value="In revision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58adfae-93de-4598-9e96-31f7886c91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hidden="true" ma:internalName="MediaServiceOCR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cba79-d443-45bf-b014-09fff2be58f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df52bf7c-3dfa-4fc9-9164-d5f0419fd58a}" ma:internalName="TaxCatchAll" ma:readOnly="false" ma:showField="CatchAllData" ma:web="1bfcba79-d443-45bf-b014-09fff2be58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4f751b9-4261-4688-b649-65449679d052">In progress</Status>
    <TaxCatchAll xmlns="1bfcba79-d443-45bf-b014-09fff2be58f3" xsi:nil="true"/>
    <lcf76f155ced4ddcb4097134ff3c332f xmlns="94f751b9-4261-4688-b649-65449679d05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06C3814-3681-4CCB-B9D6-9DC2AB4B4B9B}"/>
</file>

<file path=customXml/itemProps2.xml><?xml version="1.0" encoding="utf-8"?>
<ds:datastoreItem xmlns:ds="http://schemas.openxmlformats.org/officeDocument/2006/customXml" ds:itemID="{869B42A8-10C9-4E45-AD94-F120DDEF20C7}"/>
</file>

<file path=customXml/itemProps3.xml><?xml version="1.0" encoding="utf-8"?>
<ds:datastoreItem xmlns:ds="http://schemas.openxmlformats.org/officeDocument/2006/customXml" ds:itemID="{1E8D068F-A891-441B-ABBA-143060EF9C8F}"/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647</Words>
  <Application>Microsoft Macintosh PowerPoint</Application>
  <PresentationFormat>Widescreen</PresentationFormat>
  <Paragraphs>86</Paragraphs>
  <Slides>11</Slides>
  <Notes>2</Notes>
  <HiddenSlides>0</HiddenSlides>
  <MMClips>4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Aptos</vt:lpstr>
      <vt:lpstr>Aptos Display</vt:lpstr>
      <vt:lpstr>Arial</vt:lpstr>
      <vt:lpstr>Arial Nova</vt:lpstr>
      <vt:lpstr>Calibri</vt:lpstr>
      <vt:lpstr>Century Gothic</vt:lpstr>
      <vt:lpstr>Helvetica</vt:lpstr>
      <vt:lpstr>Tema di Office</vt:lpstr>
      <vt:lpstr>Presentazione standard di PowerPoint</vt:lpstr>
      <vt:lpstr>Euro-Mediterranean Tsunami Catalogue v2.0</vt:lpstr>
      <vt:lpstr>Euro-Mediterranean Tsunami Catalogue v2.0</vt:lpstr>
      <vt:lpstr>Euro-Mediterranean Submarine landSlide database (EMSS21)</vt:lpstr>
      <vt:lpstr>Meteotsunamis in the Mediterranean</vt:lpstr>
      <vt:lpstr>Non-seismic tsunami sources in a warning perspective</vt:lpstr>
      <vt:lpstr>Presentazione standard di PowerPoint</vt:lpstr>
      <vt:lpstr>Presentazione standard di PowerPoint</vt:lpstr>
      <vt:lpstr>Turkey earthquake Feb. 6, 2023 Mag 7.8</vt:lpstr>
      <vt:lpstr>Tsunamis: Black Swans or Grey Rhinos?</vt:lpstr>
      <vt:lpstr>Some key points for 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Alberto Armigliato</dc:creator>
  <cp:lastModifiedBy>Alberto Armigliato</cp:lastModifiedBy>
  <cp:revision>16</cp:revision>
  <dcterms:created xsi:type="dcterms:W3CDTF">2026-04-19T09:19:39Z</dcterms:created>
  <dcterms:modified xsi:type="dcterms:W3CDTF">2026-04-21T06:23:10Z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0x010100EF92E9F14CB6C0448E38AE4E0FE492D8</vt:lpwstr>
  </property>
</Properties>
</file>